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96" r:id="rId3"/>
    <p:sldId id="297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8" r:id="rId13"/>
    <p:sldId id="309" r:id="rId14"/>
    <p:sldId id="312" r:id="rId15"/>
    <p:sldId id="310" r:id="rId16"/>
    <p:sldId id="311" r:id="rId1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EE84-0C91-4779-ACC7-99D21456BF21}" type="datetimeFigureOut">
              <a:rPr lang="ar-IQ" smtClean="0"/>
              <a:t>17/02/1444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4E11-08F8-40DC-8D3C-05CED49FD0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507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EE84-0C91-4779-ACC7-99D21456BF21}" type="datetimeFigureOut">
              <a:rPr lang="ar-IQ" smtClean="0"/>
              <a:t>17/02/1444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4E11-08F8-40DC-8D3C-05CED49FD0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1213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EE84-0C91-4779-ACC7-99D21456BF21}" type="datetimeFigureOut">
              <a:rPr lang="ar-IQ" smtClean="0"/>
              <a:t>17/02/1444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4E11-08F8-40DC-8D3C-05CED49FD0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1682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EE84-0C91-4779-ACC7-99D21456BF21}" type="datetimeFigureOut">
              <a:rPr lang="ar-IQ" smtClean="0"/>
              <a:t>17/02/1444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4E11-08F8-40DC-8D3C-05CED49FD0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0176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EE84-0C91-4779-ACC7-99D21456BF21}" type="datetimeFigureOut">
              <a:rPr lang="ar-IQ" smtClean="0"/>
              <a:t>17/02/1444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4E11-08F8-40DC-8D3C-05CED49FD0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5190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EE84-0C91-4779-ACC7-99D21456BF21}" type="datetimeFigureOut">
              <a:rPr lang="ar-IQ" smtClean="0"/>
              <a:t>17/02/1444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4E11-08F8-40DC-8D3C-05CED49FD0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466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EE84-0C91-4779-ACC7-99D21456BF21}" type="datetimeFigureOut">
              <a:rPr lang="ar-IQ" smtClean="0"/>
              <a:t>17/02/1444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4E11-08F8-40DC-8D3C-05CED49FD0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631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EE84-0C91-4779-ACC7-99D21456BF21}" type="datetimeFigureOut">
              <a:rPr lang="ar-IQ" smtClean="0"/>
              <a:t>17/02/1444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4E11-08F8-40DC-8D3C-05CED49FD0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8750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EE84-0C91-4779-ACC7-99D21456BF21}" type="datetimeFigureOut">
              <a:rPr lang="ar-IQ" smtClean="0"/>
              <a:t>17/02/1444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4E11-08F8-40DC-8D3C-05CED49FD0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130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EE84-0C91-4779-ACC7-99D21456BF21}" type="datetimeFigureOut">
              <a:rPr lang="ar-IQ" smtClean="0"/>
              <a:t>17/02/1444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4E11-08F8-40DC-8D3C-05CED49FD0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318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EE84-0C91-4779-ACC7-99D21456BF21}" type="datetimeFigureOut">
              <a:rPr lang="ar-IQ" smtClean="0"/>
              <a:t>17/02/1444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4E11-08F8-40DC-8D3C-05CED49FD0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9079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9EE84-0C91-4779-ACC7-99D21456BF21}" type="datetimeFigureOut">
              <a:rPr lang="ar-IQ" smtClean="0"/>
              <a:t>17/02/1444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64E11-08F8-40DC-8D3C-05CED49FD0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28245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492896"/>
          </a:xfrm>
        </p:spPr>
        <p:txBody>
          <a:bodyPr>
            <a:normAutofit fontScale="90000"/>
          </a:bodyPr>
          <a:lstStyle/>
          <a:p>
            <a:pPr algn="l"/>
            <a:r>
              <a:rPr lang="ar-IQ" sz="1800" b="1" dirty="0" smtClean="0">
                <a:ln w="500">
                  <a:noFill/>
                </a:ln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ar-IQ" sz="1800" b="1" dirty="0" smtClean="0">
                <a:ln w="500">
                  <a:noFill/>
                </a:ln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ar-IQ" sz="1800" b="1" dirty="0">
                <a:ln w="500">
                  <a:noFill/>
                </a:ln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ar-IQ" sz="1800" b="1" dirty="0">
                <a:ln w="500">
                  <a:noFill/>
                </a:ln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ar-IQ" sz="1800" b="1" dirty="0" smtClean="0">
                <a:ln w="500">
                  <a:noFill/>
                </a:ln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ar-IQ" sz="1800" b="1" dirty="0" smtClean="0">
                <a:ln w="500">
                  <a:noFill/>
                </a:ln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1800" b="1" dirty="0" smtClean="0">
                <a:ln w="500">
                  <a:noFill/>
                </a:ln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Ministry </a:t>
            </a:r>
            <a:r>
              <a:rPr lang="en-US" sz="1800" b="1" dirty="0">
                <a:ln w="500">
                  <a:noFill/>
                </a:ln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of Higher Education and Scientific Research</a:t>
            </a:r>
            <a:r>
              <a:rPr lang="en-US" sz="1800" b="1" dirty="0">
                <a:ln w="500">
                  <a:noFill/>
                </a:ln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1800" b="1" dirty="0">
                <a:ln w="500">
                  <a:noFill/>
                </a:ln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1800" b="1" dirty="0">
                <a:ln w="500">
                  <a:noFill/>
                </a:ln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Al-</a:t>
            </a:r>
            <a:r>
              <a:rPr lang="en-US" sz="1800" b="1" dirty="0" err="1">
                <a:ln w="500">
                  <a:noFill/>
                </a:ln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Mustaqbal</a:t>
            </a:r>
            <a:r>
              <a:rPr lang="en-US" sz="1800" b="1" dirty="0">
                <a:ln w="500">
                  <a:noFill/>
                </a:ln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University College</a:t>
            </a:r>
            <a:r>
              <a:rPr lang="en-US" sz="1800" b="1" dirty="0">
                <a:ln w="500">
                  <a:noFill/>
                </a:ln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1800" b="1" dirty="0">
                <a:ln w="500">
                  <a:noFill/>
                </a:ln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1800" b="1" dirty="0">
                <a:ln w="500">
                  <a:noFill/>
                </a:ln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Radiology Techniques Department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>
                <a:solidFill>
                  <a:srgbClr val="FF0000"/>
                </a:solidFill>
              </a:rPr>
              <a:t/>
            </a:r>
            <a:br>
              <a:rPr lang="ar-IQ" dirty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04663"/>
            <a:ext cx="2448272" cy="2016224"/>
          </a:xfrm>
          <a:prstGeom prst="rect">
            <a:avLst/>
          </a:prstGeom>
        </p:spPr>
      </p:pic>
      <p:sp>
        <p:nvSpPr>
          <p:cNvPr id="7" name="مجسم مشطوف الحواف 6"/>
          <p:cNvSpPr/>
          <p:nvPr/>
        </p:nvSpPr>
        <p:spPr>
          <a:xfrm>
            <a:off x="107504" y="2120887"/>
            <a:ext cx="9036496" cy="4476465"/>
          </a:xfrm>
          <a:prstGeom prst="bevel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>
              <a:spcBef>
                <a:spcPct val="20000"/>
              </a:spcBef>
            </a:pPr>
            <a:r>
              <a:rPr lang="en-US" sz="4400" b="1" dirty="0">
                <a:solidFill>
                  <a:srgbClr val="FF0000"/>
                </a:solidFill>
              </a:rPr>
              <a:t>Radiographs of Upper limbs</a:t>
            </a:r>
            <a:endParaRPr lang="ar-IQ" sz="4400" b="1" dirty="0">
              <a:solidFill>
                <a:srgbClr val="FF0000"/>
              </a:solidFill>
            </a:endParaRPr>
          </a:p>
          <a:p>
            <a:pPr lvl="0" algn="ctr">
              <a:spcBef>
                <a:spcPct val="20000"/>
              </a:spcBef>
            </a:pPr>
            <a:r>
              <a:rPr lang="ar-IQ" sz="4400" b="1" dirty="0">
                <a:solidFill>
                  <a:srgbClr val="FF0000"/>
                </a:solidFill>
              </a:rPr>
              <a:t>مختبر تقنيات التصوير الشعاعي</a:t>
            </a:r>
          </a:p>
          <a:p>
            <a:pPr lvl="0" algn="ctr">
              <a:spcBef>
                <a:spcPct val="20000"/>
              </a:spcBef>
            </a:pPr>
            <a:r>
              <a:rPr lang="ar-IQ" sz="4400" b="1" dirty="0">
                <a:solidFill>
                  <a:srgbClr val="FF0000"/>
                </a:solidFill>
              </a:rPr>
              <a:t>المرحلة الثانية</a:t>
            </a:r>
          </a:p>
          <a:p>
            <a:pPr lvl="0" algn="ctr">
              <a:spcBef>
                <a:spcPct val="20000"/>
              </a:spcBef>
            </a:pPr>
            <a:r>
              <a:rPr lang="en-US" sz="4400" b="1" dirty="0" err="1">
                <a:solidFill>
                  <a:srgbClr val="FF0000"/>
                </a:solidFill>
              </a:rPr>
              <a:t>Karar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Haider</a:t>
            </a:r>
            <a:endParaRPr lang="ar-IQ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3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56"/>
            <a:ext cx="9144000" cy="6857999"/>
          </a:xfrm>
        </p:spPr>
      </p:pic>
    </p:spTree>
    <p:extLst>
      <p:ext uri="{BB962C8B-B14F-4D97-AF65-F5344CB8AC3E}">
        <p14:creationId xmlns:p14="http://schemas.microsoft.com/office/powerpoint/2010/main" val="2314250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803904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Shoulder  lateral</a:t>
            </a:r>
            <a:endParaRPr lang="ar-IQ" dirty="0">
              <a:solidFill>
                <a:srgbClr val="FF0000"/>
              </a:solidFill>
            </a:endParaRP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00200"/>
            <a:ext cx="8640960" cy="5069160"/>
          </a:xfrm>
        </p:spPr>
      </p:pic>
    </p:spTree>
    <p:extLst>
      <p:ext uri="{BB962C8B-B14F-4D97-AF65-F5344CB8AC3E}">
        <p14:creationId xmlns:p14="http://schemas.microsoft.com/office/powerpoint/2010/main" val="846506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Shoulder  Axial</a:t>
            </a:r>
            <a:endParaRPr lang="ar-IQ" dirty="0">
              <a:solidFill>
                <a:srgbClr val="FF0000"/>
              </a:solidFill>
            </a:endParaRP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00200"/>
            <a:ext cx="8496944" cy="5069160"/>
          </a:xfrm>
        </p:spPr>
      </p:pic>
    </p:spTree>
    <p:extLst>
      <p:ext uri="{BB962C8B-B14F-4D97-AF65-F5344CB8AC3E}">
        <p14:creationId xmlns:p14="http://schemas.microsoft.com/office/powerpoint/2010/main" val="939674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967149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4001880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14973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lvl="0" indent="0" algn="l">
              <a:buNone/>
            </a:pPr>
            <a:r>
              <a:rPr lang="en-US" dirty="0">
                <a:solidFill>
                  <a:srgbClr val="FF0000"/>
                </a:solidFill>
              </a:rPr>
              <a:t>1-</a:t>
            </a:r>
            <a:r>
              <a:rPr lang="en-US" dirty="0">
                <a:solidFill>
                  <a:prstClr val="white"/>
                </a:solidFill>
              </a:rPr>
              <a:t> Film size : 8 * 10 , no Bucky</a:t>
            </a:r>
            <a:endParaRPr lang="ar-IQ" dirty="0">
              <a:solidFill>
                <a:prstClr val="white"/>
              </a:solidFill>
            </a:endParaRP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2-</a:t>
            </a:r>
            <a:r>
              <a:rPr lang="en-US" dirty="0" smtClean="0"/>
              <a:t> Seat the patient so that the elbow &amp; shoulder are in the same plane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3-</a:t>
            </a:r>
            <a:r>
              <a:rPr lang="en-US" dirty="0" smtClean="0"/>
              <a:t> Extend the elbow , supinate the hand 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4-</a:t>
            </a:r>
            <a:r>
              <a:rPr lang="en-US" dirty="0" smtClean="0"/>
              <a:t> CR is perpendicular to the elbow (2.5 cm distal to a line joining the humeral epicondyles)</a:t>
            </a:r>
            <a:endParaRPr lang="ar-IQ" dirty="0"/>
          </a:p>
        </p:txBody>
      </p:sp>
      <p:sp>
        <p:nvSpPr>
          <p:cNvPr id="4" name="سحابة 3"/>
          <p:cNvSpPr/>
          <p:nvPr/>
        </p:nvSpPr>
        <p:spPr>
          <a:xfrm>
            <a:off x="1043608" y="0"/>
            <a:ext cx="6912768" cy="1772816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Elbow AP view</a:t>
            </a:r>
            <a:endParaRPr lang="ar-IQ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376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686720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658073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1-</a:t>
            </a:r>
            <a:r>
              <a:rPr lang="en-US" dirty="0" smtClean="0"/>
              <a:t> Film size 11*14 or 14*17  with Bucky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2-</a:t>
            </a:r>
            <a:r>
              <a:rPr lang="en-US" dirty="0" smtClean="0"/>
              <a:t> The coronal plan passing the epicondyles will be parallel with plane of film in AP view &amp; perpendicular to film in lateral view</a:t>
            </a:r>
            <a:endParaRPr lang="ar-IQ" dirty="0" smtClean="0"/>
          </a:p>
          <a:p>
            <a:pPr algn="l"/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smtClean="0"/>
              <a:t> CR midway between the elbow &amp; shoulder</a:t>
            </a:r>
            <a:endParaRPr lang="ar-IQ" dirty="0"/>
          </a:p>
        </p:txBody>
      </p:sp>
      <p:sp>
        <p:nvSpPr>
          <p:cNvPr id="5" name="سحابة 4"/>
          <p:cNvSpPr/>
          <p:nvPr/>
        </p:nvSpPr>
        <p:spPr>
          <a:xfrm>
            <a:off x="796706" y="25039"/>
            <a:ext cx="7560840" cy="197606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Humerus</a:t>
            </a:r>
            <a:r>
              <a:rPr lang="en-US" sz="4000" dirty="0" smtClean="0">
                <a:solidFill>
                  <a:srgbClr val="FF0000"/>
                </a:solidFill>
              </a:rPr>
              <a:t> AP &amp; Lateral views (erect)</a:t>
            </a:r>
            <a:endParaRPr lang="ar-IQ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406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738171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1069598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109166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1-</a:t>
            </a:r>
            <a:r>
              <a:rPr lang="en-US" dirty="0" smtClean="0"/>
              <a:t> Film size 10 * 12 with Bucky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2-</a:t>
            </a:r>
            <a:r>
              <a:rPr lang="en-US" dirty="0" smtClean="0"/>
              <a:t> Erect or supine , put the cassette center under the coracoid , rotate the patient to place the scapula parallel to film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3-</a:t>
            </a:r>
            <a:r>
              <a:rPr lang="en-US" dirty="0" smtClean="0"/>
              <a:t> Take a view external rotation , with a neutral position &amp; with internal rotation 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4-</a:t>
            </a:r>
            <a:r>
              <a:rPr lang="en-US" dirty="0" smtClean="0"/>
              <a:t> CR is directed to a point  1  inch inferior to the coracoid process </a:t>
            </a:r>
          </a:p>
        </p:txBody>
      </p:sp>
      <p:sp>
        <p:nvSpPr>
          <p:cNvPr id="4" name="سحابة 3"/>
          <p:cNvSpPr/>
          <p:nvPr/>
        </p:nvSpPr>
        <p:spPr>
          <a:xfrm>
            <a:off x="1403648" y="260648"/>
            <a:ext cx="6624736" cy="1728192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Shoulder AP view</a:t>
            </a:r>
            <a:endParaRPr lang="ar-IQ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69503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709</TotalTime>
  <Words>182</Words>
  <Application>Microsoft Office PowerPoint</Application>
  <PresentationFormat>عرض على الشاشة (3:4)‏</PresentationFormat>
  <Paragraphs>21</Paragraphs>
  <Slides>16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نسق Office</vt:lpstr>
      <vt:lpstr>   Ministry of Higher Education and Scientific Research Al-Mustaqbal University College Radiology Techniques Department 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Shoulder  lateral</vt:lpstr>
      <vt:lpstr>Shoulder  Axial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Ministry of Higher Education and Scientific Research Al-Mustaqbal University College Radiology Techniques Department</dc:title>
  <dc:creator>user</dc:creator>
  <cp:lastModifiedBy>Maher</cp:lastModifiedBy>
  <cp:revision>56</cp:revision>
  <dcterms:created xsi:type="dcterms:W3CDTF">2021-03-21T05:34:52Z</dcterms:created>
  <dcterms:modified xsi:type="dcterms:W3CDTF">2022-09-13T09:39:04Z</dcterms:modified>
</cp:coreProperties>
</file>