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17/02/1444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6507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17/02/1444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121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17/02/1444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1682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17/02/1444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4017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17/02/1444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5190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17/02/1444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4466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17/02/1444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631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17/02/1444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2875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17/02/1444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0130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17/02/1444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318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17/02/1444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1907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EE84-0C91-4779-ACC7-99D21456BF21}" type="datetimeFigureOut">
              <a:rPr lang="ar-IQ" smtClean="0"/>
              <a:t>17/02/1444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28245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492896"/>
          </a:xfrm>
        </p:spPr>
        <p:txBody>
          <a:bodyPr>
            <a:normAutofit fontScale="90000"/>
          </a:bodyPr>
          <a:lstStyle/>
          <a:p>
            <a:pPr algn="l"/>
            <a:r>
              <a:rPr lang="ar-IQ" sz="1800" b="1" dirty="0" smtClean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ar-IQ" sz="1800" b="1" dirty="0" smtClean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ar-IQ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ar-IQ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ar-IQ" sz="1800" b="1" dirty="0" smtClean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ar-IQ" sz="1800" b="1" dirty="0" smtClean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1800" b="1" dirty="0" smtClean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Ministry </a:t>
            </a:r>
            <a:r>
              <a:rPr lang="en-US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of Higher Education and Scientific Research</a:t>
            </a:r>
            <a:r>
              <a:rPr lang="en-US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n-US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en-US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Al-</a:t>
            </a:r>
            <a:r>
              <a:rPr lang="en-US" sz="1800" b="1" dirty="0" err="1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Mustaqbal</a:t>
            </a:r>
            <a:r>
              <a:rPr lang="en-US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University College</a:t>
            </a:r>
            <a:r>
              <a:rPr lang="en-US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n-US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en-US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Radiology Techniques Department</a:t>
            </a:r>
            <a:r>
              <a:rPr lang="ar-IQ" dirty="0" smtClean="0">
                <a:solidFill>
                  <a:srgbClr val="FF0000"/>
                </a:solidFill>
              </a:rPr>
              <a:t/>
            </a:r>
            <a:br>
              <a:rPr lang="ar-IQ" dirty="0" smtClean="0">
                <a:solidFill>
                  <a:srgbClr val="FF0000"/>
                </a:solidFill>
              </a:rPr>
            </a:br>
            <a:r>
              <a:rPr lang="ar-IQ" dirty="0">
                <a:solidFill>
                  <a:srgbClr val="FF0000"/>
                </a:solidFill>
              </a:rPr>
              <a:t/>
            </a:r>
            <a:br>
              <a:rPr lang="ar-IQ" dirty="0">
                <a:solidFill>
                  <a:srgbClr val="FF0000"/>
                </a:solidFill>
              </a:rPr>
            </a:br>
            <a:r>
              <a:rPr lang="ar-IQ" dirty="0" smtClean="0">
                <a:solidFill>
                  <a:srgbClr val="FF0000"/>
                </a:solidFill>
              </a:rPr>
              <a:t/>
            </a:r>
            <a:br>
              <a:rPr lang="ar-IQ" dirty="0" smtClean="0">
                <a:solidFill>
                  <a:srgbClr val="FF0000"/>
                </a:solidFill>
              </a:rPr>
            </a:br>
            <a:endParaRPr lang="ar-IQ" dirty="0">
              <a:solidFill>
                <a:srgbClr val="FF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04663"/>
            <a:ext cx="2448272" cy="2016224"/>
          </a:xfrm>
          <a:prstGeom prst="rect">
            <a:avLst/>
          </a:prstGeom>
        </p:spPr>
      </p:pic>
      <p:sp>
        <p:nvSpPr>
          <p:cNvPr id="7" name="مجسم مشطوف الحواف 6"/>
          <p:cNvSpPr/>
          <p:nvPr/>
        </p:nvSpPr>
        <p:spPr>
          <a:xfrm>
            <a:off x="107504" y="2120887"/>
            <a:ext cx="9036496" cy="4476465"/>
          </a:xfrm>
          <a:prstGeom prst="bevel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Radiographs of Upper limbs</a:t>
            </a:r>
            <a:endParaRPr lang="ar-IQ" sz="4400" b="1" dirty="0">
              <a:solidFill>
                <a:srgbClr val="FF0000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ar-IQ" sz="4400" b="1" dirty="0">
                <a:solidFill>
                  <a:srgbClr val="FF0000"/>
                </a:solidFill>
              </a:rPr>
              <a:t>مختبر تقنيات التصوير الشعاعي</a:t>
            </a:r>
          </a:p>
          <a:p>
            <a:pPr lvl="0" algn="ctr">
              <a:spcBef>
                <a:spcPct val="20000"/>
              </a:spcBef>
            </a:pPr>
            <a:r>
              <a:rPr lang="ar-IQ" sz="4400" b="1" dirty="0">
                <a:solidFill>
                  <a:srgbClr val="FF0000"/>
                </a:solidFill>
              </a:rPr>
              <a:t>المرحلة الثانية</a:t>
            </a:r>
          </a:p>
          <a:p>
            <a:pPr lvl="0" algn="ctr">
              <a:spcBef>
                <a:spcPct val="20000"/>
              </a:spcBef>
            </a:pPr>
            <a:r>
              <a:rPr lang="en-US" sz="4400" b="1" dirty="0" err="1">
                <a:solidFill>
                  <a:srgbClr val="FF0000"/>
                </a:solidFill>
              </a:rPr>
              <a:t>Karar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Haider</a:t>
            </a:r>
            <a:endParaRPr lang="ar-IQ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4221088"/>
          </a:xfrm>
        </p:spPr>
        <p:txBody>
          <a:bodyPr>
            <a:normAutofit/>
          </a:bodyPr>
          <a:lstStyle/>
          <a:p>
            <a:pPr lvl="0" algn="l"/>
            <a:r>
              <a:rPr lang="en-US" dirty="0">
                <a:solidFill>
                  <a:srgbClr val="FF0000"/>
                </a:solidFill>
              </a:rPr>
              <a:t>1-</a:t>
            </a:r>
            <a:r>
              <a:rPr lang="en-US" dirty="0">
                <a:solidFill>
                  <a:prstClr val="white"/>
                </a:solidFill>
              </a:rPr>
              <a:t> Film size : 8 * 10 , no Bucky</a:t>
            </a:r>
            <a:endParaRPr lang="ar-IQ" dirty="0">
              <a:solidFill>
                <a:prstClr val="white"/>
              </a:solidFill>
            </a:endParaRPr>
          </a:p>
          <a:p>
            <a:pPr lvl="0" algn="l"/>
            <a:r>
              <a:rPr lang="en-US" dirty="0">
                <a:solidFill>
                  <a:srgbClr val="FF0000"/>
                </a:solidFill>
              </a:rPr>
              <a:t>2- </a:t>
            </a:r>
            <a:r>
              <a:rPr lang="en-US" dirty="0">
                <a:solidFill>
                  <a:prstClr val="white"/>
                </a:solidFill>
              </a:rPr>
              <a:t>Extend  hand , wrist &amp; </a:t>
            </a:r>
            <a:r>
              <a:rPr lang="en-US" dirty="0" smtClean="0">
                <a:solidFill>
                  <a:prstClr val="white"/>
                </a:solidFill>
              </a:rPr>
              <a:t>forearm</a:t>
            </a:r>
          </a:p>
          <a:p>
            <a:pPr lvl="0" algn="l"/>
            <a:r>
              <a:rPr lang="en-US" dirty="0" smtClean="0">
                <a:solidFill>
                  <a:srgbClr val="FF0000"/>
                </a:solidFill>
              </a:rPr>
              <a:t>3- </a:t>
            </a:r>
            <a:r>
              <a:rPr lang="en-US" dirty="0" smtClean="0">
                <a:solidFill>
                  <a:prstClr val="white"/>
                </a:solidFill>
              </a:rPr>
              <a:t>Place the palmar aspect of the hand on the film the palm of the hand until the thumb is in true lateral position</a:t>
            </a:r>
          </a:p>
          <a:p>
            <a:pPr marL="0" lv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4- </a:t>
            </a:r>
            <a:r>
              <a:rPr lang="en-US" dirty="0">
                <a:solidFill>
                  <a:prstClr val="white"/>
                </a:solidFill>
              </a:rPr>
              <a:t>Minimum SID_ 40 inches (102 cm )</a:t>
            </a:r>
          </a:p>
          <a:p>
            <a:pPr marL="0" lvl="0" indent="0" algn="l">
              <a:buNone/>
            </a:pPr>
            <a:r>
              <a:rPr lang="en-US" dirty="0">
                <a:solidFill>
                  <a:prstClr val="white"/>
                </a:solidFill>
              </a:rPr>
              <a:t>resting on film</a:t>
            </a:r>
            <a:endParaRPr lang="ar-IQ" dirty="0">
              <a:solidFill>
                <a:prstClr val="white"/>
              </a:solidFill>
            </a:endParaRPr>
          </a:p>
          <a:p>
            <a:pPr lvl="0" algn="l"/>
            <a:endParaRPr lang="ar-IQ" dirty="0"/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0" y="0"/>
            <a:ext cx="9144000" cy="2204864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Thumb _ lateral view</a:t>
            </a:r>
            <a:endParaRPr lang="ar-IQ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836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240380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3999" cy="5257800"/>
          </a:xfrm>
        </p:spPr>
      </p:pic>
      <p:sp>
        <p:nvSpPr>
          <p:cNvPr id="5" name="مخطط انسيابي: محطة طرفية 4"/>
          <p:cNvSpPr/>
          <p:nvPr/>
        </p:nvSpPr>
        <p:spPr>
          <a:xfrm>
            <a:off x="0" y="0"/>
            <a:ext cx="9144000" cy="155679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7200" dirty="0" smtClean="0">
                <a:solidFill>
                  <a:schemeClr val="bg2"/>
                </a:solidFill>
              </a:rPr>
              <a:t>Thumb _ PA view</a:t>
            </a:r>
            <a:endParaRPr lang="ar-IQ" sz="7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78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164" y="2185527"/>
            <a:ext cx="9125835" cy="4653136"/>
          </a:xfrm>
        </p:spPr>
        <p:txBody>
          <a:bodyPr/>
          <a:lstStyle/>
          <a:p>
            <a:pPr lvl="0" algn="l"/>
            <a:r>
              <a:rPr lang="en-US" dirty="0">
                <a:solidFill>
                  <a:srgbClr val="FF0000"/>
                </a:solidFill>
              </a:rPr>
              <a:t>1-</a:t>
            </a:r>
            <a:r>
              <a:rPr lang="en-US" dirty="0">
                <a:solidFill>
                  <a:prstClr val="white"/>
                </a:solidFill>
              </a:rPr>
              <a:t> Film size : 8 * 10 , no </a:t>
            </a:r>
            <a:r>
              <a:rPr lang="en-US" dirty="0" smtClean="0">
                <a:solidFill>
                  <a:prstClr val="white"/>
                </a:solidFill>
              </a:rPr>
              <a:t>Bucky</a:t>
            </a:r>
            <a:endParaRPr lang="ar-IQ" dirty="0" smtClean="0"/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 Rest the forearm on table &amp; place the hand on cassette with palmar surface down , spread fingers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3-</a:t>
            </a:r>
            <a:r>
              <a:rPr lang="en-US" dirty="0" smtClean="0"/>
              <a:t>CR to 3 metacarpal joint </a:t>
            </a:r>
          </a:p>
          <a:p>
            <a:pPr marL="0" lv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4- </a:t>
            </a:r>
            <a:r>
              <a:rPr lang="en-US" dirty="0">
                <a:solidFill>
                  <a:prstClr val="white"/>
                </a:solidFill>
              </a:rPr>
              <a:t>Minimum SID_ 40 inches (102 cm )</a:t>
            </a:r>
          </a:p>
          <a:p>
            <a:pPr marL="0" lvl="0" indent="0" algn="l">
              <a:buNone/>
            </a:pPr>
            <a:r>
              <a:rPr lang="en-US" dirty="0">
                <a:solidFill>
                  <a:prstClr val="white"/>
                </a:solidFill>
              </a:rPr>
              <a:t>resting on film</a:t>
            </a:r>
            <a:endParaRPr lang="ar-IQ" dirty="0">
              <a:solidFill>
                <a:prstClr val="white"/>
              </a:solidFill>
            </a:endParaRPr>
          </a:p>
          <a:p>
            <a:endParaRPr lang="ar-IQ" dirty="0" smtClean="0"/>
          </a:p>
        </p:txBody>
      </p:sp>
      <p:sp>
        <p:nvSpPr>
          <p:cNvPr id="4" name="مخطط انسيابي: محطة طرفية 3"/>
          <p:cNvSpPr/>
          <p:nvPr/>
        </p:nvSpPr>
        <p:spPr>
          <a:xfrm>
            <a:off x="0" y="0"/>
            <a:ext cx="9144000" cy="1484784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6600" dirty="0" smtClean="0">
                <a:solidFill>
                  <a:schemeClr val="bg2">
                    <a:lumMod val="75000"/>
                  </a:schemeClr>
                </a:solidFill>
              </a:rPr>
              <a:t>Hand _ PA projection</a:t>
            </a:r>
            <a:endParaRPr lang="ar-IQ" sz="6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592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127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941168"/>
          </a:xfrm>
        </p:spPr>
        <p:txBody>
          <a:bodyPr/>
          <a:lstStyle/>
          <a:p>
            <a:pPr marL="0" lv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1-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Film size : 8 * 10 , no Bucky</a:t>
            </a:r>
            <a:endParaRPr lang="ar-IQ" dirty="0">
              <a:solidFill>
                <a:prstClr val="white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 Extend the hand , wrist &amp; forearm in a straight line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3-</a:t>
            </a:r>
            <a:r>
              <a:rPr lang="en-US" dirty="0" smtClean="0"/>
              <a:t> place palm of hand on film including the wrist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4-</a:t>
            </a:r>
            <a:r>
              <a:rPr lang="en-US" dirty="0" smtClean="0"/>
              <a:t>Raise the thumb un l palm is 45 degree with IR</a:t>
            </a:r>
          </a:p>
          <a:p>
            <a:pPr marL="0" lv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4- </a:t>
            </a:r>
            <a:r>
              <a:rPr lang="en-US" dirty="0">
                <a:solidFill>
                  <a:prstClr val="white"/>
                </a:solidFill>
              </a:rPr>
              <a:t>Minimum SID_ 40 inches (102 cm )</a:t>
            </a:r>
          </a:p>
          <a:p>
            <a:pPr marL="0" lvl="0" indent="0" algn="l">
              <a:buNone/>
            </a:pPr>
            <a:r>
              <a:rPr lang="en-US" dirty="0">
                <a:solidFill>
                  <a:prstClr val="white"/>
                </a:solidFill>
              </a:rPr>
              <a:t>resting on film</a:t>
            </a:r>
            <a:endParaRPr lang="ar-IQ" dirty="0">
              <a:solidFill>
                <a:prstClr val="white"/>
              </a:solidFill>
            </a:endParaRPr>
          </a:p>
          <a:p>
            <a:pPr marL="0" indent="0" algn="l">
              <a:buNone/>
            </a:pPr>
            <a:endParaRPr lang="ar-IQ" dirty="0"/>
          </a:p>
        </p:txBody>
      </p:sp>
      <p:sp>
        <p:nvSpPr>
          <p:cNvPr id="4" name="مخطط انسيابي: محطة طرفية 3"/>
          <p:cNvSpPr/>
          <p:nvPr/>
        </p:nvSpPr>
        <p:spPr>
          <a:xfrm>
            <a:off x="0" y="0"/>
            <a:ext cx="9144000" cy="1484784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Hand _ PA oblique projection</a:t>
            </a:r>
            <a:endParaRPr lang="ar-IQ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29749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4509120"/>
          </a:xfrm>
        </p:spPr>
        <p:txBody>
          <a:bodyPr/>
          <a:lstStyle/>
          <a:p>
            <a:pPr marL="0" lv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1-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Film size : 8 * 10 , no Bucky</a:t>
            </a:r>
            <a:endParaRPr lang="ar-IQ" dirty="0">
              <a:solidFill>
                <a:prstClr val="white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 Extend the digits &amp; extend the thumb at right angle with palm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3-</a:t>
            </a:r>
            <a:r>
              <a:rPr lang="en-US" dirty="0" smtClean="0"/>
              <a:t> Place palmar surface perpendicular to film</a:t>
            </a:r>
          </a:p>
          <a:p>
            <a:pPr marL="0" lv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4- </a:t>
            </a:r>
            <a:r>
              <a:rPr lang="en-US" dirty="0">
                <a:solidFill>
                  <a:prstClr val="white"/>
                </a:solidFill>
              </a:rPr>
              <a:t>Minimum SID_ 40 inches (102 cm )</a:t>
            </a:r>
          </a:p>
          <a:p>
            <a:pPr marL="0" lvl="0" indent="0" algn="l">
              <a:buNone/>
            </a:pPr>
            <a:r>
              <a:rPr lang="en-US" dirty="0">
                <a:solidFill>
                  <a:prstClr val="white"/>
                </a:solidFill>
              </a:rPr>
              <a:t>resting on film</a:t>
            </a:r>
            <a:endParaRPr lang="ar-IQ" dirty="0">
              <a:solidFill>
                <a:prstClr val="white"/>
              </a:solidFill>
            </a:endParaRPr>
          </a:p>
          <a:p>
            <a:pPr marL="0" indent="0" algn="l">
              <a:buNone/>
            </a:pPr>
            <a:endParaRPr lang="en-US" dirty="0" smtClean="0"/>
          </a:p>
        </p:txBody>
      </p:sp>
      <p:sp>
        <p:nvSpPr>
          <p:cNvPr id="4" name="شريط إلى الأسفل 3"/>
          <p:cNvSpPr/>
          <p:nvPr/>
        </p:nvSpPr>
        <p:spPr>
          <a:xfrm>
            <a:off x="0" y="0"/>
            <a:ext cx="9144000" cy="1916832"/>
          </a:xfrm>
          <a:prstGeom prst="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5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Lateral view of hand</a:t>
            </a:r>
            <a:endParaRPr lang="ar-IQ" sz="5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99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70405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Fingers _ PA projection</a:t>
            </a:r>
            <a:endParaRPr lang="ar-IQ" sz="54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0000"/>
                </a:solidFill>
              </a:rPr>
              <a:t>1-</a:t>
            </a:r>
            <a:r>
              <a:rPr lang="en-US" sz="4000" dirty="0" smtClean="0"/>
              <a:t> Film size : 8 * 10 , no Bucky </a:t>
            </a:r>
          </a:p>
          <a:p>
            <a:pPr algn="l"/>
            <a:r>
              <a:rPr lang="en-US" sz="4000" dirty="0" smtClean="0">
                <a:solidFill>
                  <a:srgbClr val="FF0000"/>
                </a:solidFill>
              </a:rPr>
              <a:t>2-</a:t>
            </a:r>
            <a:r>
              <a:rPr lang="en-US" sz="4000" dirty="0" smtClean="0"/>
              <a:t>Place palmar aspect of fingers on cassette , separate the fingers slightly</a:t>
            </a:r>
          </a:p>
          <a:p>
            <a:pPr marL="0" indent="0" algn="l">
              <a:buNone/>
            </a:pPr>
            <a:r>
              <a:rPr lang="en-US" sz="4000" dirty="0">
                <a:solidFill>
                  <a:srgbClr val="FF0000"/>
                </a:solidFill>
              </a:rPr>
              <a:t>3</a:t>
            </a:r>
            <a:r>
              <a:rPr lang="en-US" sz="4000" dirty="0" smtClean="0">
                <a:solidFill>
                  <a:srgbClr val="FF0000"/>
                </a:solidFill>
              </a:rPr>
              <a:t>-</a:t>
            </a:r>
            <a:r>
              <a:rPr lang="en-US" sz="4000" dirty="0" smtClean="0"/>
              <a:t>Minimum SID_ 40 inches (102 cm )</a:t>
            </a:r>
            <a:endParaRPr lang="en-US" sz="4000" dirty="0"/>
          </a:p>
          <a:p>
            <a:pPr marL="0" indent="0">
              <a:buNone/>
            </a:pPr>
            <a:endParaRPr lang="en-US" sz="4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8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6752"/>
            <a:ext cx="9144000" cy="5661249"/>
          </a:xfrm>
        </p:spPr>
      </p:pic>
      <p:sp>
        <p:nvSpPr>
          <p:cNvPr id="5" name="مخطط انسيابي: محطة طرفية 4"/>
          <p:cNvSpPr/>
          <p:nvPr/>
        </p:nvSpPr>
        <p:spPr>
          <a:xfrm>
            <a:off x="0" y="0"/>
            <a:ext cx="9144000" cy="108012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Hand lateral (fan)</a:t>
            </a:r>
            <a:endParaRPr lang="ar-IQ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5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8253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1-</a:t>
            </a:r>
            <a:r>
              <a:rPr lang="en-US" sz="4000" dirty="0">
                <a:solidFill>
                  <a:prstClr val="white"/>
                </a:solidFill>
              </a:rPr>
              <a:t> Film size : 8 * 10 , no </a:t>
            </a:r>
            <a:r>
              <a:rPr lang="en-US" sz="4000" dirty="0" smtClean="0">
                <a:solidFill>
                  <a:prstClr val="white"/>
                </a:solidFill>
              </a:rPr>
              <a:t>Bucky</a:t>
            </a:r>
          </a:p>
          <a:p>
            <a:pPr algn="l"/>
            <a:r>
              <a:rPr lang="en-US" sz="4000" dirty="0" smtClean="0">
                <a:solidFill>
                  <a:srgbClr val="FF0000"/>
                </a:solidFill>
              </a:rPr>
              <a:t>2-</a:t>
            </a:r>
            <a:r>
              <a:rPr lang="en-US" sz="4000" dirty="0" smtClean="0">
                <a:solidFill>
                  <a:prstClr val="white"/>
                </a:solidFill>
              </a:rPr>
              <a:t> Extend finger , close rest fingers into a fist</a:t>
            </a:r>
          </a:p>
          <a:p>
            <a:pPr marL="0" lvl="0" indent="0" algn="l">
              <a:buNone/>
            </a:pPr>
            <a:r>
              <a:rPr lang="en-US" sz="4000" dirty="0">
                <a:solidFill>
                  <a:srgbClr val="FF0000"/>
                </a:solidFill>
              </a:rPr>
              <a:t>3-</a:t>
            </a:r>
            <a:r>
              <a:rPr lang="en-US" sz="4000" dirty="0">
                <a:solidFill>
                  <a:prstClr val="white"/>
                </a:solidFill>
              </a:rPr>
              <a:t>Minimum SID_ 40 inches (102 cm )</a:t>
            </a:r>
          </a:p>
          <a:p>
            <a:pPr algn="l"/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>
            <a:off x="0" y="0"/>
            <a:ext cx="9144000" cy="2060848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ea typeface="+mj-ea"/>
                <a:cs typeface="+mj-cs"/>
              </a:rPr>
              <a:t>Fingers _ lateral projection</a:t>
            </a:r>
            <a:endParaRPr lang="ar-IQ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8756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fontScale="92500" lnSpcReduction="10000"/>
          </a:bodyPr>
          <a:lstStyle/>
          <a:p>
            <a:pPr lvl="0" algn="l"/>
            <a:r>
              <a:rPr lang="en-US" dirty="0">
                <a:solidFill>
                  <a:srgbClr val="FF0000"/>
                </a:solidFill>
              </a:rPr>
              <a:t>1-</a:t>
            </a:r>
            <a:r>
              <a:rPr lang="en-US" sz="4000" dirty="0">
                <a:solidFill>
                  <a:prstClr val="white"/>
                </a:solidFill>
              </a:rPr>
              <a:t> Film size : 8 * 10 , no </a:t>
            </a:r>
            <a:r>
              <a:rPr lang="en-US" sz="4000" dirty="0" smtClean="0">
                <a:solidFill>
                  <a:prstClr val="white"/>
                </a:solidFill>
              </a:rPr>
              <a:t>Bucky</a:t>
            </a:r>
            <a:endParaRPr lang="ar-IQ" sz="4000" dirty="0" smtClean="0">
              <a:solidFill>
                <a:prstClr val="white"/>
              </a:solidFill>
            </a:endParaRPr>
          </a:p>
          <a:p>
            <a:pPr lvl="0" algn="l"/>
            <a:r>
              <a:rPr lang="en-US" sz="4000" dirty="0" smtClean="0">
                <a:solidFill>
                  <a:srgbClr val="FF0000"/>
                </a:solidFill>
              </a:rPr>
              <a:t>2-</a:t>
            </a:r>
            <a:r>
              <a:rPr lang="en-US" sz="4000" dirty="0" smtClean="0">
                <a:solidFill>
                  <a:prstClr val="white"/>
                </a:solidFill>
              </a:rPr>
              <a:t> Rotate the pronated hand externally &amp; separate the digits</a:t>
            </a:r>
          </a:p>
          <a:p>
            <a:pPr marL="0" lvl="0" indent="0" algn="l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3-</a:t>
            </a:r>
            <a:r>
              <a:rPr lang="en-US" sz="4000" dirty="0" smtClean="0">
                <a:solidFill>
                  <a:prstClr val="white"/>
                </a:solidFill>
              </a:rPr>
              <a:t>Minimum </a:t>
            </a:r>
            <a:r>
              <a:rPr lang="en-US" sz="4000" dirty="0">
                <a:solidFill>
                  <a:prstClr val="white"/>
                </a:solidFill>
              </a:rPr>
              <a:t>SID_ 40 inches (102 cm )</a:t>
            </a:r>
          </a:p>
          <a:p>
            <a:pPr lvl="0" algn="l"/>
            <a:r>
              <a:rPr lang="en-US" sz="4000" b="1" dirty="0" smtClean="0">
                <a:solidFill>
                  <a:srgbClr val="FF0000"/>
                </a:solidFill>
                <a:latin typeface="Century Gothic"/>
                <a:ea typeface="+mj-ea"/>
                <a:cs typeface="+mj-cs"/>
              </a:rPr>
              <a:t>4- </a:t>
            </a:r>
            <a:r>
              <a:rPr lang="en-US" sz="3500" b="1" dirty="0" smtClean="0">
                <a:solidFill>
                  <a:prstClr val="white"/>
                </a:solidFill>
                <a:latin typeface="Century Gothic"/>
                <a:ea typeface="+mj-ea"/>
                <a:cs typeface="+mj-cs"/>
              </a:rPr>
              <a:t>the </a:t>
            </a:r>
            <a:r>
              <a:rPr lang="en-US" sz="3500" b="1" dirty="0">
                <a:solidFill>
                  <a:prstClr val="white"/>
                </a:solidFill>
                <a:latin typeface="Century Gothic"/>
                <a:ea typeface="+mj-ea"/>
                <a:cs typeface="+mj-cs"/>
              </a:rPr>
              <a:t>hand is rotated approximate 45°  (thumb side </a:t>
            </a:r>
            <a:r>
              <a:rPr lang="en-US" sz="3500" b="1" dirty="0" smtClean="0">
                <a:solidFill>
                  <a:prstClr val="white"/>
                </a:solidFill>
                <a:latin typeface="Century Gothic"/>
                <a:ea typeface="+mj-ea"/>
                <a:cs typeface="+mj-cs"/>
              </a:rPr>
              <a:t>up)</a:t>
            </a:r>
            <a:endParaRPr lang="en-US" sz="3500" b="1" dirty="0">
              <a:solidFill>
                <a:prstClr val="white"/>
              </a:solidFill>
            </a:endParaRPr>
          </a:p>
        </p:txBody>
      </p:sp>
      <p:sp>
        <p:nvSpPr>
          <p:cNvPr id="5" name="تمرير أفقي 4"/>
          <p:cNvSpPr/>
          <p:nvPr/>
        </p:nvSpPr>
        <p:spPr>
          <a:xfrm>
            <a:off x="0" y="-99392"/>
            <a:ext cx="9144000" cy="237626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PA oblique projection fingers</a:t>
            </a:r>
            <a:endParaRPr lang="ar-IQ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5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8" name="عنصر نائب للمحتوى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7902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164" y="2636912"/>
            <a:ext cx="9125835" cy="3960440"/>
          </a:xfrm>
        </p:spPr>
        <p:txBody>
          <a:bodyPr>
            <a:normAutofit/>
          </a:bodyPr>
          <a:lstStyle/>
          <a:p>
            <a:pPr lvl="0" algn="l"/>
            <a:r>
              <a:rPr lang="en-US" sz="3000" dirty="0">
                <a:solidFill>
                  <a:srgbClr val="FF0000"/>
                </a:solidFill>
              </a:rPr>
              <a:t>1-</a:t>
            </a:r>
            <a:r>
              <a:rPr lang="en-US" sz="3700" dirty="0">
                <a:solidFill>
                  <a:prstClr val="white"/>
                </a:solidFill>
              </a:rPr>
              <a:t> </a:t>
            </a:r>
            <a:r>
              <a:rPr lang="en-US" sz="3600" dirty="0">
                <a:solidFill>
                  <a:prstClr val="white"/>
                </a:solidFill>
              </a:rPr>
              <a:t>Film size : 8 * 10 , no </a:t>
            </a:r>
            <a:r>
              <a:rPr lang="en-US" sz="3600" dirty="0" smtClean="0">
                <a:solidFill>
                  <a:prstClr val="white"/>
                </a:solidFill>
              </a:rPr>
              <a:t>Bucky</a:t>
            </a:r>
            <a:endParaRPr lang="ar-IQ" sz="3600" dirty="0" smtClean="0"/>
          </a:p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2- </a:t>
            </a:r>
            <a:r>
              <a:rPr lang="en-US" sz="3600" dirty="0" smtClean="0"/>
              <a:t>Extend  hand , wrist &amp; forearm</a:t>
            </a:r>
          </a:p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3- </a:t>
            </a:r>
            <a:r>
              <a:rPr lang="en-US" sz="3600" dirty="0" smtClean="0"/>
              <a:t>Rotate arm until the posterior  aspect  of thumb is resting on film </a:t>
            </a:r>
            <a:endParaRPr lang="ar-IQ" sz="3600" dirty="0" smtClean="0"/>
          </a:p>
          <a:p>
            <a:pPr marL="0" lvl="0" indent="0" algn="l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4- </a:t>
            </a:r>
            <a:r>
              <a:rPr lang="en-US" sz="3600" dirty="0" smtClean="0">
                <a:solidFill>
                  <a:prstClr val="white"/>
                </a:solidFill>
              </a:rPr>
              <a:t>Minimum </a:t>
            </a:r>
            <a:r>
              <a:rPr lang="en-US" sz="3600" dirty="0">
                <a:solidFill>
                  <a:prstClr val="white"/>
                </a:solidFill>
              </a:rPr>
              <a:t>SID_ 40 inches (102 cm )</a:t>
            </a:r>
          </a:p>
          <a:p>
            <a:pPr marL="0" indent="0" algn="l">
              <a:buNone/>
            </a:pPr>
            <a:r>
              <a:rPr lang="en-US" sz="3600" dirty="0" smtClean="0"/>
              <a:t>resting on film</a:t>
            </a:r>
            <a:endParaRPr lang="ar-IQ" sz="3600" dirty="0"/>
          </a:p>
        </p:txBody>
      </p:sp>
      <p:sp>
        <p:nvSpPr>
          <p:cNvPr id="4" name="شريط إلى الأسفل 3"/>
          <p:cNvSpPr/>
          <p:nvPr/>
        </p:nvSpPr>
        <p:spPr>
          <a:xfrm>
            <a:off x="0" y="4326"/>
            <a:ext cx="9144000" cy="2344553"/>
          </a:xfrm>
          <a:prstGeom prst="ribb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Thumb_ AP view</a:t>
            </a:r>
            <a:endParaRPr lang="ar-IQ" sz="4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776845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704</TotalTime>
  <Words>399</Words>
  <Application>Microsoft Office PowerPoint</Application>
  <PresentationFormat>عرض على الشاشة (3:4)‏</PresentationFormat>
  <Paragraphs>51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نسق Office</vt:lpstr>
      <vt:lpstr>   Ministry of Higher Education and Scientific Research Al-Mustaqbal University College Radiology Techniques Department   </vt:lpstr>
      <vt:lpstr>Fingers _ PA projection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Ministry of Higher Education and Scientific Research Al-Mustaqbal University College Radiology Techniques Department</dc:title>
  <dc:creator>user</dc:creator>
  <cp:lastModifiedBy>Maher</cp:lastModifiedBy>
  <cp:revision>56</cp:revision>
  <dcterms:created xsi:type="dcterms:W3CDTF">2021-03-21T05:34:52Z</dcterms:created>
  <dcterms:modified xsi:type="dcterms:W3CDTF">2022-09-13T09:26:58Z</dcterms:modified>
</cp:coreProperties>
</file>