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lvl1pPr>
    <a:lvl2pPr marL="0" marR="0" indent="4572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lvl2pPr>
    <a:lvl3pPr marL="0" marR="0" indent="9144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lvl3pPr>
    <a:lvl4pPr marL="0" marR="0" indent="13716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lvl4pPr>
    <a:lvl5pPr marL="0" marR="0" indent="18288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lvl5pPr>
    <a:lvl6pPr marL="0" marR="0" indent="22860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lvl6pPr>
    <a:lvl7pPr marL="0" marR="0" indent="27432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lvl7pPr>
    <a:lvl8pPr marL="0" marR="0" indent="32004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lvl8pPr>
    <a:lvl9pPr marL="0" marR="0" indent="365760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DE2"/>
          </a:solidFill>
        </a:fill>
      </a:tcStyle>
    </a:wholeTbl>
    <a:band2H>
      <a:tcTxStyle b="def" i="def"/>
      <a:tcStyle>
        <a:tcBdr/>
        <a:fill>
          <a:solidFill>
            <a:srgbClr val="ECEF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D3D1"/>
          </a:solidFill>
        </a:fill>
      </a:tcStyle>
    </a:wholeTbl>
    <a:band2H>
      <a:tcTxStyle b="def" i="def"/>
      <a:tcStyle>
        <a:tcBdr/>
        <a:fill>
          <a:solidFill>
            <a:srgbClr val="ECEA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4"/>
          </a:solidFill>
        </a:fill>
      </a:tcStyle>
    </a:wholeTbl>
    <a:band2H>
      <a:tcTxStyle b="def" i="def"/>
      <a:tcStyle>
        <a:tcBdr/>
        <a:fill>
          <a:solidFill>
            <a:srgbClr val="EFEE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9" name="Shape 99"/>
          <p:cNvSpPr/>
          <p:nvPr>
            <p:ph type="sldImg"/>
          </p:nvPr>
        </p:nvSpPr>
        <p:spPr>
          <a:xfrm>
            <a:off x="1143000" y="685800"/>
            <a:ext cx="4572000" cy="3429000"/>
          </a:xfrm>
          <a:prstGeom prst="rect">
            <a:avLst/>
          </a:prstGeom>
        </p:spPr>
        <p:txBody>
          <a:bodyPr/>
          <a:lstStyle/>
          <a:p>
            <a:pPr/>
          </a:p>
        </p:txBody>
      </p:sp>
      <p:sp>
        <p:nvSpPr>
          <p:cNvPr id="100" name="Shape 100"/>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algn="r" latinLnBrk="0">
      <a:defRPr sz="1200">
        <a:solidFill>
          <a:srgbClr val="FFFFFF"/>
        </a:solidFill>
        <a:latin typeface="+mn-lt"/>
        <a:ea typeface="+mn-ea"/>
        <a:cs typeface="+mn-cs"/>
        <a:sym typeface="Arial Narrow"/>
      </a:defRPr>
    </a:lvl1pPr>
    <a:lvl2pPr indent="228600" algn="r" latinLnBrk="0">
      <a:defRPr sz="1200">
        <a:solidFill>
          <a:srgbClr val="FFFFFF"/>
        </a:solidFill>
        <a:latin typeface="+mn-lt"/>
        <a:ea typeface="+mn-ea"/>
        <a:cs typeface="+mn-cs"/>
        <a:sym typeface="Arial Narrow"/>
      </a:defRPr>
    </a:lvl2pPr>
    <a:lvl3pPr indent="457200" algn="r" latinLnBrk="0">
      <a:defRPr sz="1200">
        <a:solidFill>
          <a:srgbClr val="FFFFFF"/>
        </a:solidFill>
        <a:latin typeface="+mn-lt"/>
        <a:ea typeface="+mn-ea"/>
        <a:cs typeface="+mn-cs"/>
        <a:sym typeface="Arial Narrow"/>
      </a:defRPr>
    </a:lvl3pPr>
    <a:lvl4pPr indent="685800" algn="r" latinLnBrk="0">
      <a:defRPr sz="1200">
        <a:solidFill>
          <a:srgbClr val="FFFFFF"/>
        </a:solidFill>
        <a:latin typeface="+mn-lt"/>
        <a:ea typeface="+mn-ea"/>
        <a:cs typeface="+mn-cs"/>
        <a:sym typeface="Arial Narrow"/>
      </a:defRPr>
    </a:lvl4pPr>
    <a:lvl5pPr indent="914400" algn="r" latinLnBrk="0">
      <a:defRPr sz="1200">
        <a:solidFill>
          <a:srgbClr val="FFFFFF"/>
        </a:solidFill>
        <a:latin typeface="+mn-lt"/>
        <a:ea typeface="+mn-ea"/>
        <a:cs typeface="+mn-cs"/>
        <a:sym typeface="Arial Narrow"/>
      </a:defRPr>
    </a:lvl5pPr>
    <a:lvl6pPr indent="1143000" algn="r" latinLnBrk="0">
      <a:defRPr sz="1200">
        <a:solidFill>
          <a:srgbClr val="FFFFFF"/>
        </a:solidFill>
        <a:latin typeface="+mn-lt"/>
        <a:ea typeface="+mn-ea"/>
        <a:cs typeface="+mn-cs"/>
        <a:sym typeface="Arial Narrow"/>
      </a:defRPr>
    </a:lvl6pPr>
    <a:lvl7pPr indent="1371600" algn="r" latinLnBrk="0">
      <a:defRPr sz="1200">
        <a:solidFill>
          <a:srgbClr val="FFFFFF"/>
        </a:solidFill>
        <a:latin typeface="+mn-lt"/>
        <a:ea typeface="+mn-ea"/>
        <a:cs typeface="+mn-cs"/>
        <a:sym typeface="Arial Narrow"/>
      </a:defRPr>
    </a:lvl7pPr>
    <a:lvl8pPr indent="1600200" algn="r" latinLnBrk="0">
      <a:defRPr sz="1200">
        <a:solidFill>
          <a:srgbClr val="FFFFFF"/>
        </a:solidFill>
        <a:latin typeface="+mn-lt"/>
        <a:ea typeface="+mn-ea"/>
        <a:cs typeface="+mn-cs"/>
        <a:sym typeface="Arial Narrow"/>
      </a:defRPr>
    </a:lvl8pPr>
    <a:lvl9pPr indent="1828800" algn="r" latinLnBrk="0">
      <a:defRPr sz="1200">
        <a:solidFill>
          <a:srgbClr val="FFFFFF"/>
        </a:solidFill>
        <a:latin typeface="+mn-lt"/>
        <a:ea typeface="+mn-ea"/>
        <a:cs typeface="+mn-cs"/>
        <a:sym typeface="Arial Narrow"/>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2" name="Picture 6" descr="Picture 6"/>
          <p:cNvPicPr>
            <a:picLocks noChangeAspect="1"/>
          </p:cNvPicPr>
          <p:nvPr/>
        </p:nvPicPr>
        <p:blipFill>
          <a:blip r:embed="rId2">
            <a:extLst/>
          </a:blip>
          <a:srcRect l="0" t="33333" r="0" b="0"/>
          <a:stretch>
            <a:fillRect/>
          </a:stretch>
        </p:blipFill>
        <p:spPr>
          <a:xfrm>
            <a:off x="0" y="0"/>
            <a:ext cx="9144000" cy="4572000"/>
          </a:xfrm>
          <a:prstGeom prst="rect">
            <a:avLst/>
          </a:prstGeom>
          <a:ln w="12700">
            <a:miter lim="400000"/>
          </a:ln>
        </p:spPr>
      </p:pic>
      <p:sp>
        <p:nvSpPr>
          <p:cNvPr id="13" name="Body Level One…"/>
          <p:cNvSpPr txBox="1"/>
          <p:nvPr>
            <p:ph type="body" sz="quarter" idx="1"/>
          </p:nvPr>
        </p:nvSpPr>
        <p:spPr>
          <a:xfrm>
            <a:off x="1219200" y="3886200"/>
            <a:ext cx="6400800" cy="1752600"/>
          </a:xfrm>
          <a:prstGeom prst="rect">
            <a:avLst/>
          </a:prstGeom>
        </p:spPr>
        <p:txBody>
          <a:bodyPr/>
          <a:lstStyle>
            <a:lvl1pPr marL="0" indent="0" algn="ctr">
              <a:buClrTx/>
              <a:buSzTx/>
              <a:buFontTx/>
              <a:buNone/>
              <a:defRPr>
                <a:solidFill>
                  <a:srgbClr val="DC9E1F"/>
                </a:solidFill>
              </a:defRPr>
            </a:lvl1pPr>
            <a:lvl2pPr marL="0" indent="457200" algn="ctr">
              <a:buClrTx/>
              <a:buSzTx/>
              <a:buFontTx/>
              <a:buNone/>
              <a:defRPr>
                <a:solidFill>
                  <a:srgbClr val="DC9E1F"/>
                </a:solidFill>
              </a:defRPr>
            </a:lvl2pPr>
            <a:lvl3pPr marL="0" indent="914400" algn="ctr">
              <a:buClrTx/>
              <a:buSzTx/>
              <a:buFontTx/>
              <a:buNone/>
              <a:defRPr>
                <a:solidFill>
                  <a:srgbClr val="DC9E1F"/>
                </a:solidFill>
              </a:defRPr>
            </a:lvl3pPr>
            <a:lvl4pPr marL="0" indent="1371600" algn="ctr">
              <a:buClrTx/>
              <a:buSzTx/>
              <a:buFontTx/>
              <a:buNone/>
              <a:defRPr>
                <a:solidFill>
                  <a:srgbClr val="DC9E1F"/>
                </a:solidFill>
              </a:defRPr>
            </a:lvl4pPr>
            <a:lvl5pPr marL="0" indent="1828800" algn="ctr">
              <a:buClrTx/>
              <a:buSzTx/>
              <a:buFontTx/>
              <a:buNone/>
              <a:defRPr>
                <a:solidFill>
                  <a:srgbClr val="DC9E1F"/>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Title Text"/>
          <p:cNvSpPr txBox="1"/>
          <p:nvPr>
            <p:ph type="title"/>
          </p:nvPr>
        </p:nvSpPr>
        <p:spPr>
          <a:xfrm>
            <a:off x="685800" y="2007887"/>
            <a:ext cx="7772400" cy="1470026"/>
          </a:xfrm>
          <a:prstGeom prst="rect">
            <a:avLst/>
          </a:prstGeom>
        </p:spPr>
        <p:txBody>
          <a:bodyPr/>
          <a:lstStyle>
            <a:lvl1pPr algn="ctr">
              <a:defRPr sz="3200"/>
            </a:lvl1pPr>
          </a:lstStyle>
          <a:p>
            <a:pPr/>
            <a:r>
              <a:t>Title Text</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xfrm>
            <a:off x="609600" y="1600200"/>
            <a:ext cx="7924800" cy="4114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1" name="Title Text"/>
          <p:cNvSpPr txBox="1"/>
          <p:nvPr>
            <p:ph type="title"/>
          </p:nvPr>
        </p:nvSpPr>
        <p:spPr>
          <a:xfrm>
            <a:off x="609600" y="4962525"/>
            <a:ext cx="7885114" cy="1362075"/>
          </a:xfrm>
          <a:prstGeom prst="rect">
            <a:avLst/>
          </a:prstGeom>
        </p:spPr>
        <p:txBody>
          <a:bodyPr anchor="t"/>
          <a:lstStyle>
            <a:lvl1pPr>
              <a:defRPr sz="3200"/>
            </a:lvl1pPr>
          </a:lstStyle>
          <a:p>
            <a:pPr/>
            <a:r>
              <a:t>Title Text</a:t>
            </a:r>
          </a:p>
        </p:txBody>
      </p:sp>
      <p:sp>
        <p:nvSpPr>
          <p:cNvPr id="32" name="Body Level One…"/>
          <p:cNvSpPr txBox="1"/>
          <p:nvPr>
            <p:ph type="body" sz="quarter" idx="1"/>
          </p:nvPr>
        </p:nvSpPr>
        <p:spPr>
          <a:xfrm>
            <a:off x="609600" y="3462337"/>
            <a:ext cx="7885114" cy="1500188"/>
          </a:xfrm>
          <a:prstGeom prst="rect">
            <a:avLst/>
          </a:prstGeom>
        </p:spPr>
        <p:txBody>
          <a:bodyPr anchor="b"/>
          <a:lstStyle>
            <a:lvl1pPr marL="0" indent="0">
              <a:buClrTx/>
              <a:buSzTx/>
              <a:buFontTx/>
              <a:buNone/>
              <a:defRPr>
                <a:solidFill>
                  <a:srgbClr val="DC9E1F"/>
                </a:solidFill>
              </a:defRPr>
            </a:lvl1pPr>
            <a:lvl2pPr marL="0" indent="457200">
              <a:buClrTx/>
              <a:buSzTx/>
              <a:buFontTx/>
              <a:buNone/>
              <a:defRPr>
                <a:solidFill>
                  <a:srgbClr val="DC9E1F"/>
                </a:solidFill>
              </a:defRPr>
            </a:lvl2pPr>
            <a:lvl3pPr marL="0" indent="914400">
              <a:buClrTx/>
              <a:buSzTx/>
              <a:buFontTx/>
              <a:buNone/>
              <a:defRPr>
                <a:solidFill>
                  <a:srgbClr val="DC9E1F"/>
                </a:solidFill>
              </a:defRPr>
            </a:lvl3pPr>
            <a:lvl4pPr marL="0" indent="1371600">
              <a:buClrTx/>
              <a:buSzTx/>
              <a:buFontTx/>
              <a:buNone/>
              <a:defRPr>
                <a:solidFill>
                  <a:srgbClr val="DC9E1F"/>
                </a:solidFill>
              </a:defRPr>
            </a:lvl4pPr>
            <a:lvl5pPr marL="0" indent="1828800">
              <a:buClrTx/>
              <a:buSzTx/>
              <a:buFontTx/>
              <a:buNone/>
              <a:defRPr>
                <a:solidFill>
                  <a:srgbClr val="DC9E1F"/>
                </a:solidFill>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40" name="Picture 6" descr="Picture 6"/>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41" name="Body Level One…"/>
          <p:cNvSpPr txBox="1"/>
          <p:nvPr>
            <p:ph type="body" sz="half" idx="1"/>
          </p:nvPr>
        </p:nvSpPr>
        <p:spPr>
          <a:xfrm>
            <a:off x="609600" y="1600200"/>
            <a:ext cx="3733800" cy="4114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2" name="Title Text"/>
          <p:cNvSpPr txBox="1"/>
          <p:nvPr>
            <p:ph type="title"/>
          </p:nvPr>
        </p:nvSpPr>
        <p:spPr>
          <a:prstGeom prst="rect">
            <a:avLst/>
          </a:prstGeom>
        </p:spPr>
        <p:txBody>
          <a:bodyPr/>
          <a:lstStyle/>
          <a:p>
            <a:pPr/>
            <a:r>
              <a:t>Title Text</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50" name="Picture 6" descr="Picture 6"/>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51" name="Body Level One…"/>
          <p:cNvSpPr txBox="1"/>
          <p:nvPr>
            <p:ph type="body" sz="half" idx="1"/>
          </p:nvPr>
        </p:nvSpPr>
        <p:spPr>
          <a:xfrm>
            <a:off x="4800600" y="2209800"/>
            <a:ext cx="3733800" cy="3505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 name="Title Text"/>
          <p:cNvSpPr txBox="1"/>
          <p:nvPr>
            <p:ph type="title"/>
          </p:nvPr>
        </p:nvSpPr>
        <p:spPr>
          <a:prstGeom prst="rect">
            <a:avLst/>
          </a:prstGeom>
        </p:spPr>
        <p:txBody>
          <a:bodyPr/>
          <a:lstStyle/>
          <a:p>
            <a:pPr/>
            <a:r>
              <a:t>Title Text</a:t>
            </a:r>
          </a:p>
        </p:txBody>
      </p:sp>
      <p:sp>
        <p:nvSpPr>
          <p:cNvPr id="53" name="Text Placeholder 2"/>
          <p:cNvSpPr/>
          <p:nvPr>
            <p:ph type="body" sz="quarter" idx="21"/>
          </p:nvPr>
        </p:nvSpPr>
        <p:spPr>
          <a:xfrm>
            <a:off x="609600" y="1600199"/>
            <a:ext cx="3733800" cy="574676"/>
          </a:xfrm>
          <a:prstGeom prst="rect">
            <a:avLst/>
          </a:prstGeom>
        </p:spPr>
        <p:txBody>
          <a:bodyPr anchor="b"/>
          <a:lstStyle/>
          <a:p>
            <a:pPr marL="0" indent="0">
              <a:buClrTx/>
              <a:buSzTx/>
              <a:buFontTx/>
              <a:buNone/>
              <a:defRPr spc="0">
                <a:solidFill>
                  <a:srgbClr val="DC9E1F"/>
                </a:solidFill>
              </a:defRPr>
            </a:pPr>
          </a:p>
        </p:txBody>
      </p:sp>
      <p:sp>
        <p:nvSpPr>
          <p:cNvPr id="54" name="Text Placeholder 4"/>
          <p:cNvSpPr/>
          <p:nvPr>
            <p:ph type="body" sz="quarter" idx="22"/>
          </p:nvPr>
        </p:nvSpPr>
        <p:spPr>
          <a:xfrm>
            <a:off x="4800600" y="1600199"/>
            <a:ext cx="3733800" cy="574676"/>
          </a:xfrm>
          <a:prstGeom prst="rect">
            <a:avLst/>
          </a:prstGeom>
        </p:spPr>
        <p:txBody>
          <a:bodyPr anchor="b"/>
          <a:lstStyle/>
          <a:p>
            <a:pPr marL="0" indent="0">
              <a:buClrTx/>
              <a:buSzTx/>
              <a:buFontTx/>
              <a:buNone/>
              <a:defRPr spc="0">
                <a:solidFill>
                  <a:srgbClr val="DC9E1F"/>
                </a:solidFill>
              </a:defRPr>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70" name="Picture 6" descr="Picture 6"/>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78" name="Picture 6" descr="Picture 6"/>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9" name="Body Level One…"/>
          <p:cNvSpPr txBox="1"/>
          <p:nvPr>
            <p:ph type="body" sz="half" idx="1"/>
          </p:nvPr>
        </p:nvSpPr>
        <p:spPr>
          <a:xfrm>
            <a:off x="3962400" y="1447800"/>
            <a:ext cx="4648200" cy="4267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0" name="Title Text"/>
          <p:cNvSpPr txBox="1"/>
          <p:nvPr>
            <p:ph type="title"/>
          </p:nvPr>
        </p:nvSpPr>
        <p:spPr>
          <a:xfrm>
            <a:off x="612648" y="1447800"/>
            <a:ext cx="2971801" cy="1097281"/>
          </a:xfrm>
          <a:prstGeom prst="rect">
            <a:avLst/>
          </a:prstGeom>
        </p:spPr>
        <p:txBody>
          <a:bodyPr/>
          <a:lstStyle>
            <a:lvl1pPr>
              <a:defRPr cap="none" sz="1800">
                <a:solidFill>
                  <a:srgbClr val="DC9E1F"/>
                </a:solidFill>
              </a:defRPr>
            </a:lvl1pPr>
          </a:lstStyle>
          <a:p>
            <a:pPr/>
            <a:r>
              <a:t>Title Text</a:t>
            </a:r>
          </a:p>
        </p:txBody>
      </p:sp>
      <p:sp>
        <p:nvSpPr>
          <p:cNvPr id="81" name="Text Placeholder 3"/>
          <p:cNvSpPr/>
          <p:nvPr>
            <p:ph type="body" sz="quarter" idx="21"/>
          </p:nvPr>
        </p:nvSpPr>
        <p:spPr>
          <a:xfrm>
            <a:off x="612648" y="2547890"/>
            <a:ext cx="2971801" cy="3167110"/>
          </a:xfrm>
          <a:prstGeom prst="rect">
            <a:avLst/>
          </a:prstGeom>
        </p:spPr>
        <p:txBody>
          <a:bodyPr lIns="9144" tIns="9144" rIns="9144" bIns="9144"/>
          <a:lstStyle/>
          <a:p>
            <a:pPr marL="0" indent="0">
              <a:buClrTx/>
              <a:buSzTx/>
              <a:buFontTx/>
              <a:buNone/>
              <a:defRPr spc="0" sz="1400"/>
            </a:pP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89" name="Picture 10" descr="Picture 10"/>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0" name="Title Text"/>
          <p:cNvSpPr txBox="1"/>
          <p:nvPr>
            <p:ph type="title"/>
          </p:nvPr>
        </p:nvSpPr>
        <p:spPr>
          <a:xfrm>
            <a:off x="609600" y="1447800"/>
            <a:ext cx="2971800" cy="1097281"/>
          </a:xfrm>
          <a:prstGeom prst="rect">
            <a:avLst/>
          </a:prstGeom>
        </p:spPr>
        <p:txBody>
          <a:bodyPr/>
          <a:lstStyle>
            <a:lvl1pPr>
              <a:defRPr cap="none" sz="1800">
                <a:solidFill>
                  <a:srgbClr val="DC9E1F"/>
                </a:solidFill>
              </a:defRPr>
            </a:lvl1pPr>
          </a:lstStyle>
          <a:p>
            <a:pPr/>
            <a:r>
              <a:t>Title Text</a:t>
            </a:r>
          </a:p>
        </p:txBody>
      </p:sp>
      <p:sp>
        <p:nvSpPr>
          <p:cNvPr id="91" name="Picture Placeholder 2"/>
          <p:cNvSpPr/>
          <p:nvPr>
            <p:ph type="pic" sz="quarter" idx="21"/>
          </p:nvPr>
        </p:nvSpPr>
        <p:spPr>
          <a:xfrm>
            <a:off x="4657344" y="1447800"/>
            <a:ext cx="3419856" cy="3474721"/>
          </a:xfrm>
          <a:prstGeom prst="rect">
            <a:avLst/>
          </a:prstGeom>
        </p:spPr>
        <p:txBody>
          <a:bodyPr lIns="91439" rIns="91439">
            <a:noAutofit/>
          </a:bodyPr>
          <a:lstStyle/>
          <a:p>
            <a:pPr/>
          </a:p>
        </p:txBody>
      </p:sp>
      <p:sp>
        <p:nvSpPr>
          <p:cNvPr id="92" name="Body Level One…"/>
          <p:cNvSpPr txBox="1"/>
          <p:nvPr>
            <p:ph type="body" sz="quarter" idx="1"/>
          </p:nvPr>
        </p:nvSpPr>
        <p:spPr>
          <a:xfrm>
            <a:off x="609600" y="2547890"/>
            <a:ext cx="2971800" cy="2405110"/>
          </a:xfrm>
          <a:prstGeom prst="rect">
            <a:avLst/>
          </a:prstGeom>
        </p:spPr>
        <p:txBody>
          <a:bodyPr lIns="9144" tIns="9144" rIns="9144" bIns="9144"/>
          <a:lstStyle>
            <a:lvl1pPr marL="0" indent="0">
              <a:buClrTx/>
              <a:buSzTx/>
              <a:buFontTx/>
              <a:buNone/>
              <a:defRPr sz="1400"/>
            </a:lvl1pPr>
            <a:lvl2pPr marL="0" indent="457200">
              <a:buClrTx/>
              <a:buSzTx/>
              <a:buFontTx/>
              <a:buNone/>
              <a:defRPr sz="1400"/>
            </a:lvl2pPr>
            <a:lvl3pPr marL="0" indent="914400">
              <a:buClrTx/>
              <a:buSzTx/>
              <a:buFontTx/>
              <a:buNone/>
              <a:defRPr sz="1400"/>
            </a:lvl3pPr>
            <a:lvl4pPr marL="0" indent="1371600">
              <a:buClrTx/>
              <a:buSzTx/>
              <a:buFontTx/>
              <a:buNone/>
              <a:defRPr sz="1400"/>
            </a:lvl4pPr>
            <a:lvl5pPr marL="0" indent="1828800">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3B3B3B"/>
            </a:gs>
            <a:gs pos="31000">
              <a:srgbClr val="000000"/>
            </a:gs>
            <a:gs pos="100000">
              <a:srgbClr val="000000"/>
            </a:gs>
          </a:gsLst>
          <a:lin ang="5400000" scaled="0"/>
        </a:gradFill>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3" name="Title Text"/>
          <p:cNvSpPr txBox="1"/>
          <p:nvPr>
            <p:ph type="title"/>
          </p:nvPr>
        </p:nvSpPr>
        <p:spPr>
          <a:xfrm>
            <a:off x="609600" y="274638"/>
            <a:ext cx="79248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8302838" y="6416992"/>
            <a:ext cx="231563" cy="243841"/>
          </a:xfrm>
          <a:prstGeom prst="rect">
            <a:avLst/>
          </a:prstGeom>
          <a:ln w="12700">
            <a:miter lim="400000"/>
          </a:ln>
        </p:spPr>
        <p:txBody>
          <a:bodyPr wrap="none" lIns="45719" rIns="45719" anchor="ctr">
            <a:spAutoFit/>
          </a:bodyPr>
          <a:lstStyle>
            <a:lvl1pPr>
              <a:defRPr sz="11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all" i="0" spc="50" strike="noStrike" sz="3000" u="none">
          <a:solidFill>
            <a:srgbClr val="FFFFFF"/>
          </a:solidFill>
          <a:uFillTx/>
          <a:latin typeface="+mn-lt"/>
          <a:ea typeface="+mn-ea"/>
          <a:cs typeface="+mn-cs"/>
          <a:sym typeface="Arial Narrow"/>
        </a:defRPr>
      </a:lvl1pPr>
      <a:lvl2pPr marL="0" marR="0" indent="0" algn="l" defTabSz="914400" rtl="0" latinLnBrk="0">
        <a:lnSpc>
          <a:spcPct val="100000"/>
        </a:lnSpc>
        <a:spcBef>
          <a:spcPts val="0"/>
        </a:spcBef>
        <a:spcAft>
          <a:spcPts val="0"/>
        </a:spcAft>
        <a:buClrTx/>
        <a:buSzTx/>
        <a:buFontTx/>
        <a:buNone/>
        <a:tabLst/>
        <a:defRPr b="0" baseline="0" cap="all" i="0" spc="50" strike="noStrike" sz="3000" u="none">
          <a:solidFill>
            <a:srgbClr val="FFFFFF"/>
          </a:solidFill>
          <a:uFillTx/>
          <a:latin typeface="+mn-lt"/>
          <a:ea typeface="+mn-ea"/>
          <a:cs typeface="+mn-cs"/>
          <a:sym typeface="Arial Narrow"/>
        </a:defRPr>
      </a:lvl2pPr>
      <a:lvl3pPr marL="0" marR="0" indent="0" algn="l" defTabSz="914400" rtl="0" latinLnBrk="0">
        <a:lnSpc>
          <a:spcPct val="100000"/>
        </a:lnSpc>
        <a:spcBef>
          <a:spcPts val="0"/>
        </a:spcBef>
        <a:spcAft>
          <a:spcPts val="0"/>
        </a:spcAft>
        <a:buClrTx/>
        <a:buSzTx/>
        <a:buFontTx/>
        <a:buNone/>
        <a:tabLst/>
        <a:defRPr b="0" baseline="0" cap="all" i="0" spc="50" strike="noStrike" sz="3000" u="none">
          <a:solidFill>
            <a:srgbClr val="FFFFFF"/>
          </a:solidFill>
          <a:uFillTx/>
          <a:latin typeface="+mn-lt"/>
          <a:ea typeface="+mn-ea"/>
          <a:cs typeface="+mn-cs"/>
          <a:sym typeface="Arial Narrow"/>
        </a:defRPr>
      </a:lvl3pPr>
      <a:lvl4pPr marL="0" marR="0" indent="0" algn="l" defTabSz="914400" rtl="0" latinLnBrk="0">
        <a:lnSpc>
          <a:spcPct val="100000"/>
        </a:lnSpc>
        <a:spcBef>
          <a:spcPts val="0"/>
        </a:spcBef>
        <a:spcAft>
          <a:spcPts val="0"/>
        </a:spcAft>
        <a:buClrTx/>
        <a:buSzTx/>
        <a:buFontTx/>
        <a:buNone/>
        <a:tabLst/>
        <a:defRPr b="0" baseline="0" cap="all" i="0" spc="50" strike="noStrike" sz="3000" u="none">
          <a:solidFill>
            <a:srgbClr val="FFFFFF"/>
          </a:solidFill>
          <a:uFillTx/>
          <a:latin typeface="+mn-lt"/>
          <a:ea typeface="+mn-ea"/>
          <a:cs typeface="+mn-cs"/>
          <a:sym typeface="Arial Narrow"/>
        </a:defRPr>
      </a:lvl4pPr>
      <a:lvl5pPr marL="0" marR="0" indent="0" algn="l" defTabSz="914400" rtl="0" latinLnBrk="0">
        <a:lnSpc>
          <a:spcPct val="100000"/>
        </a:lnSpc>
        <a:spcBef>
          <a:spcPts val="0"/>
        </a:spcBef>
        <a:spcAft>
          <a:spcPts val="0"/>
        </a:spcAft>
        <a:buClrTx/>
        <a:buSzTx/>
        <a:buFontTx/>
        <a:buNone/>
        <a:tabLst/>
        <a:defRPr b="0" baseline="0" cap="all" i="0" spc="50" strike="noStrike" sz="3000" u="none">
          <a:solidFill>
            <a:srgbClr val="FFFFFF"/>
          </a:solidFill>
          <a:uFillTx/>
          <a:latin typeface="+mn-lt"/>
          <a:ea typeface="+mn-ea"/>
          <a:cs typeface="+mn-cs"/>
          <a:sym typeface="Arial Narrow"/>
        </a:defRPr>
      </a:lvl5pPr>
      <a:lvl6pPr marL="0" marR="0" indent="0" algn="l" defTabSz="914400" rtl="0" latinLnBrk="0">
        <a:lnSpc>
          <a:spcPct val="100000"/>
        </a:lnSpc>
        <a:spcBef>
          <a:spcPts val="0"/>
        </a:spcBef>
        <a:spcAft>
          <a:spcPts val="0"/>
        </a:spcAft>
        <a:buClrTx/>
        <a:buSzTx/>
        <a:buFontTx/>
        <a:buNone/>
        <a:tabLst/>
        <a:defRPr b="0" baseline="0" cap="all" i="0" spc="50" strike="noStrike" sz="3000" u="none">
          <a:solidFill>
            <a:srgbClr val="FFFFFF"/>
          </a:solidFill>
          <a:uFillTx/>
          <a:latin typeface="+mn-lt"/>
          <a:ea typeface="+mn-ea"/>
          <a:cs typeface="+mn-cs"/>
          <a:sym typeface="Arial Narrow"/>
        </a:defRPr>
      </a:lvl6pPr>
      <a:lvl7pPr marL="0" marR="0" indent="0" algn="l" defTabSz="914400" rtl="0" latinLnBrk="0">
        <a:lnSpc>
          <a:spcPct val="100000"/>
        </a:lnSpc>
        <a:spcBef>
          <a:spcPts val="0"/>
        </a:spcBef>
        <a:spcAft>
          <a:spcPts val="0"/>
        </a:spcAft>
        <a:buClrTx/>
        <a:buSzTx/>
        <a:buFontTx/>
        <a:buNone/>
        <a:tabLst/>
        <a:defRPr b="0" baseline="0" cap="all" i="0" spc="50" strike="noStrike" sz="3000" u="none">
          <a:solidFill>
            <a:srgbClr val="FFFFFF"/>
          </a:solidFill>
          <a:uFillTx/>
          <a:latin typeface="+mn-lt"/>
          <a:ea typeface="+mn-ea"/>
          <a:cs typeface="+mn-cs"/>
          <a:sym typeface="Arial Narrow"/>
        </a:defRPr>
      </a:lvl7pPr>
      <a:lvl8pPr marL="0" marR="0" indent="0" algn="l" defTabSz="914400" rtl="0" latinLnBrk="0">
        <a:lnSpc>
          <a:spcPct val="100000"/>
        </a:lnSpc>
        <a:spcBef>
          <a:spcPts val="0"/>
        </a:spcBef>
        <a:spcAft>
          <a:spcPts val="0"/>
        </a:spcAft>
        <a:buClrTx/>
        <a:buSzTx/>
        <a:buFontTx/>
        <a:buNone/>
        <a:tabLst/>
        <a:defRPr b="0" baseline="0" cap="all" i="0" spc="50" strike="noStrike" sz="3000" u="none">
          <a:solidFill>
            <a:srgbClr val="FFFFFF"/>
          </a:solidFill>
          <a:uFillTx/>
          <a:latin typeface="+mn-lt"/>
          <a:ea typeface="+mn-ea"/>
          <a:cs typeface="+mn-cs"/>
          <a:sym typeface="Arial Narrow"/>
        </a:defRPr>
      </a:lvl8pPr>
      <a:lvl9pPr marL="0" marR="0" indent="0" algn="l" defTabSz="914400" rtl="0" latinLnBrk="0">
        <a:lnSpc>
          <a:spcPct val="100000"/>
        </a:lnSpc>
        <a:spcBef>
          <a:spcPts val="0"/>
        </a:spcBef>
        <a:spcAft>
          <a:spcPts val="0"/>
        </a:spcAft>
        <a:buClrTx/>
        <a:buSzTx/>
        <a:buFontTx/>
        <a:buNone/>
        <a:tabLst/>
        <a:defRPr b="0" baseline="0" cap="all" i="0" spc="50" strike="noStrike" sz="3000" u="none">
          <a:solidFill>
            <a:srgbClr val="FFFFFF"/>
          </a:solidFill>
          <a:uFillTx/>
          <a:latin typeface="+mn-lt"/>
          <a:ea typeface="+mn-ea"/>
          <a:cs typeface="+mn-cs"/>
          <a:sym typeface="Arial Narrow"/>
        </a:defRPr>
      </a:lvl9pPr>
    </p:titleStyle>
    <p:bodyStyle>
      <a:lvl1pPr marL="342900" marR="0" indent="-342900" algn="r" defTabSz="914400" rtl="0" latinLnBrk="0">
        <a:lnSpc>
          <a:spcPct val="100000"/>
        </a:lnSpc>
        <a:spcBef>
          <a:spcPts val="600"/>
        </a:spcBef>
        <a:spcAft>
          <a:spcPts val="0"/>
        </a:spcAft>
        <a:buClr>
          <a:srgbClr val="DC9E1F"/>
        </a:buClr>
        <a:buSzPct val="100000"/>
        <a:buFont typeface="Arial"/>
        <a:buChar char="•"/>
        <a:tabLst/>
        <a:defRPr b="0" baseline="0" cap="none" i="0" spc="30" strike="noStrike" sz="1700" u="none">
          <a:solidFill>
            <a:srgbClr val="FFFFFF"/>
          </a:solidFill>
          <a:uFillTx/>
          <a:latin typeface="+mn-lt"/>
          <a:ea typeface="+mn-ea"/>
          <a:cs typeface="+mn-cs"/>
          <a:sym typeface="Arial Narrow"/>
        </a:defRPr>
      </a:lvl1pPr>
      <a:lvl2pPr marL="742950" marR="0" indent="-285750" algn="r" defTabSz="914400" rtl="0" latinLnBrk="0">
        <a:lnSpc>
          <a:spcPct val="100000"/>
        </a:lnSpc>
        <a:spcBef>
          <a:spcPts val="600"/>
        </a:spcBef>
        <a:spcAft>
          <a:spcPts val="0"/>
        </a:spcAft>
        <a:buClr>
          <a:srgbClr val="DC9E1F"/>
        </a:buClr>
        <a:buSzPct val="100000"/>
        <a:buFont typeface="Arial"/>
        <a:buChar char="•"/>
        <a:tabLst/>
        <a:defRPr b="0" baseline="0" cap="none" i="0" spc="30" strike="noStrike" sz="1700" u="none">
          <a:solidFill>
            <a:srgbClr val="FFFFFF"/>
          </a:solidFill>
          <a:uFillTx/>
          <a:latin typeface="+mn-lt"/>
          <a:ea typeface="+mn-ea"/>
          <a:cs typeface="+mn-cs"/>
          <a:sym typeface="Arial Narrow"/>
        </a:defRPr>
      </a:lvl2pPr>
      <a:lvl3pPr marL="1143000" marR="0" indent="-228600" algn="r" defTabSz="914400" rtl="0" latinLnBrk="0">
        <a:lnSpc>
          <a:spcPct val="100000"/>
        </a:lnSpc>
        <a:spcBef>
          <a:spcPts val="600"/>
        </a:spcBef>
        <a:spcAft>
          <a:spcPts val="0"/>
        </a:spcAft>
        <a:buClr>
          <a:srgbClr val="DC9E1F"/>
        </a:buClr>
        <a:buSzPct val="100000"/>
        <a:buFont typeface="Arial"/>
        <a:buChar char="•"/>
        <a:tabLst/>
        <a:defRPr b="0" baseline="0" cap="none" i="0" spc="30" strike="noStrike" sz="1700" u="none">
          <a:solidFill>
            <a:srgbClr val="FFFFFF"/>
          </a:solidFill>
          <a:uFillTx/>
          <a:latin typeface="+mn-lt"/>
          <a:ea typeface="+mn-ea"/>
          <a:cs typeface="+mn-cs"/>
          <a:sym typeface="Arial Narrow"/>
        </a:defRPr>
      </a:lvl3pPr>
      <a:lvl4pPr marL="1600200" marR="0" indent="-228600" algn="r" defTabSz="914400" rtl="0" latinLnBrk="0">
        <a:lnSpc>
          <a:spcPct val="100000"/>
        </a:lnSpc>
        <a:spcBef>
          <a:spcPts val="600"/>
        </a:spcBef>
        <a:spcAft>
          <a:spcPts val="0"/>
        </a:spcAft>
        <a:buClr>
          <a:srgbClr val="DC9E1F"/>
        </a:buClr>
        <a:buSzPct val="100000"/>
        <a:buFont typeface="Arial"/>
        <a:buChar char="•"/>
        <a:tabLst/>
        <a:defRPr b="0" baseline="0" cap="none" i="0" spc="30" strike="noStrike" sz="1700" u="none">
          <a:solidFill>
            <a:srgbClr val="FFFFFF"/>
          </a:solidFill>
          <a:uFillTx/>
          <a:latin typeface="+mn-lt"/>
          <a:ea typeface="+mn-ea"/>
          <a:cs typeface="+mn-cs"/>
          <a:sym typeface="Arial Narrow"/>
        </a:defRPr>
      </a:lvl4pPr>
      <a:lvl5pPr marL="2057400" marR="0" indent="-228600" algn="r" defTabSz="914400" rtl="0" latinLnBrk="0">
        <a:lnSpc>
          <a:spcPct val="100000"/>
        </a:lnSpc>
        <a:spcBef>
          <a:spcPts val="600"/>
        </a:spcBef>
        <a:spcAft>
          <a:spcPts val="0"/>
        </a:spcAft>
        <a:buClr>
          <a:srgbClr val="DC9E1F"/>
        </a:buClr>
        <a:buSzPct val="100000"/>
        <a:buFont typeface="Arial"/>
        <a:buChar char="•"/>
        <a:tabLst/>
        <a:defRPr b="0" baseline="0" cap="none" i="0" spc="30" strike="noStrike" sz="1700" u="none">
          <a:solidFill>
            <a:srgbClr val="FFFFFF"/>
          </a:solidFill>
          <a:uFillTx/>
          <a:latin typeface="+mn-lt"/>
          <a:ea typeface="+mn-ea"/>
          <a:cs typeface="+mn-cs"/>
          <a:sym typeface="Arial Narrow"/>
        </a:defRPr>
      </a:lvl5pPr>
      <a:lvl6pPr marL="2514600" marR="0" indent="-228600" algn="r" defTabSz="914400" rtl="0" latinLnBrk="0">
        <a:lnSpc>
          <a:spcPct val="100000"/>
        </a:lnSpc>
        <a:spcBef>
          <a:spcPts val="600"/>
        </a:spcBef>
        <a:spcAft>
          <a:spcPts val="0"/>
        </a:spcAft>
        <a:buClr>
          <a:srgbClr val="DC9E1F"/>
        </a:buClr>
        <a:buSzPct val="100000"/>
        <a:buFont typeface="Arial"/>
        <a:buChar char="•"/>
        <a:tabLst/>
        <a:defRPr b="0" baseline="0" cap="none" i="0" spc="30" strike="noStrike" sz="1700" u="none">
          <a:solidFill>
            <a:srgbClr val="FFFFFF"/>
          </a:solidFill>
          <a:uFillTx/>
          <a:latin typeface="+mn-lt"/>
          <a:ea typeface="+mn-ea"/>
          <a:cs typeface="+mn-cs"/>
          <a:sym typeface="Arial Narrow"/>
        </a:defRPr>
      </a:lvl6pPr>
      <a:lvl7pPr marL="2971800" marR="0" indent="-228600" algn="r" defTabSz="914400" rtl="0" latinLnBrk="0">
        <a:lnSpc>
          <a:spcPct val="100000"/>
        </a:lnSpc>
        <a:spcBef>
          <a:spcPts val="600"/>
        </a:spcBef>
        <a:spcAft>
          <a:spcPts val="0"/>
        </a:spcAft>
        <a:buClr>
          <a:srgbClr val="DC9E1F"/>
        </a:buClr>
        <a:buSzPct val="100000"/>
        <a:buFont typeface="Arial"/>
        <a:buChar char="•"/>
        <a:tabLst/>
        <a:defRPr b="0" baseline="0" cap="none" i="0" spc="30" strike="noStrike" sz="1700" u="none">
          <a:solidFill>
            <a:srgbClr val="FFFFFF"/>
          </a:solidFill>
          <a:uFillTx/>
          <a:latin typeface="+mn-lt"/>
          <a:ea typeface="+mn-ea"/>
          <a:cs typeface="+mn-cs"/>
          <a:sym typeface="Arial Narrow"/>
        </a:defRPr>
      </a:lvl7pPr>
      <a:lvl8pPr marL="3429000" marR="0" indent="-228600" algn="r" defTabSz="914400" rtl="0" latinLnBrk="0">
        <a:lnSpc>
          <a:spcPct val="100000"/>
        </a:lnSpc>
        <a:spcBef>
          <a:spcPts val="600"/>
        </a:spcBef>
        <a:spcAft>
          <a:spcPts val="0"/>
        </a:spcAft>
        <a:buClr>
          <a:srgbClr val="DC9E1F"/>
        </a:buClr>
        <a:buSzPct val="100000"/>
        <a:buFont typeface="Arial"/>
        <a:buChar char="•"/>
        <a:tabLst/>
        <a:defRPr b="0" baseline="0" cap="none" i="0" spc="30" strike="noStrike" sz="1700" u="none">
          <a:solidFill>
            <a:srgbClr val="FFFFFF"/>
          </a:solidFill>
          <a:uFillTx/>
          <a:latin typeface="+mn-lt"/>
          <a:ea typeface="+mn-ea"/>
          <a:cs typeface="+mn-cs"/>
          <a:sym typeface="Arial Narrow"/>
        </a:defRPr>
      </a:lvl8pPr>
      <a:lvl9pPr marL="3886200" marR="0" indent="-228600" algn="r" defTabSz="914400" rtl="0" latinLnBrk="0">
        <a:lnSpc>
          <a:spcPct val="100000"/>
        </a:lnSpc>
        <a:spcBef>
          <a:spcPts val="600"/>
        </a:spcBef>
        <a:spcAft>
          <a:spcPts val="0"/>
        </a:spcAft>
        <a:buClr>
          <a:srgbClr val="DC9E1F"/>
        </a:buClr>
        <a:buSzPct val="100000"/>
        <a:buFont typeface="Arial"/>
        <a:buChar char="•"/>
        <a:tabLst/>
        <a:defRPr b="0" baseline="0" cap="none" i="0" spc="30" strike="noStrike" sz="1700" u="none">
          <a:solidFill>
            <a:srgbClr val="FFFFFF"/>
          </a:solidFill>
          <a:uFillTx/>
          <a:latin typeface="+mn-lt"/>
          <a:ea typeface="+mn-ea"/>
          <a:cs typeface="+mn-cs"/>
          <a:sym typeface="Arial Narrow"/>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Arial Narrow"/>
        </a:defRPr>
      </a:lvl1pPr>
      <a:lvl2pPr marL="0" marR="0" indent="457200" algn="r"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Arial Narrow"/>
        </a:defRPr>
      </a:lvl2pPr>
      <a:lvl3pPr marL="0" marR="0" indent="914400" algn="r"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Arial Narrow"/>
        </a:defRPr>
      </a:lvl3pPr>
      <a:lvl4pPr marL="0" marR="0" indent="1371600" algn="r"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Arial Narrow"/>
        </a:defRPr>
      </a:lvl4pPr>
      <a:lvl5pPr marL="0" marR="0" indent="1828800" algn="r"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Arial Narrow"/>
        </a:defRPr>
      </a:lvl5pPr>
      <a:lvl6pPr marL="0" marR="0" indent="2286000" algn="r"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Arial Narrow"/>
        </a:defRPr>
      </a:lvl6pPr>
      <a:lvl7pPr marL="0" marR="0" indent="2743200" algn="r"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Arial Narrow"/>
        </a:defRPr>
      </a:lvl7pPr>
      <a:lvl8pPr marL="0" marR="0" indent="3200400" algn="r"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Arial Narrow"/>
        </a:defRPr>
      </a:lvl8pPr>
      <a:lvl9pPr marL="0" marR="0" indent="3657600" algn="r"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Arial Narrow"/>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Subtitle 2"/>
          <p:cNvSpPr txBox="1"/>
          <p:nvPr>
            <p:ph type="subTitle" sz="quarter" idx="1"/>
          </p:nvPr>
        </p:nvSpPr>
        <p:spPr>
          <a:prstGeom prst="rect">
            <a:avLst/>
          </a:prstGeom>
        </p:spPr>
        <p:txBody>
          <a:bodyPr/>
          <a:lstStyle>
            <a:lvl1pPr>
              <a:defRPr spc="0" sz="2400"/>
            </a:lvl1pPr>
          </a:lstStyle>
          <a:p>
            <a:pPr/>
            <a:r>
              <a:t>Dr.Mohammed A araji</a:t>
            </a:r>
          </a:p>
        </p:txBody>
      </p:sp>
      <p:sp>
        <p:nvSpPr>
          <p:cNvPr id="103" name="Title 1"/>
          <p:cNvSpPr txBox="1"/>
          <p:nvPr>
            <p:ph type="ctrTitle"/>
          </p:nvPr>
        </p:nvSpPr>
        <p:spPr>
          <a:xfrm>
            <a:off x="685800" y="620689"/>
            <a:ext cx="7772400" cy="1872209"/>
          </a:xfrm>
          <a:prstGeom prst="rect">
            <a:avLst/>
          </a:prstGeom>
        </p:spPr>
        <p:txBody>
          <a:bodyPr/>
          <a:lstStyle/>
          <a:p>
            <a:pPr>
              <a:defRPr spc="0"/>
            </a:pPr>
            <a:br/>
            <a:r>
              <a:t>Maxillofacial truama  2</a:t>
            </a:r>
            <a:br/>
            <a:r>
              <a:t>5</a:t>
            </a:r>
            <a:r>
              <a:rPr baseline="30000"/>
              <a:t>th</a:t>
            </a:r>
            <a:r>
              <a:t> class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itle 1"/>
          <p:cNvSpPr txBox="1"/>
          <p:nvPr>
            <p:ph type="title"/>
          </p:nvPr>
        </p:nvSpPr>
        <p:spPr>
          <a:xfrm>
            <a:off x="609600" y="274637"/>
            <a:ext cx="7924800" cy="634084"/>
          </a:xfrm>
          <a:prstGeom prst="rect">
            <a:avLst/>
          </a:prstGeom>
        </p:spPr>
        <p:txBody>
          <a:bodyPr/>
          <a:lstStyle>
            <a:lvl1pPr>
              <a:defRPr b="1" spc="0">
                <a:solidFill>
                  <a:srgbClr val="FFFF00"/>
                </a:solidFill>
                <a:latin typeface="Times New Roman"/>
                <a:ea typeface="Times New Roman"/>
                <a:cs typeface="Times New Roman"/>
                <a:sym typeface="Times New Roman"/>
              </a:defRPr>
            </a:lvl1pPr>
          </a:lstStyle>
          <a:p>
            <a:pPr/>
            <a:r>
              <a:t>Imaging</a:t>
            </a:r>
          </a:p>
        </p:txBody>
      </p:sp>
      <p:sp>
        <p:nvSpPr>
          <p:cNvPr id="126" name="Content Placeholder 2"/>
          <p:cNvSpPr txBox="1"/>
          <p:nvPr>
            <p:ph type="body" idx="1"/>
          </p:nvPr>
        </p:nvSpPr>
        <p:spPr>
          <a:xfrm>
            <a:off x="609600" y="1052735"/>
            <a:ext cx="7924800" cy="5544618"/>
          </a:xfrm>
          <a:prstGeom prst="rect">
            <a:avLst/>
          </a:prstGeom>
        </p:spPr>
        <p:txBody>
          <a:bodyPr/>
          <a:lstStyle/>
          <a:p>
            <a:pPr algn="l">
              <a:lnSpc>
                <a:spcPct val="150000"/>
              </a:lnSpc>
              <a:defRPr spc="0" sz="2400"/>
            </a:pPr>
            <a:r>
              <a:t>panoramic radiograph (OPG) </a:t>
            </a:r>
            <a:endParaRPr spc="30"/>
          </a:p>
          <a:p>
            <a:pPr algn="l">
              <a:lnSpc>
                <a:spcPct val="150000"/>
              </a:lnSpc>
              <a:defRPr spc="0" sz="2400"/>
            </a:pPr>
            <a:r>
              <a:t>posteroanterior (PA) view of the mandible </a:t>
            </a:r>
            <a:endParaRPr spc="30"/>
          </a:p>
          <a:p>
            <a:pPr algn="l">
              <a:lnSpc>
                <a:spcPct val="150000"/>
              </a:lnSpc>
              <a:defRPr spc="0" sz="2400"/>
            </a:pPr>
            <a:r>
              <a:t>PA mandible with left and right oblique lateral views </a:t>
            </a:r>
            <a:endParaRPr spc="30"/>
          </a:p>
          <a:p>
            <a:pPr algn="l">
              <a:lnSpc>
                <a:spcPct val="150000"/>
              </a:lnSpc>
              <a:defRPr spc="0" sz="2400"/>
            </a:pPr>
            <a:r>
              <a:t>The Townes projection (anteroposterior) and the reverse Townes projection</a:t>
            </a:r>
          </a:p>
          <a:p>
            <a:pPr algn="l">
              <a:lnSpc>
                <a:spcPct val="150000"/>
              </a:lnSpc>
              <a:defRPr spc="0" sz="2400"/>
            </a:pPr>
            <a:r>
              <a:t>Occlusal views are valuable for demonstrating midline fractures </a:t>
            </a:r>
            <a:endParaRPr spc="30"/>
          </a:p>
          <a:p>
            <a:pPr algn="l">
              <a:lnSpc>
                <a:spcPct val="150000"/>
              </a:lnSpc>
              <a:defRPr spc="0" sz="2400"/>
            </a:pPr>
            <a:r>
              <a:t>CT scan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Content Placeholder 4" descr="Content Placeholder 4"/>
          <p:cNvPicPr>
            <a:picLocks noChangeAspect="1"/>
          </p:cNvPicPr>
          <p:nvPr/>
        </p:nvPicPr>
        <p:blipFill>
          <a:blip r:embed="rId2">
            <a:extLst/>
          </a:blip>
          <a:stretch>
            <a:fillRect/>
          </a:stretch>
        </p:blipFill>
        <p:spPr>
          <a:xfrm>
            <a:off x="933450" y="1600200"/>
            <a:ext cx="3422526" cy="4114800"/>
          </a:xfrm>
          <a:prstGeom prst="rect">
            <a:avLst/>
          </a:prstGeom>
          <a:ln w="12700">
            <a:miter lim="400000"/>
          </a:ln>
        </p:spPr>
      </p:pic>
      <p:pic>
        <p:nvPicPr>
          <p:cNvPr id="129" name="Content Placeholder 5" descr="Content Placeholder 5"/>
          <p:cNvPicPr>
            <a:picLocks noChangeAspect="1"/>
          </p:cNvPicPr>
          <p:nvPr/>
        </p:nvPicPr>
        <p:blipFill>
          <a:blip r:embed="rId3">
            <a:extLst/>
          </a:blip>
          <a:stretch>
            <a:fillRect/>
          </a:stretch>
        </p:blipFill>
        <p:spPr>
          <a:xfrm>
            <a:off x="4800600" y="2257424"/>
            <a:ext cx="3733800" cy="311579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itle 1"/>
          <p:cNvSpPr txBox="1"/>
          <p:nvPr>
            <p:ph type="title"/>
          </p:nvPr>
        </p:nvSpPr>
        <p:spPr>
          <a:xfrm>
            <a:off x="609600" y="548679"/>
            <a:ext cx="7924800" cy="1296146"/>
          </a:xfrm>
          <a:prstGeom prst="rect">
            <a:avLst/>
          </a:prstGeom>
        </p:spPr>
        <p:txBody>
          <a:bodyPr/>
          <a:lstStyle/>
          <a:p>
            <a:pPr>
              <a:defRPr b="1" spc="0">
                <a:solidFill>
                  <a:srgbClr val="FFFF00"/>
                </a:solidFill>
                <a:latin typeface="Times New Roman"/>
                <a:ea typeface="Times New Roman"/>
                <a:cs typeface="Times New Roman"/>
                <a:sym typeface="Times New Roman"/>
              </a:defRPr>
            </a:pPr>
            <a:r>
              <a:t>Treatment</a:t>
            </a:r>
            <a:br/>
          </a:p>
        </p:txBody>
      </p:sp>
      <p:sp>
        <p:nvSpPr>
          <p:cNvPr id="132" name="Content Placeholder 2"/>
          <p:cNvSpPr txBox="1"/>
          <p:nvPr>
            <p:ph type="body" idx="1"/>
          </p:nvPr>
        </p:nvSpPr>
        <p:spPr>
          <a:xfrm>
            <a:off x="609600" y="1916832"/>
            <a:ext cx="7924800" cy="4680521"/>
          </a:xfrm>
          <a:prstGeom prst="rect">
            <a:avLst/>
          </a:prstGeom>
        </p:spPr>
        <p:txBody>
          <a:bodyPr/>
          <a:lstStyle>
            <a:lvl1pPr marL="0" indent="0" algn="l">
              <a:lnSpc>
                <a:spcPct val="150000"/>
              </a:lnSpc>
              <a:buSzTx/>
              <a:buNone/>
              <a:defRPr spc="0" sz="2400">
                <a:latin typeface="Times New Roman"/>
                <a:ea typeface="Times New Roman"/>
                <a:cs typeface="Times New Roman"/>
                <a:sym typeface="Times New Roman"/>
              </a:defRPr>
            </a:lvl1pPr>
          </a:lstStyle>
          <a:p>
            <a:pPr/>
            <a:r>
              <a:t>The aim of treatment is primarily to restore function,esthetics, namely to restore both the occlusion and pain-free normal movements of both TMJs.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Content Placeholder 2"/>
          <p:cNvSpPr txBox="1"/>
          <p:nvPr>
            <p:ph type="body" idx="1"/>
          </p:nvPr>
        </p:nvSpPr>
        <p:spPr>
          <a:xfrm>
            <a:off x="609600" y="692696"/>
            <a:ext cx="7924800" cy="5022304"/>
          </a:xfrm>
          <a:prstGeom prst="rect">
            <a:avLst/>
          </a:prstGeom>
        </p:spPr>
        <p:txBody>
          <a:bodyPr/>
          <a:lstStyle/>
          <a:p>
            <a:pPr marL="0" indent="0" algn="l">
              <a:spcBef>
                <a:spcPts val="800"/>
              </a:spcBef>
              <a:buSzTx/>
              <a:buNone/>
              <a:defRPr spc="0" sz="3600" u="sng">
                <a:solidFill>
                  <a:srgbClr val="FFFF00"/>
                </a:solidFill>
              </a:defRPr>
            </a:pPr>
            <a:r>
              <a:t>The principles of treatment of fractures are</a:t>
            </a:r>
            <a:r>
              <a:rPr sz="2400" u="none">
                <a:solidFill>
                  <a:srgbClr val="FFFFFF"/>
                </a:solidFill>
              </a:rPr>
              <a:t>:</a:t>
            </a:r>
            <a:endParaRPr sz="2400" u="none">
              <a:solidFill>
                <a:srgbClr val="FFFFFF"/>
              </a:solidFill>
            </a:endParaRPr>
          </a:p>
          <a:p>
            <a:pPr marL="0" indent="0" algn="l">
              <a:lnSpc>
                <a:spcPct val="150000"/>
              </a:lnSpc>
              <a:buSzTx/>
              <a:buNone/>
              <a:defRPr spc="0" sz="2400"/>
            </a:pPr>
            <a:r>
              <a:rPr>
                <a:latin typeface="+mj-lt"/>
                <a:ea typeface="+mj-ea"/>
                <a:cs typeface="+mj-cs"/>
                <a:sym typeface="Helvetica"/>
              </a:rPr>
              <a:t>✓ </a:t>
            </a:r>
            <a:r>
              <a:t>Reduction; it is the restoration of functional alignment of the fractured bone fragments. </a:t>
            </a:r>
            <a:endParaRPr spc="30"/>
          </a:p>
          <a:p>
            <a:pPr marL="0" indent="0" algn="l">
              <a:lnSpc>
                <a:spcPct val="150000"/>
              </a:lnSpc>
              <a:buSzTx/>
              <a:buNone/>
              <a:defRPr spc="0" sz="2400"/>
            </a:pPr>
            <a:r>
              <a:rPr>
                <a:latin typeface="+mj-lt"/>
                <a:ea typeface="+mj-ea"/>
                <a:cs typeface="+mj-cs"/>
                <a:sym typeface="Helvetica"/>
              </a:rPr>
              <a:t>✓ </a:t>
            </a:r>
            <a:r>
              <a:t>Fixation.</a:t>
            </a:r>
          </a:p>
          <a:p>
            <a:pPr marL="0" indent="0" algn="l">
              <a:lnSpc>
                <a:spcPct val="150000"/>
              </a:lnSpc>
              <a:buSzTx/>
              <a:buNone/>
              <a:defRPr spc="0" sz="2400"/>
            </a:pPr>
            <a:r>
              <a:t> </a:t>
            </a:r>
            <a:r>
              <a:rPr>
                <a:latin typeface="+mj-lt"/>
                <a:ea typeface="+mj-ea"/>
                <a:cs typeface="+mj-cs"/>
                <a:sym typeface="Helvetica"/>
              </a:rPr>
              <a:t>✓ </a:t>
            </a:r>
            <a:r>
              <a:t>Immobilization. </a:t>
            </a:r>
            <a:endParaRPr spc="30"/>
          </a:p>
          <a:p>
            <a:pPr marL="0" indent="0" algn="l">
              <a:lnSpc>
                <a:spcPct val="150000"/>
              </a:lnSpc>
              <a:buSzTx/>
              <a:buNone/>
              <a:defRPr spc="0" sz="2400"/>
            </a:pPr>
            <a:r>
              <a:rPr>
                <a:latin typeface="+mj-lt"/>
                <a:ea typeface="+mj-ea"/>
                <a:cs typeface="+mj-cs"/>
                <a:sym typeface="Helvetica"/>
              </a:rPr>
              <a:t>✓ </a:t>
            </a:r>
            <a:r>
              <a:t>Rehabilitation</a:t>
            </a:r>
            <a:r>
              <a:rPr b="1"/>
              <a:t>.</a:t>
            </a:r>
            <a:endParaRPr b="1"/>
          </a:p>
          <a:p>
            <a:pPr marL="0" indent="0" algn="l">
              <a:buSzTx/>
              <a:buNone/>
              <a:defRPr b="1" i="1" spc="0" sz="2400">
                <a:solidFill>
                  <a:srgbClr val="00B0F0"/>
                </a:solidFill>
              </a:defRPr>
            </a:pPr>
            <a:r>
              <a:t>Treatment of mandibular fractures can be </a:t>
            </a:r>
            <a:r>
              <a:rPr u="sng"/>
              <a:t>closed</a:t>
            </a:r>
            <a:r>
              <a:t> or </a:t>
            </a:r>
            <a:r>
              <a:rPr u="sng"/>
              <a:t>open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itle 1"/>
          <p:cNvSpPr txBox="1"/>
          <p:nvPr>
            <p:ph type="title"/>
          </p:nvPr>
        </p:nvSpPr>
        <p:spPr>
          <a:xfrm>
            <a:off x="609600" y="116631"/>
            <a:ext cx="7924800" cy="1080122"/>
          </a:xfrm>
          <a:prstGeom prst="rect">
            <a:avLst/>
          </a:prstGeom>
        </p:spPr>
        <p:txBody>
          <a:bodyPr/>
          <a:lstStyle/>
          <a:p>
            <a:pPr>
              <a:defRPr b="1" spc="0">
                <a:solidFill>
                  <a:srgbClr val="FFFF00"/>
                </a:solidFill>
              </a:defRPr>
            </a:pPr>
            <a:r>
              <a:t>Closed treatment</a:t>
            </a:r>
            <a:br/>
          </a:p>
        </p:txBody>
      </p:sp>
      <p:sp>
        <p:nvSpPr>
          <p:cNvPr id="137" name="Content Placeholder 2"/>
          <p:cNvSpPr txBox="1"/>
          <p:nvPr>
            <p:ph type="body" idx="1"/>
          </p:nvPr>
        </p:nvSpPr>
        <p:spPr>
          <a:xfrm>
            <a:off x="609600" y="1484783"/>
            <a:ext cx="7924800" cy="5040562"/>
          </a:xfrm>
          <a:prstGeom prst="rect">
            <a:avLst/>
          </a:prstGeom>
        </p:spPr>
        <p:txBody>
          <a:bodyPr/>
          <a:lstStyle>
            <a:lvl1pPr marL="0" indent="0" algn="just">
              <a:lnSpc>
                <a:spcPct val="150000"/>
              </a:lnSpc>
              <a:buSzTx/>
              <a:buNone/>
              <a:defRPr spc="0" sz="2400">
                <a:latin typeface="Times New Roman"/>
                <a:ea typeface="Times New Roman"/>
                <a:cs typeface="Times New Roman"/>
                <a:sym typeface="Times New Roman"/>
              </a:defRPr>
            </a:lvl1pPr>
          </a:lstStyle>
          <a:p>
            <a:pPr/>
            <a:r>
              <a:t>It consists of closed reduction with indirect fixation and immobilization with intermaxillary fixation (IMF)  It Closed reduction is achieved without surgical exposure of the fracture site by manipulation and indirect fixation by place the teeth in normal occlusion and immobilize them in that position thus indirectly reduce the bone fragments. is the traditional conservative treatment of mandibular fractures. (MMF)).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itle 1"/>
          <p:cNvSpPr txBox="1"/>
          <p:nvPr>
            <p:ph type="title"/>
          </p:nvPr>
        </p:nvSpPr>
        <p:spPr>
          <a:xfrm>
            <a:off x="609600" y="274638"/>
            <a:ext cx="7924800" cy="706091"/>
          </a:xfrm>
          <a:prstGeom prst="rect">
            <a:avLst/>
          </a:prstGeom>
        </p:spPr>
        <p:txBody>
          <a:bodyPr/>
          <a:lstStyle>
            <a:lvl1pPr>
              <a:defRPr b="1" spc="0">
                <a:solidFill>
                  <a:srgbClr val="FFFF00"/>
                </a:solidFill>
                <a:latin typeface="Times New Roman"/>
                <a:ea typeface="Times New Roman"/>
                <a:cs typeface="Times New Roman"/>
                <a:sym typeface="Times New Roman"/>
              </a:defRPr>
            </a:lvl1pPr>
          </a:lstStyle>
          <a:p>
            <a:pPr/>
            <a:r>
              <a:t>indications of closed treatment </a:t>
            </a:r>
          </a:p>
        </p:txBody>
      </p:sp>
      <p:sp>
        <p:nvSpPr>
          <p:cNvPr id="140" name="Content Placeholder 2"/>
          <p:cNvSpPr txBox="1"/>
          <p:nvPr>
            <p:ph type="body" idx="1"/>
          </p:nvPr>
        </p:nvSpPr>
        <p:spPr>
          <a:xfrm>
            <a:off x="609600" y="1484783"/>
            <a:ext cx="7924800" cy="4968554"/>
          </a:xfrm>
          <a:prstGeom prst="rect">
            <a:avLst/>
          </a:prstGeom>
        </p:spPr>
        <p:txBody>
          <a:bodyPr/>
          <a:lstStyle/>
          <a:p>
            <a:pPr marL="0" indent="0" algn="l">
              <a:lnSpc>
                <a:spcPct val="150000"/>
              </a:lnSpc>
              <a:buSzTx/>
              <a:buNone/>
              <a:defRPr spc="0" sz="2200">
                <a:latin typeface="Times New Roman"/>
                <a:ea typeface="Times New Roman"/>
                <a:cs typeface="Times New Roman"/>
                <a:sym typeface="Times New Roman"/>
              </a:defRPr>
            </a:pPr>
            <a:r>
              <a:t>1-Non-displaced favorable fractures, or minimally displaced fractures.</a:t>
            </a:r>
            <a:endParaRPr spc="30" sz="2400"/>
          </a:p>
          <a:p>
            <a:pPr marL="0" indent="0" algn="l">
              <a:lnSpc>
                <a:spcPct val="150000"/>
              </a:lnSpc>
              <a:buSzTx/>
              <a:buNone/>
              <a:defRPr spc="0" sz="2200">
                <a:latin typeface="Times New Roman"/>
                <a:ea typeface="Times New Roman"/>
                <a:cs typeface="Times New Roman"/>
                <a:sym typeface="Times New Roman"/>
              </a:defRPr>
            </a:pPr>
            <a:r>
              <a:t>2- Limited resources and facilities for open treatment.</a:t>
            </a:r>
            <a:endParaRPr spc="30" sz="2400"/>
          </a:p>
          <a:p>
            <a:pPr marL="0" indent="0" algn="l">
              <a:lnSpc>
                <a:spcPct val="150000"/>
              </a:lnSpc>
              <a:buSzTx/>
              <a:buNone/>
              <a:defRPr spc="0" sz="2200">
                <a:latin typeface="Times New Roman"/>
                <a:ea typeface="Times New Roman"/>
                <a:cs typeface="Times New Roman"/>
                <a:sym typeface="Times New Roman"/>
              </a:defRPr>
            </a:pPr>
            <a:r>
              <a:t>3-Medically compromised patients where conservative line of treatment is required.</a:t>
            </a:r>
            <a:endParaRPr spc="30" sz="1500"/>
          </a:p>
          <a:p>
            <a:pPr marL="0" indent="0" algn="l">
              <a:lnSpc>
                <a:spcPct val="150000"/>
              </a:lnSpc>
              <a:buSzTx/>
              <a:buNone/>
              <a:defRPr spc="0" sz="2200">
                <a:latin typeface="Times New Roman"/>
                <a:ea typeface="Times New Roman"/>
                <a:cs typeface="Times New Roman"/>
                <a:sym typeface="Times New Roman"/>
              </a:defRPr>
            </a:pPr>
            <a:r>
              <a:t>4- Grossly infected fractures.</a:t>
            </a:r>
            <a:endParaRPr spc="30" sz="1500"/>
          </a:p>
          <a:p>
            <a:pPr marL="0" indent="0" algn="l">
              <a:lnSpc>
                <a:spcPct val="150000"/>
              </a:lnSpc>
              <a:buSzTx/>
              <a:buNone/>
              <a:defRPr spc="0" sz="2200">
                <a:latin typeface="Times New Roman"/>
                <a:ea typeface="Times New Roman"/>
                <a:cs typeface="Times New Roman"/>
                <a:sym typeface="Times New Roman"/>
              </a:defRPr>
            </a:pPr>
            <a:r>
              <a:t>5-Pediatric fractures with mixed dentition phase.</a:t>
            </a:r>
            <a:endParaRPr spc="30" sz="1500"/>
          </a:p>
          <a:p>
            <a:pPr marL="0" indent="0" algn="l">
              <a:lnSpc>
                <a:spcPct val="150000"/>
              </a:lnSpc>
              <a:buSzTx/>
              <a:buNone/>
              <a:defRPr spc="0" sz="2200">
                <a:latin typeface="Times New Roman"/>
                <a:ea typeface="Times New Roman"/>
                <a:cs typeface="Times New Roman"/>
                <a:sym typeface="Times New Roman"/>
              </a:defRPr>
            </a:pPr>
            <a:r>
              <a:t> 6- Edentulous fractures.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9"/>
                                        </p:tgtEl>
                                        <p:attrNameLst>
                                          <p:attrName>style.visibility</p:attrName>
                                        </p:attrNameLst>
                                      </p:cBhvr>
                                      <p:to>
                                        <p:strVal val="visible"/>
                                      </p:to>
                                    </p:set>
                                    <p:anim calcmode="lin" valueType="num">
                                      <p:cBhvr>
                                        <p:cTn id="7" dur="500" fill="hold"/>
                                        <p:tgtEl>
                                          <p:spTgt spid="139"/>
                                        </p:tgtEl>
                                        <p:attrNameLst>
                                          <p:attrName>ppt_x</p:attrName>
                                        </p:attrNameLst>
                                      </p:cBhvr>
                                      <p:tavLst>
                                        <p:tav tm="0">
                                          <p:val>
                                            <p:strVal val="#ppt_x"/>
                                          </p:val>
                                        </p:tav>
                                        <p:tav tm="100000">
                                          <p:val>
                                            <p:strVal val="#ppt_x"/>
                                          </p:val>
                                        </p:tav>
                                      </p:tavLst>
                                    </p:anim>
                                    <p:anim calcmode="lin" valueType="num">
                                      <p:cBhvr>
                                        <p:cTn id="8"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xfrm>
            <a:off x="611560" y="188639"/>
            <a:ext cx="7924801" cy="1152130"/>
          </a:xfrm>
          <a:prstGeom prst="rect">
            <a:avLst/>
          </a:prstGeom>
        </p:spPr>
        <p:txBody>
          <a:bodyPr/>
          <a:lstStyle/>
          <a:p>
            <a:pPr>
              <a:defRPr b="1" spc="0">
                <a:solidFill>
                  <a:srgbClr val="FFFF00"/>
                </a:solidFill>
                <a:latin typeface="Times New Roman"/>
                <a:ea typeface="Times New Roman"/>
                <a:cs typeface="Times New Roman"/>
                <a:sym typeface="Times New Roman"/>
              </a:defRPr>
            </a:pPr>
            <a:r>
              <a:t>Advantages of closed treatment</a:t>
            </a:r>
            <a:br/>
          </a:p>
        </p:txBody>
      </p:sp>
      <p:sp>
        <p:nvSpPr>
          <p:cNvPr id="143" name="Content Placeholder 2"/>
          <p:cNvSpPr txBox="1"/>
          <p:nvPr>
            <p:ph type="body" idx="1"/>
          </p:nvPr>
        </p:nvSpPr>
        <p:spPr>
          <a:xfrm>
            <a:off x="609600" y="1484784"/>
            <a:ext cx="7924800" cy="4230216"/>
          </a:xfrm>
          <a:prstGeom prst="rect">
            <a:avLst/>
          </a:prstGeom>
        </p:spPr>
        <p:txBody>
          <a:bodyPr/>
          <a:lstStyle/>
          <a:p>
            <a:pPr algn="l">
              <a:lnSpc>
                <a:spcPct val="150000"/>
              </a:lnSpc>
              <a:defRPr spc="0" sz="2400">
                <a:latin typeface="Times New Roman"/>
                <a:ea typeface="Times New Roman"/>
                <a:cs typeface="Times New Roman"/>
                <a:sym typeface="Times New Roman"/>
              </a:defRPr>
            </a:pPr>
            <a:r>
              <a:t>Non-invasive</a:t>
            </a:r>
          </a:p>
          <a:p>
            <a:pPr algn="l">
              <a:lnSpc>
                <a:spcPct val="150000"/>
              </a:lnSpc>
              <a:defRPr spc="0" sz="2400">
                <a:latin typeface="Times New Roman"/>
                <a:ea typeface="Times New Roman"/>
                <a:cs typeface="Times New Roman"/>
                <a:sym typeface="Times New Roman"/>
              </a:defRPr>
            </a:pPr>
            <a:r>
              <a:t>Simple procedure.</a:t>
            </a:r>
          </a:p>
          <a:p>
            <a:pPr algn="l">
              <a:lnSpc>
                <a:spcPct val="150000"/>
              </a:lnSpc>
              <a:defRPr spc="0" sz="2400">
                <a:latin typeface="Times New Roman"/>
                <a:ea typeface="Times New Roman"/>
                <a:cs typeface="Times New Roman"/>
                <a:sym typeface="Times New Roman"/>
              </a:defRPr>
            </a:pPr>
            <a:r>
              <a:t>Can be performed under local anesthesia. </a:t>
            </a:r>
            <a:endParaRPr spc="30"/>
          </a:p>
          <a:p>
            <a:pPr algn="l">
              <a:lnSpc>
                <a:spcPct val="150000"/>
              </a:lnSpc>
              <a:defRPr spc="0" sz="2400">
                <a:latin typeface="Times New Roman"/>
                <a:ea typeface="Times New Roman"/>
                <a:cs typeface="Times New Roman"/>
                <a:sym typeface="Times New Roman"/>
              </a:defRPr>
            </a:pPr>
            <a:r>
              <a:t>Less expensive</a:t>
            </a:r>
            <a:r>
              <a:rPr b="1">
                <a:latin typeface="+mn-lt"/>
                <a:ea typeface="+mn-ea"/>
                <a:cs typeface="+mn-cs"/>
                <a:sym typeface="Arial Narrow"/>
              </a:rPr>
              <a: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itle 1"/>
          <p:cNvSpPr txBox="1"/>
          <p:nvPr>
            <p:ph type="title"/>
          </p:nvPr>
        </p:nvSpPr>
        <p:spPr>
          <a:xfrm>
            <a:off x="609600" y="274638"/>
            <a:ext cx="7924800" cy="562074"/>
          </a:xfrm>
          <a:prstGeom prst="rect">
            <a:avLst/>
          </a:prstGeom>
        </p:spPr>
        <p:txBody>
          <a:bodyPr/>
          <a:lstStyle>
            <a:lvl1pPr>
              <a:defRPr b="1" spc="0">
                <a:solidFill>
                  <a:srgbClr val="FFFF00"/>
                </a:solidFill>
              </a:defRPr>
            </a:lvl1pPr>
          </a:lstStyle>
          <a:p>
            <a:pPr/>
            <a:r>
              <a:t>Disadvantages of closed treatment</a:t>
            </a:r>
          </a:p>
        </p:txBody>
      </p:sp>
      <p:sp>
        <p:nvSpPr>
          <p:cNvPr id="146" name="Content Placeholder 2"/>
          <p:cNvSpPr txBox="1"/>
          <p:nvPr>
            <p:ph type="body" idx="1"/>
          </p:nvPr>
        </p:nvSpPr>
        <p:spPr>
          <a:xfrm>
            <a:off x="683568" y="1169367"/>
            <a:ext cx="7924801" cy="5688634"/>
          </a:xfrm>
          <a:prstGeom prst="rect">
            <a:avLst/>
          </a:prstGeom>
        </p:spPr>
        <p:txBody>
          <a:bodyPr/>
          <a:lstStyle/>
          <a:p>
            <a:pPr algn="l">
              <a:lnSpc>
                <a:spcPct val="150000"/>
              </a:lnSpc>
              <a:defRPr spc="0" sz="2400">
                <a:latin typeface="Times New Roman"/>
                <a:ea typeface="Times New Roman"/>
                <a:cs typeface="Times New Roman"/>
                <a:sym typeface="Times New Roman"/>
              </a:defRPr>
            </a:pPr>
            <a:r>
              <a:t>closed treatment may be difficult especially in cases of malocclusion, missing, diseased, or damaged teeth. </a:t>
            </a:r>
            <a:endParaRPr spc="30"/>
          </a:p>
          <a:p>
            <a:pPr algn="l">
              <a:lnSpc>
                <a:spcPct val="150000"/>
              </a:lnSpc>
              <a:defRPr spc="0" sz="2400">
                <a:latin typeface="Times New Roman"/>
                <a:ea typeface="Times New Roman"/>
                <a:cs typeface="Times New Roman"/>
                <a:sym typeface="Times New Roman"/>
              </a:defRPr>
            </a:pPr>
            <a:r>
              <a:t>The immobilization may not be adequate which delays the healing. </a:t>
            </a:r>
            <a:endParaRPr spc="30"/>
          </a:p>
          <a:p>
            <a:pPr algn="l">
              <a:lnSpc>
                <a:spcPct val="150000"/>
              </a:lnSpc>
              <a:defRPr spc="0" sz="2400">
                <a:latin typeface="Times New Roman"/>
                <a:ea typeface="Times New Roman"/>
                <a:cs typeface="Times New Roman"/>
                <a:sym typeface="Times New Roman"/>
              </a:defRPr>
            </a:pPr>
            <a:r>
              <a:t>The treatment induces morbidity to the patient due to the IMF affecting feeding and speech.</a:t>
            </a:r>
          </a:p>
          <a:p>
            <a:pPr algn="l">
              <a:lnSpc>
                <a:spcPct val="150000"/>
              </a:lnSpc>
              <a:defRPr spc="0" sz="2400">
                <a:latin typeface="Times New Roman"/>
                <a:ea typeface="Times New Roman"/>
                <a:cs typeface="Times New Roman"/>
                <a:sym typeface="Times New Roman"/>
              </a:defRPr>
            </a:pPr>
            <a:r>
              <a:t> Closed treatment is contraindicated in some conditions,.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anim calcmode="lin" valueType="num">
                                      <p:cBhvr>
                                        <p:cTn id="7" dur="500" fill="hold"/>
                                        <p:tgtEl>
                                          <p:spTgt spid="146">
                                            <p:bg/>
                                          </p:spTgt>
                                        </p:tgtEl>
                                        <p:attrNameLst>
                                          <p:attrName>ppt_x</p:attrName>
                                        </p:attrNameLst>
                                      </p:cBhvr>
                                      <p:tavLst>
                                        <p:tav tm="0">
                                          <p:val>
                                            <p:strVal val="#ppt_x"/>
                                          </p:val>
                                        </p:tav>
                                        <p:tav tm="100000">
                                          <p:val>
                                            <p:strVal val="#ppt_x"/>
                                          </p:val>
                                        </p:tav>
                                      </p:tavLst>
                                    </p:anim>
                                    <p:anim calcmode="lin" valueType="num">
                                      <p:cBhvr>
                                        <p:cTn id="8" dur="500" fill="hold"/>
                                        <p:tgtEl>
                                          <p:spTgt spid="14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46">
                                            <p:txEl>
                                              <p:pRg st="0" end="0"/>
                                            </p:txEl>
                                          </p:spTgt>
                                        </p:tgtEl>
                                        <p:attrNameLst>
                                          <p:attrName>style.visibility</p:attrName>
                                        </p:attrNameLst>
                                      </p:cBhvr>
                                      <p:to>
                                        <p:strVal val="visible"/>
                                      </p:to>
                                    </p:set>
                                    <p:anim calcmode="lin" valueType="num">
                                      <p:cBhvr>
                                        <p:cTn id="11"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2" fill="hold">
                                  <p:stCondLst>
                                    <p:cond delay="0"/>
                                  </p:stCondLst>
                                  <p:iterate type="el" backwards="0">
                                    <p:tmAbs val="0"/>
                                  </p:iterate>
                                  <p:childTnLst>
                                    <p:set>
                                      <p:cBhvr>
                                        <p:cTn id="16" fill="hold"/>
                                        <p:tgtEl>
                                          <p:spTgt spid="145"/>
                                        </p:tgtEl>
                                        <p:attrNameLst>
                                          <p:attrName>style.visibility</p:attrName>
                                        </p:attrNameLst>
                                      </p:cBhvr>
                                      <p:to>
                                        <p:strVal val="visible"/>
                                      </p:to>
                                    </p:set>
                                    <p:animEffect filter="wipe(left)" transition="in">
                                      <p:cBhvr>
                                        <p:cTn id="17" dur="500"/>
                                        <p:tgtEl>
                                          <p:spTgt spid="145"/>
                                        </p:tgtEl>
                                      </p:cBhvr>
                                    </p:animEffect>
                                  </p:childTnLst>
                                </p:cTn>
                              </p:par>
                            </p:childTnLst>
                          </p:cTn>
                        </p:par>
                        <p:par>
                          <p:cTn id="18" fill="hold">
                            <p:stCondLst>
                              <p:cond delay="500"/>
                            </p:stCondLst>
                            <p:childTnLst>
                              <p:par>
                                <p:cTn id="19" presetClass="entr" nodeType="afterEffect" presetSubtype="4" presetID="2" grpId="1" fill="hold">
                                  <p:stCondLst>
                                    <p:cond delay="0"/>
                                  </p:stCondLst>
                                  <p:iterate type="el" backwards="0">
                                    <p:tmAbs val="0"/>
                                  </p:iterate>
                                  <p:childTnLst>
                                    <p:set>
                                      <p:cBhvr>
                                        <p:cTn id="20" fill="hold"/>
                                        <p:tgtEl>
                                          <p:spTgt spid="146">
                                            <p:txEl>
                                              <p:pRg st="1" end="1"/>
                                            </p:txEl>
                                          </p:spTgt>
                                        </p:tgtEl>
                                        <p:attrNameLst>
                                          <p:attrName>style.visibility</p:attrName>
                                        </p:attrNameLst>
                                      </p:cBhvr>
                                      <p:to>
                                        <p:strVal val="visible"/>
                                      </p:to>
                                    </p:set>
                                    <p:anim calcmode="lin" valueType="num">
                                      <p:cBhvr>
                                        <p:cTn id="21" dur="500" fill="hold"/>
                                        <p:tgtEl>
                                          <p:spTgt spid="146">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46">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Class="entr" nodeType="afterEffect" presetSubtype="4" presetID="2" grpId="1" fill="hold">
                                  <p:stCondLst>
                                    <p:cond delay="0"/>
                                  </p:stCondLst>
                                  <p:iterate type="el" backwards="0">
                                    <p:tmAbs val="0"/>
                                  </p:iterate>
                                  <p:childTnLst>
                                    <p:set>
                                      <p:cBhvr>
                                        <p:cTn id="25" fill="hold"/>
                                        <p:tgtEl>
                                          <p:spTgt spid="146">
                                            <p:txEl>
                                              <p:pRg st="2" end="2"/>
                                            </p:txEl>
                                          </p:spTgt>
                                        </p:tgtEl>
                                        <p:attrNameLst>
                                          <p:attrName>style.visibility</p:attrName>
                                        </p:attrNameLst>
                                      </p:cBhvr>
                                      <p:to>
                                        <p:strVal val="visible"/>
                                      </p:to>
                                    </p:set>
                                    <p:anim calcmode="lin" valueType="num">
                                      <p:cBhvr>
                                        <p:cTn id="26" dur="500" fill="hold"/>
                                        <p:tgtEl>
                                          <p:spTgt spid="146">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46">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Class="entr" nodeType="afterEffect" presetSubtype="4" presetID="2" grpId="1" fill="hold">
                                  <p:stCondLst>
                                    <p:cond delay="0"/>
                                  </p:stCondLst>
                                  <p:iterate type="el" backwards="0">
                                    <p:tmAbs val="0"/>
                                  </p:iterate>
                                  <p:childTnLst>
                                    <p:set>
                                      <p:cBhvr>
                                        <p:cTn id="30" fill="hold"/>
                                        <p:tgtEl>
                                          <p:spTgt spid="146">
                                            <p:txEl>
                                              <p:pRg st="3" end="3"/>
                                            </p:txEl>
                                          </p:spTgt>
                                        </p:tgtEl>
                                        <p:attrNameLst>
                                          <p:attrName>style.visibility</p:attrName>
                                        </p:attrNameLst>
                                      </p:cBhvr>
                                      <p:to>
                                        <p:strVal val="visible"/>
                                      </p:to>
                                    </p:set>
                                    <p:anim calcmode="lin" valueType="num">
                                      <p:cBhvr>
                                        <p:cTn id="31" dur="500" fill="hold"/>
                                        <p:tgtEl>
                                          <p:spTgt spid="146">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6" grpId="1"/>
      <p:bldP build="whole" bldLvl="1" animBg="1" rev="0" advAuto="0" spid="145"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609600" y="274637"/>
            <a:ext cx="7924800" cy="3082356"/>
          </a:xfrm>
          <a:prstGeom prst="rect">
            <a:avLst/>
          </a:prstGeom>
        </p:spPr>
        <p:txBody>
          <a:bodyPr/>
          <a:lstStyle/>
          <a:p>
            <a:pPr>
              <a:defRPr b="1" spc="0"/>
            </a:pPr>
            <a:r>
              <a:t>Methods of immobilization</a:t>
            </a:r>
            <a:b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148"/>
                                        </p:tgtEl>
                                        <p:attrNameLst>
                                          <p:attrName>style.visibility</p:attrName>
                                        </p:attrNameLst>
                                      </p:cBhvr>
                                      <p:to>
                                        <p:strVal val="visible"/>
                                      </p:to>
                                    </p:set>
                                    <p:animEffect filter="box(in)" transition="in">
                                      <p:cBhvr>
                                        <p:cTn id="7" dur="2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xfrm>
            <a:off x="609600" y="404664"/>
            <a:ext cx="7924800" cy="864097"/>
          </a:xfrm>
          <a:prstGeom prst="rect">
            <a:avLst/>
          </a:prstGeom>
        </p:spPr>
        <p:txBody>
          <a:bodyPr/>
          <a:lstStyle/>
          <a:p>
            <a:pPr defTabSz="795527">
              <a:defRPr b="1" spc="0" sz="2610"/>
            </a:pPr>
            <a:r>
              <a:t>1-Bonded orthodontic brackets</a:t>
            </a:r>
            <a:br/>
          </a:p>
        </p:txBody>
      </p:sp>
      <p:sp>
        <p:nvSpPr>
          <p:cNvPr id="151" name="Content Placeholder 2"/>
          <p:cNvSpPr txBox="1"/>
          <p:nvPr>
            <p:ph type="body" idx="1"/>
          </p:nvPr>
        </p:nvSpPr>
        <p:spPr>
          <a:xfrm>
            <a:off x="609600" y="1340767"/>
            <a:ext cx="7924800" cy="5040562"/>
          </a:xfrm>
          <a:prstGeom prst="rect">
            <a:avLst/>
          </a:prstGeom>
        </p:spPr>
        <p:txBody>
          <a:bodyPr/>
          <a:lstStyle>
            <a:lvl1pPr marL="0" indent="0" algn="l">
              <a:lnSpc>
                <a:spcPct val="150000"/>
              </a:lnSpc>
              <a:buSzTx/>
              <a:buNone/>
              <a:defRPr b="1" spc="0" sz="2400"/>
            </a:lvl1pPr>
          </a:lstStyle>
          <a:p>
            <a:pPr/>
            <a:r>
              <a:t>By bonding a number of modified orthodontic brackets onto the teeth and applying light wires or intermaxillary elastic bands.</a:t>
            </a:r>
          </a:p>
        </p:txBody>
      </p:sp>
      <p:pic>
        <p:nvPicPr>
          <p:cNvPr id="152" name="Picture 2" descr="Picture 2"/>
          <p:cNvPicPr>
            <a:picLocks noChangeAspect="1"/>
          </p:cNvPicPr>
          <p:nvPr/>
        </p:nvPicPr>
        <p:blipFill>
          <a:blip r:embed="rId2">
            <a:extLst/>
          </a:blip>
          <a:stretch>
            <a:fillRect/>
          </a:stretch>
        </p:blipFill>
        <p:spPr>
          <a:xfrm>
            <a:off x="1907703" y="2780927"/>
            <a:ext cx="5616625" cy="310324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Title 1"/>
          <p:cNvSpPr txBox="1"/>
          <p:nvPr>
            <p:ph type="title"/>
          </p:nvPr>
        </p:nvSpPr>
        <p:spPr>
          <a:xfrm>
            <a:off x="609600" y="1052736"/>
            <a:ext cx="7924800" cy="2520281"/>
          </a:xfrm>
          <a:prstGeom prst="rect">
            <a:avLst/>
          </a:prstGeom>
        </p:spPr>
        <p:txBody>
          <a:bodyPr/>
          <a:lstStyle/>
          <a:p>
            <a:pPr>
              <a:defRPr b="1" spc="0" sz="3600">
                <a:solidFill>
                  <a:srgbClr val="FFFF00"/>
                </a:solidFill>
                <a:latin typeface="Times New Roman"/>
                <a:ea typeface="Times New Roman"/>
                <a:cs typeface="Times New Roman"/>
                <a:sym typeface="Times New Roman"/>
              </a:defRPr>
            </a:pPr>
            <a:r>
              <a:t>Fractures of the Mandible</a:t>
            </a:r>
            <a:b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05"/>
                                        </p:tgtEl>
                                        <p:attrNameLst>
                                          <p:attrName>style.visibility</p:attrName>
                                        </p:attrNameLst>
                                      </p:cBhvr>
                                      <p:to>
                                        <p:strVal val="visible"/>
                                      </p:to>
                                    </p:set>
                                    <p:anim calcmode="lin" valueType="num">
                                      <p:cBhvr>
                                        <p:cTn id="7" dur="500" fill="hold"/>
                                        <p:tgtEl>
                                          <p:spTgt spid="105"/>
                                        </p:tgtEl>
                                        <p:attrNameLst>
                                          <p:attrName>ppt_x</p:attrName>
                                        </p:attrNameLst>
                                      </p:cBhvr>
                                      <p:tavLst>
                                        <p:tav tm="0">
                                          <p:val>
                                            <p:strVal val="#ppt_x"/>
                                          </p:val>
                                        </p:tav>
                                        <p:tav tm="100000">
                                          <p:val>
                                            <p:strVal val="#ppt_x"/>
                                          </p:val>
                                        </p:tav>
                                      </p:tavLst>
                                    </p:anim>
                                    <p:anim calcmode="lin" valueType="num">
                                      <p:cBhvr>
                                        <p:cTn id="8"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prstGeom prst="rect">
            <a:avLst/>
          </a:prstGeom>
        </p:spPr>
        <p:txBody>
          <a:bodyPr/>
          <a:lstStyle/>
          <a:p>
            <a:pPr>
              <a:defRPr b="1" spc="0"/>
            </a:pPr>
            <a:r>
              <a:t>2- Interdental wiring</a:t>
            </a:r>
            <a:br/>
          </a:p>
        </p:txBody>
      </p:sp>
      <p:pic>
        <p:nvPicPr>
          <p:cNvPr id="155" name="Content Placeholder 3" descr="Content Placeholder 3"/>
          <p:cNvPicPr>
            <a:picLocks noChangeAspect="1"/>
          </p:cNvPicPr>
          <p:nvPr/>
        </p:nvPicPr>
        <p:blipFill>
          <a:blip r:embed="rId2">
            <a:extLst/>
          </a:blip>
          <a:stretch>
            <a:fillRect/>
          </a:stretch>
        </p:blipFill>
        <p:spPr>
          <a:xfrm>
            <a:off x="1691680" y="980728"/>
            <a:ext cx="6120680" cy="4968553"/>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Title 1"/>
          <p:cNvSpPr txBox="1"/>
          <p:nvPr>
            <p:ph type="title"/>
          </p:nvPr>
        </p:nvSpPr>
        <p:spPr>
          <a:prstGeom prst="rect">
            <a:avLst/>
          </a:prstGeom>
        </p:spPr>
        <p:txBody>
          <a:bodyPr/>
          <a:lstStyle/>
          <a:p>
            <a:pPr>
              <a:defRPr b="1" spc="0"/>
            </a:pPr>
            <a:r>
              <a:t>3-Arch bars</a:t>
            </a:r>
            <a:br/>
          </a:p>
        </p:txBody>
      </p:sp>
      <p:pic>
        <p:nvPicPr>
          <p:cNvPr id="158" name="Content Placeholder 3" descr="Content Placeholder 3"/>
          <p:cNvPicPr>
            <a:picLocks noChangeAspect="1"/>
          </p:cNvPicPr>
          <p:nvPr/>
        </p:nvPicPr>
        <p:blipFill>
          <a:blip r:embed="rId2">
            <a:extLst/>
          </a:blip>
          <a:stretch>
            <a:fillRect/>
          </a:stretch>
        </p:blipFill>
        <p:spPr>
          <a:xfrm>
            <a:off x="1691680" y="1052736"/>
            <a:ext cx="6192688" cy="4968553"/>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itle 1"/>
          <p:cNvSpPr txBox="1"/>
          <p:nvPr>
            <p:ph type="title"/>
          </p:nvPr>
        </p:nvSpPr>
        <p:spPr>
          <a:prstGeom prst="rect">
            <a:avLst/>
          </a:prstGeom>
        </p:spPr>
        <p:txBody>
          <a:bodyPr/>
          <a:lstStyle/>
          <a:p>
            <a:pPr>
              <a:defRPr b="1" spc="0"/>
            </a:pPr>
            <a:r>
              <a:t>4- IMF screws</a:t>
            </a:r>
            <a:br/>
          </a:p>
        </p:txBody>
      </p:sp>
      <p:pic>
        <p:nvPicPr>
          <p:cNvPr id="161" name="Content Placeholder 3" descr="Content Placeholder 3"/>
          <p:cNvPicPr>
            <a:picLocks noChangeAspect="1"/>
          </p:cNvPicPr>
          <p:nvPr/>
        </p:nvPicPr>
        <p:blipFill>
          <a:blip r:embed="rId2">
            <a:extLst/>
          </a:blip>
          <a:stretch>
            <a:fillRect/>
          </a:stretch>
        </p:blipFill>
        <p:spPr>
          <a:xfrm>
            <a:off x="1547663" y="1196751"/>
            <a:ext cx="6408713" cy="4896544"/>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itle 1"/>
          <p:cNvSpPr txBox="1"/>
          <p:nvPr>
            <p:ph type="title"/>
          </p:nvPr>
        </p:nvSpPr>
        <p:spPr>
          <a:prstGeom prst="rect">
            <a:avLst/>
          </a:prstGeom>
        </p:spPr>
        <p:txBody>
          <a:bodyPr/>
          <a:lstStyle/>
          <a:p>
            <a:pPr>
              <a:defRPr b="1" spc="0"/>
            </a:pPr>
            <a:r>
              <a:t>6- Dentures or Gunning-type splints</a:t>
            </a:r>
            <a:br/>
          </a:p>
        </p:txBody>
      </p:sp>
      <p:sp>
        <p:nvSpPr>
          <p:cNvPr id="164" name="Content Placeholder 2"/>
          <p:cNvSpPr txBox="1"/>
          <p:nvPr>
            <p:ph type="body" idx="1"/>
          </p:nvPr>
        </p:nvSpPr>
        <p:spPr>
          <a:prstGeom prst="rect">
            <a:avLst/>
          </a:prstGeom>
        </p:spPr>
        <p:txBody>
          <a:bodyPr/>
          <a:lstStyle/>
          <a:p>
            <a:pPr/>
          </a:p>
        </p:txBody>
      </p:sp>
      <p:pic>
        <p:nvPicPr>
          <p:cNvPr id="165" name="Picture 2" descr="Picture 2"/>
          <p:cNvPicPr>
            <a:picLocks noChangeAspect="1"/>
          </p:cNvPicPr>
          <p:nvPr/>
        </p:nvPicPr>
        <p:blipFill>
          <a:blip r:embed="rId2">
            <a:extLst/>
          </a:blip>
          <a:stretch>
            <a:fillRect/>
          </a:stretch>
        </p:blipFill>
        <p:spPr>
          <a:xfrm>
            <a:off x="1475655" y="1871663"/>
            <a:ext cx="6336705" cy="3789586"/>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prstGeom prst="rect">
            <a:avLst/>
          </a:prstGeom>
        </p:spPr>
        <p:txBody>
          <a:bodyPr/>
          <a:lstStyle/>
          <a:p>
            <a:pPr>
              <a:defRPr spc="0"/>
            </a:pPr>
            <a:r>
              <a:t>7- </a:t>
            </a:r>
            <a:r>
              <a:rPr b="1"/>
              <a:t>External pin fixation</a:t>
            </a:r>
            <a:r>
              <a:t> </a:t>
            </a:r>
          </a:p>
        </p:txBody>
      </p:sp>
      <p:pic>
        <p:nvPicPr>
          <p:cNvPr id="168" name="Content Placeholder 3" descr="Content Placeholder 3"/>
          <p:cNvPicPr>
            <a:picLocks noChangeAspect="1"/>
          </p:cNvPicPr>
          <p:nvPr/>
        </p:nvPicPr>
        <p:blipFill>
          <a:blip r:embed="rId2">
            <a:extLst/>
          </a:blip>
          <a:stretch>
            <a:fillRect/>
          </a:stretch>
        </p:blipFill>
        <p:spPr>
          <a:xfrm>
            <a:off x="2123727" y="1600200"/>
            <a:ext cx="5400600" cy="41148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itle 1"/>
          <p:cNvSpPr txBox="1"/>
          <p:nvPr>
            <p:ph type="title"/>
          </p:nvPr>
        </p:nvSpPr>
        <p:spPr>
          <a:xfrm>
            <a:off x="609600" y="274638"/>
            <a:ext cx="7924800" cy="922114"/>
          </a:xfrm>
          <a:prstGeom prst="rect">
            <a:avLst/>
          </a:prstGeom>
        </p:spPr>
        <p:txBody>
          <a:bodyPr/>
          <a:lstStyle/>
          <a:p>
            <a:pPr defTabSz="905255">
              <a:defRPr b="1" spc="0" sz="2970">
                <a:solidFill>
                  <a:srgbClr val="FFFF00"/>
                </a:solidFill>
                <a:latin typeface="Times New Roman"/>
                <a:ea typeface="Times New Roman"/>
                <a:cs typeface="Times New Roman"/>
                <a:sym typeface="Times New Roman"/>
              </a:defRPr>
            </a:pPr>
            <a:r>
              <a:t>Period of immobilization</a:t>
            </a:r>
            <a:br/>
          </a:p>
        </p:txBody>
      </p:sp>
      <p:sp>
        <p:nvSpPr>
          <p:cNvPr id="171" name="Content Placeholder 2"/>
          <p:cNvSpPr txBox="1"/>
          <p:nvPr>
            <p:ph type="body" idx="1"/>
          </p:nvPr>
        </p:nvSpPr>
        <p:spPr>
          <a:xfrm>
            <a:off x="683568" y="908719"/>
            <a:ext cx="7924801" cy="5544618"/>
          </a:xfrm>
          <a:prstGeom prst="rect">
            <a:avLst/>
          </a:prstGeom>
        </p:spPr>
        <p:txBody>
          <a:bodyPr/>
          <a:lstStyle/>
          <a:p>
            <a:pPr marL="0" indent="0" algn="l">
              <a:lnSpc>
                <a:spcPct val="150000"/>
              </a:lnSpc>
              <a:buSzTx/>
              <a:buNone/>
              <a:defRPr spc="0" sz="2400">
                <a:latin typeface="Times New Roman"/>
                <a:ea typeface="Times New Roman"/>
                <a:cs typeface="Times New Roman"/>
                <a:sym typeface="Times New Roman"/>
              </a:defRPr>
            </a:pPr>
            <a:r>
              <a:t>With early uncomplicated treatment in a healthy young adult union can on average be achieved after 3 weeks, at which time the fixation can be released. As an empirical guide a further 1-2 weeks should be added for each and any of the following circumstances:</a:t>
            </a:r>
          </a:p>
          <a:p>
            <a:pPr marL="0" indent="0" algn="l">
              <a:lnSpc>
                <a:spcPct val="150000"/>
              </a:lnSpc>
              <a:buSzTx/>
              <a:buNone/>
              <a:defRPr spc="0" sz="2400">
                <a:latin typeface="Times New Roman"/>
                <a:ea typeface="Times New Roman"/>
                <a:cs typeface="Times New Roman"/>
                <a:sym typeface="Times New Roman"/>
              </a:defRPr>
            </a:pPr>
            <a:r>
              <a:t>1. Where a tooth is retained in the fracture line. 2. Patients aged 40 years and over. 3. fracture at symphysis . 4. Mobile or comminuted fractures.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1">
                                            <p:bg/>
                                          </p:spTgt>
                                        </p:tgtEl>
                                        <p:attrNameLst>
                                          <p:attrName>style.visibility</p:attrName>
                                        </p:attrNameLst>
                                      </p:cBhvr>
                                      <p:to>
                                        <p:strVal val="visible"/>
                                      </p:to>
                                    </p:set>
                                    <p:animEffect filter="fade" transition="in">
                                      <p:cBhvr>
                                        <p:cTn id="7" dur="500"/>
                                        <p:tgtEl>
                                          <p:spTgt spid="17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1">
                                            <p:txEl>
                                              <p:pRg st="0" end="0"/>
                                            </p:txEl>
                                          </p:spTgt>
                                        </p:tgtEl>
                                        <p:attrNameLst>
                                          <p:attrName>style.visibility</p:attrName>
                                        </p:attrNameLst>
                                      </p:cBhvr>
                                      <p:to>
                                        <p:strVal val="visible"/>
                                      </p:to>
                                    </p:set>
                                    <p:animEffect filter="fade" transition="in">
                                      <p:cBhvr>
                                        <p:cTn id="10" dur="500"/>
                                        <p:tgtEl>
                                          <p:spTgt spid="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2" fill="hold">
                                  <p:stCondLst>
                                    <p:cond delay="0"/>
                                  </p:stCondLst>
                                  <p:iterate type="el" backwards="0">
                                    <p:tmAbs val="0"/>
                                  </p:iterate>
                                  <p:childTnLst>
                                    <p:set>
                                      <p:cBhvr>
                                        <p:cTn id="14" fill="hold"/>
                                        <p:tgtEl>
                                          <p:spTgt spid="170"/>
                                        </p:tgtEl>
                                        <p:attrNameLst>
                                          <p:attrName>style.visibility</p:attrName>
                                        </p:attrNameLst>
                                      </p:cBhvr>
                                      <p:to>
                                        <p:strVal val="visible"/>
                                      </p:to>
                                    </p:set>
                                    <p:animEffect filter="wipe(left)" transition="in">
                                      <p:cBhvr>
                                        <p:cTn id="15" dur="500"/>
                                        <p:tgtEl>
                                          <p:spTgt spid="170"/>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71">
                                            <p:txEl>
                                              <p:pRg st="1" end="1"/>
                                            </p:txEl>
                                          </p:spTgt>
                                        </p:tgtEl>
                                        <p:attrNameLst>
                                          <p:attrName>style.visibility</p:attrName>
                                        </p:attrNameLst>
                                      </p:cBhvr>
                                      <p:to>
                                        <p:strVal val="visible"/>
                                      </p:to>
                                    </p:set>
                                    <p:animEffect filter="fade" transition="in">
                                      <p:cBhvr>
                                        <p:cTn id="20" dur="500"/>
                                        <p:tgtEl>
                                          <p:spTgt spid="17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2"/>
      <p:bldP build="p" bldLvl="1" animBg="1" rev="0" advAuto="0" spid="171"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609600" y="274638"/>
            <a:ext cx="7924800" cy="850105"/>
          </a:xfrm>
          <a:prstGeom prst="rect">
            <a:avLst/>
          </a:prstGeom>
        </p:spPr>
        <p:txBody>
          <a:bodyPr/>
          <a:lstStyle/>
          <a:p>
            <a:pPr defTabSz="795527">
              <a:defRPr b="1" spc="0" sz="2610">
                <a:solidFill>
                  <a:srgbClr val="FFFF00"/>
                </a:solidFill>
                <a:latin typeface="Times New Roman"/>
                <a:ea typeface="Times New Roman"/>
                <a:cs typeface="Times New Roman"/>
                <a:sym typeface="Times New Roman"/>
              </a:defRPr>
            </a:pPr>
            <a:r>
              <a:t>Open treatment</a:t>
            </a:r>
            <a:br/>
          </a:p>
        </p:txBody>
      </p:sp>
      <p:sp>
        <p:nvSpPr>
          <p:cNvPr id="174" name="Content Placeholder 2"/>
          <p:cNvSpPr txBox="1"/>
          <p:nvPr>
            <p:ph type="body" idx="1"/>
          </p:nvPr>
        </p:nvSpPr>
        <p:spPr>
          <a:xfrm>
            <a:off x="609600" y="1268759"/>
            <a:ext cx="7924800" cy="5328594"/>
          </a:xfrm>
          <a:prstGeom prst="rect">
            <a:avLst/>
          </a:prstGeom>
        </p:spPr>
        <p:txBody>
          <a:bodyPr/>
          <a:lstStyle>
            <a:lvl1pPr marL="0" indent="0" algn="l">
              <a:lnSpc>
                <a:spcPct val="150000"/>
              </a:lnSpc>
              <a:buSzTx/>
              <a:buNone/>
              <a:defRPr spc="0" sz="2400">
                <a:latin typeface="Times New Roman"/>
                <a:ea typeface="Times New Roman"/>
                <a:cs typeface="Times New Roman"/>
                <a:sym typeface="Times New Roman"/>
              </a:defRPr>
            </a:lvl1pPr>
          </a:lstStyle>
          <a:p>
            <a:pPr/>
            <a:r>
              <a:t>In open reduction the fracture site is surgically exposed and the fracture is reduced under direct vision and the fractured fragments are immobilized by different internal direct fixation methods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xfrm>
            <a:off x="609600" y="274638"/>
            <a:ext cx="7924800" cy="778099"/>
          </a:xfrm>
          <a:prstGeom prst="rect">
            <a:avLst/>
          </a:prstGeom>
        </p:spPr>
        <p:txBody>
          <a:bodyPr/>
          <a:lstStyle>
            <a:lvl1pPr>
              <a:defRPr b="1" spc="0">
                <a:solidFill>
                  <a:srgbClr val="FFFF00"/>
                </a:solidFill>
                <a:latin typeface="Times New Roman"/>
                <a:ea typeface="Times New Roman"/>
                <a:cs typeface="Times New Roman"/>
                <a:sym typeface="Times New Roman"/>
              </a:defRPr>
            </a:lvl1pPr>
          </a:lstStyle>
          <a:p>
            <a:pPr/>
            <a:r>
              <a:t>indications for open treatment</a:t>
            </a:r>
          </a:p>
        </p:txBody>
      </p:sp>
      <p:sp>
        <p:nvSpPr>
          <p:cNvPr id="177" name="Content Placeholder 2"/>
          <p:cNvSpPr txBox="1"/>
          <p:nvPr>
            <p:ph type="body" idx="1"/>
          </p:nvPr>
        </p:nvSpPr>
        <p:spPr>
          <a:xfrm>
            <a:off x="609600" y="1052736"/>
            <a:ext cx="7924800" cy="5400600"/>
          </a:xfrm>
          <a:prstGeom prst="rect">
            <a:avLst/>
          </a:prstGeom>
        </p:spPr>
        <p:txBody>
          <a:bodyPr/>
          <a:lstStyle/>
          <a:p>
            <a:pPr marL="0" indent="0" algn="l">
              <a:lnSpc>
                <a:spcPct val="150000"/>
              </a:lnSpc>
              <a:buSzTx/>
              <a:buNone/>
              <a:defRPr spc="0" sz="2400">
                <a:latin typeface="Times New Roman"/>
                <a:ea typeface="Times New Roman"/>
                <a:cs typeface="Times New Roman"/>
                <a:sym typeface="Times New Roman"/>
              </a:defRPr>
            </a:pPr>
            <a:r>
              <a:t> 1. Displaced unfavorable fractures.</a:t>
            </a:r>
          </a:p>
          <a:p>
            <a:pPr marL="0" indent="0" algn="l">
              <a:lnSpc>
                <a:spcPct val="150000"/>
              </a:lnSpc>
              <a:buSzTx/>
              <a:buNone/>
              <a:defRPr spc="0" sz="2400">
                <a:latin typeface="Times New Roman"/>
                <a:ea typeface="Times New Roman"/>
                <a:cs typeface="Times New Roman"/>
                <a:sym typeface="Times New Roman"/>
              </a:defRPr>
            </a:pPr>
            <a:r>
              <a:t> 2. Multiple fractures of the facial bones .</a:t>
            </a:r>
          </a:p>
          <a:p>
            <a:pPr marL="0" indent="0" algn="l">
              <a:lnSpc>
                <a:spcPct val="150000"/>
              </a:lnSpc>
              <a:buSzTx/>
              <a:buNone/>
              <a:defRPr spc="0" sz="2400">
                <a:latin typeface="Times New Roman"/>
                <a:ea typeface="Times New Roman"/>
                <a:cs typeface="Times New Roman"/>
                <a:sym typeface="Times New Roman"/>
              </a:defRPr>
            </a:pPr>
            <a:r>
              <a:t>3. Fractures of an edentulous mandible with severe displacement.</a:t>
            </a:r>
          </a:p>
          <a:p>
            <a:pPr marL="0" indent="0" algn="l">
              <a:lnSpc>
                <a:spcPct val="150000"/>
              </a:lnSpc>
              <a:buSzTx/>
              <a:buNone/>
              <a:defRPr spc="0" sz="2400">
                <a:latin typeface="Times New Roman"/>
                <a:ea typeface="Times New Roman"/>
                <a:cs typeface="Times New Roman"/>
                <a:sym typeface="Times New Roman"/>
              </a:defRPr>
            </a:pPr>
            <a:r>
              <a:t> 5. Special systemic conditions contraindicating IMF.</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xfrm>
            <a:off x="609600" y="274637"/>
            <a:ext cx="7924800" cy="4162475"/>
          </a:xfrm>
          <a:prstGeom prst="rect">
            <a:avLst/>
          </a:prstGeom>
        </p:spPr>
        <p:txBody>
          <a:bodyPr/>
          <a:lstStyle/>
          <a:p>
            <a:pPr>
              <a:defRPr spc="0"/>
            </a:pPr>
            <a:r>
              <a:t> </a:t>
            </a:r>
            <a:r>
              <a:rPr b="1" i="1"/>
              <a:t>Methods of internal fixation (osteosynthesis)</a:t>
            </a:r>
            <a:br>
              <a:rPr b="1" i="1"/>
            </a:b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8" grpId="1" fill="hold">
                                  <p:stCondLst>
                                    <p:cond delay="0"/>
                                  </p:stCondLst>
                                  <p:childTnLst>
                                    <p:animRot by="21600000">
                                      <p:cBhvr>
                                        <p:cTn id="6" dur="2000" fill="hold"/>
                                        <p:tgtEl>
                                          <p:spTgt spid="17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itle 1"/>
          <p:cNvSpPr txBox="1"/>
          <p:nvPr>
            <p:ph type="title"/>
          </p:nvPr>
        </p:nvSpPr>
        <p:spPr>
          <a:prstGeom prst="rect">
            <a:avLst/>
          </a:prstGeom>
        </p:spPr>
        <p:txBody>
          <a:bodyPr/>
          <a:lstStyle/>
          <a:p>
            <a:pPr>
              <a:defRPr spc="0"/>
            </a:pPr>
            <a:r>
              <a:t>1- </a:t>
            </a:r>
            <a:r>
              <a:rPr b="1"/>
              <a:t>Interosseous or Transosseous wiring</a:t>
            </a:r>
            <a:r>
              <a:t> </a:t>
            </a:r>
          </a:p>
        </p:txBody>
      </p:sp>
      <p:pic>
        <p:nvPicPr>
          <p:cNvPr id="182" name="Content Placeholder 3" descr="Content Placeholder 3"/>
          <p:cNvPicPr>
            <a:picLocks noChangeAspect="1"/>
          </p:cNvPicPr>
          <p:nvPr/>
        </p:nvPicPr>
        <p:blipFill>
          <a:blip r:embed="rId2">
            <a:extLst/>
          </a:blip>
          <a:stretch>
            <a:fillRect/>
          </a:stretch>
        </p:blipFill>
        <p:spPr>
          <a:xfrm>
            <a:off x="1714500" y="1838325"/>
            <a:ext cx="5715000" cy="363855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Content Placeholder 2"/>
          <p:cNvSpPr txBox="1"/>
          <p:nvPr>
            <p:ph type="body" idx="1"/>
          </p:nvPr>
        </p:nvSpPr>
        <p:spPr>
          <a:prstGeom prst="rect">
            <a:avLst/>
          </a:prstGeom>
        </p:spPr>
        <p:txBody>
          <a:bodyPr/>
          <a:lstStyle>
            <a:lvl1pPr marL="0" indent="0" algn="l">
              <a:lnSpc>
                <a:spcPct val="150000"/>
              </a:lnSpc>
              <a:buSzTx/>
              <a:buNone/>
              <a:defRPr b="1" spc="0" sz="2800">
                <a:latin typeface="Times New Roman"/>
                <a:ea typeface="Times New Roman"/>
                <a:cs typeface="Times New Roman"/>
                <a:sym typeface="Times New Roman"/>
              </a:defRPr>
            </a:lvl1pPr>
          </a:lstStyle>
          <a:p>
            <a:pPr/>
            <a:r>
              <a:t>Fracture is defined as a break in the continuity of the bone which happens either as a result of violence.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07"/>
                                        </p:tgtEl>
                                        <p:attrNameLst>
                                          <p:attrName>style.visibility</p:attrName>
                                        </p:attrNameLst>
                                      </p:cBhvr>
                                      <p:to>
                                        <p:strVal val="visible"/>
                                      </p:to>
                                    </p:set>
                                    <p:animEffect filter="fade" transition="in">
                                      <p:cBhvr>
                                        <p:cTn id="7"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Title 1"/>
          <p:cNvSpPr txBox="1"/>
          <p:nvPr>
            <p:ph type="title"/>
          </p:nvPr>
        </p:nvSpPr>
        <p:spPr>
          <a:prstGeom prst="rect">
            <a:avLst/>
          </a:prstGeom>
        </p:spPr>
        <p:txBody>
          <a:bodyPr/>
          <a:lstStyle/>
          <a:p>
            <a:pPr>
              <a:defRPr b="1" spc="0"/>
            </a:pPr>
            <a:r>
              <a:t>2-Miniplates (miniaturized plates)</a:t>
            </a:r>
            <a:br/>
          </a:p>
        </p:txBody>
      </p:sp>
      <p:pic>
        <p:nvPicPr>
          <p:cNvPr id="185" name="Content Placeholder 4" descr="Content Placeholder 4"/>
          <p:cNvPicPr>
            <a:picLocks noChangeAspect="1"/>
          </p:cNvPicPr>
          <p:nvPr/>
        </p:nvPicPr>
        <p:blipFill>
          <a:blip r:embed="rId2">
            <a:extLst/>
          </a:blip>
          <a:stretch>
            <a:fillRect/>
          </a:stretch>
        </p:blipFill>
        <p:spPr>
          <a:xfrm>
            <a:off x="1403648" y="1196751"/>
            <a:ext cx="6480720" cy="439249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Title 1"/>
          <p:cNvSpPr txBox="1"/>
          <p:nvPr>
            <p:ph type="title"/>
          </p:nvPr>
        </p:nvSpPr>
        <p:spPr>
          <a:xfrm>
            <a:off x="609600" y="274637"/>
            <a:ext cx="7924800" cy="1570188"/>
          </a:xfrm>
          <a:prstGeom prst="rect">
            <a:avLst/>
          </a:prstGeom>
        </p:spPr>
        <p:txBody>
          <a:bodyPr/>
          <a:lstStyle/>
          <a:p>
            <a:pPr>
              <a:defRPr b="1" spc="0"/>
            </a:pPr>
            <a:r>
              <a:t>3-Non compression rigid plates (Reconstruction plates)</a:t>
            </a:r>
            <a:br/>
          </a:p>
        </p:txBody>
      </p:sp>
      <p:pic>
        <p:nvPicPr>
          <p:cNvPr id="188" name="Content Placeholder 3" descr="Content Placeholder 3"/>
          <p:cNvPicPr>
            <a:picLocks noChangeAspect="1"/>
          </p:cNvPicPr>
          <p:nvPr/>
        </p:nvPicPr>
        <p:blipFill>
          <a:blip r:embed="rId2">
            <a:extLst/>
          </a:blip>
          <a:stretch>
            <a:fillRect/>
          </a:stretch>
        </p:blipFill>
        <p:spPr>
          <a:xfrm>
            <a:off x="1403648" y="1484783"/>
            <a:ext cx="6336704" cy="446449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Title 1"/>
          <p:cNvSpPr txBox="1"/>
          <p:nvPr>
            <p:ph type="title"/>
          </p:nvPr>
        </p:nvSpPr>
        <p:spPr>
          <a:prstGeom prst="rect">
            <a:avLst/>
          </a:prstGeom>
        </p:spPr>
        <p:txBody>
          <a:bodyPr/>
          <a:lstStyle>
            <a:lvl1pPr>
              <a:defRPr b="1" spc="0"/>
            </a:lvl1pPr>
          </a:lstStyle>
          <a:p>
            <a:pPr/>
            <a:r>
              <a:t>4-Compression plates</a:t>
            </a:r>
          </a:p>
        </p:txBody>
      </p:sp>
      <p:pic>
        <p:nvPicPr>
          <p:cNvPr id="191" name="Content Placeholder 3" descr="Content Placeholder 3"/>
          <p:cNvPicPr>
            <a:picLocks noChangeAspect="1"/>
          </p:cNvPicPr>
          <p:nvPr/>
        </p:nvPicPr>
        <p:blipFill>
          <a:blip r:embed="rId2">
            <a:extLst/>
          </a:blip>
          <a:stretch>
            <a:fillRect/>
          </a:stretch>
        </p:blipFill>
        <p:spPr>
          <a:xfrm>
            <a:off x="1547663" y="1772816"/>
            <a:ext cx="5832649" cy="360040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Title 1"/>
          <p:cNvSpPr txBox="1"/>
          <p:nvPr>
            <p:ph type="title"/>
          </p:nvPr>
        </p:nvSpPr>
        <p:spPr>
          <a:prstGeom prst="rect">
            <a:avLst/>
          </a:prstGeom>
        </p:spPr>
        <p:txBody>
          <a:bodyPr/>
          <a:lstStyle/>
          <a:p>
            <a:pPr>
              <a:defRPr b="1" spc="0"/>
            </a:pPr>
            <a:r>
              <a:t>5- Lag screws</a:t>
            </a:r>
            <a:br/>
          </a:p>
        </p:txBody>
      </p:sp>
      <p:pic>
        <p:nvPicPr>
          <p:cNvPr id="194" name="Content Placeholder 3" descr="Content Placeholder 3"/>
          <p:cNvPicPr>
            <a:picLocks noChangeAspect="1"/>
          </p:cNvPicPr>
          <p:nvPr/>
        </p:nvPicPr>
        <p:blipFill>
          <a:blip r:embed="rId2">
            <a:extLst/>
          </a:blip>
          <a:stretch>
            <a:fillRect/>
          </a:stretch>
        </p:blipFill>
        <p:spPr>
          <a:xfrm>
            <a:off x="2283749" y="1677959"/>
            <a:ext cx="4576502" cy="3959281"/>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le 1"/>
          <p:cNvSpPr txBox="1"/>
          <p:nvPr>
            <p:ph type="title"/>
          </p:nvPr>
        </p:nvSpPr>
        <p:spPr>
          <a:xfrm>
            <a:off x="609600" y="274638"/>
            <a:ext cx="7924800" cy="922114"/>
          </a:xfrm>
          <a:prstGeom prst="rect">
            <a:avLst/>
          </a:prstGeom>
        </p:spPr>
        <p:txBody>
          <a:bodyPr/>
          <a:lstStyle/>
          <a:p>
            <a:pPr defTabSz="886968">
              <a:defRPr b="1" spc="0" sz="2910"/>
            </a:pPr>
            <a:r>
              <a:t>6-Bioabsorbable plates and screws</a:t>
            </a:r>
            <a:br/>
          </a:p>
        </p:txBody>
      </p:sp>
      <p:sp>
        <p:nvSpPr>
          <p:cNvPr id="197" name="Content Placeholder 2"/>
          <p:cNvSpPr txBox="1"/>
          <p:nvPr>
            <p:ph type="body" idx="1"/>
          </p:nvPr>
        </p:nvSpPr>
        <p:spPr>
          <a:xfrm>
            <a:off x="609600" y="1124743"/>
            <a:ext cx="7924800" cy="4590258"/>
          </a:xfrm>
          <a:prstGeom prst="rect">
            <a:avLst/>
          </a:prstGeom>
        </p:spPr>
        <p:txBody>
          <a:bodyPr/>
          <a:lstStyle>
            <a:lvl1pPr marL="0" indent="0" algn="l">
              <a:lnSpc>
                <a:spcPct val="150000"/>
              </a:lnSpc>
              <a:buSzTx/>
              <a:buNone/>
              <a:defRPr b="1" spc="0" sz="2400"/>
            </a:lvl1pPr>
          </a:lstStyle>
          <a:p>
            <a:pPr/>
            <a:r>
              <a:t>These are made from materials that undergo degradation, so they do not have to be removed after fracture healing. They are mainly indicated in pediatric fractures.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itle 1"/>
          <p:cNvSpPr txBox="1"/>
          <p:nvPr>
            <p:ph type="title"/>
          </p:nvPr>
        </p:nvSpPr>
        <p:spPr>
          <a:prstGeom prst="rect">
            <a:avLst/>
          </a:prstGeom>
        </p:spPr>
        <p:txBody>
          <a:bodyPr/>
          <a:lstStyle/>
          <a:p>
            <a:pPr>
              <a:defRPr b="1" spc="0"/>
            </a:pPr>
            <a:r>
              <a:t>7-K-wire(krishner wire)</a:t>
            </a:r>
            <a:br/>
          </a:p>
        </p:txBody>
      </p:sp>
      <p:pic>
        <p:nvPicPr>
          <p:cNvPr id="200" name="Content Placeholder 3" descr="Content Placeholder 3"/>
          <p:cNvPicPr>
            <a:picLocks noChangeAspect="1"/>
          </p:cNvPicPr>
          <p:nvPr/>
        </p:nvPicPr>
        <p:blipFill>
          <a:blip r:embed="rId2">
            <a:extLst/>
          </a:blip>
          <a:stretch>
            <a:fillRect/>
          </a:stretch>
        </p:blipFill>
        <p:spPr>
          <a:xfrm>
            <a:off x="1831663" y="1600200"/>
            <a:ext cx="5480673" cy="41148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itle 1"/>
          <p:cNvSpPr txBox="1"/>
          <p:nvPr>
            <p:ph type="title"/>
          </p:nvPr>
        </p:nvSpPr>
        <p:spPr>
          <a:prstGeom prst="rect">
            <a:avLst/>
          </a:prstGeom>
        </p:spPr>
        <p:txBody>
          <a:bodyPr/>
          <a:lstStyle>
            <a:lvl1pPr>
              <a:defRPr b="1" spc="0" sz="2800">
                <a:solidFill>
                  <a:srgbClr val="FFFF00"/>
                </a:solidFill>
                <a:latin typeface="Times New Roman"/>
                <a:ea typeface="Times New Roman"/>
                <a:cs typeface="Times New Roman"/>
                <a:sym typeface="Times New Roman"/>
              </a:defRPr>
            </a:lvl1pPr>
          </a:lstStyle>
          <a:p>
            <a:pPr/>
            <a:r>
              <a:t>indications for removal of a tooth from the fracture line</a:t>
            </a:r>
          </a:p>
        </p:txBody>
      </p:sp>
      <p:sp>
        <p:nvSpPr>
          <p:cNvPr id="203" name="Content Placeholder 2"/>
          <p:cNvSpPr txBox="1"/>
          <p:nvPr>
            <p:ph type="body" idx="1"/>
          </p:nvPr>
        </p:nvSpPr>
        <p:spPr>
          <a:xfrm>
            <a:off x="609600" y="1916832"/>
            <a:ext cx="7924800" cy="4608513"/>
          </a:xfrm>
          <a:prstGeom prst="rect">
            <a:avLst/>
          </a:prstGeom>
        </p:spPr>
        <p:txBody>
          <a:bodyPr/>
          <a:lstStyle/>
          <a:p>
            <a:pPr marL="0" indent="0" algn="l">
              <a:lnSpc>
                <a:spcPct val="150000"/>
              </a:lnSpc>
              <a:buSzTx/>
              <a:buNone/>
              <a:defRPr spc="0" sz="2000">
                <a:latin typeface="Times New Roman"/>
                <a:ea typeface="Times New Roman"/>
                <a:cs typeface="Times New Roman"/>
                <a:sym typeface="Times New Roman"/>
              </a:defRPr>
            </a:pPr>
            <a:r>
              <a:t>1-Longitudinal fracture involving the root.</a:t>
            </a:r>
          </a:p>
          <a:p>
            <a:pPr marL="0" indent="0" algn="l">
              <a:lnSpc>
                <a:spcPct val="150000"/>
              </a:lnSpc>
              <a:buSzTx/>
              <a:buNone/>
              <a:defRPr spc="0" sz="2000">
                <a:latin typeface="Times New Roman"/>
                <a:ea typeface="Times New Roman"/>
                <a:cs typeface="Times New Roman"/>
                <a:sym typeface="Times New Roman"/>
              </a:defRPr>
            </a:pPr>
            <a:r>
              <a:t> 2. Dislocation or subluxation of the tooth from its socket.</a:t>
            </a:r>
          </a:p>
          <a:p>
            <a:pPr marL="0" indent="0" algn="l">
              <a:lnSpc>
                <a:spcPct val="150000"/>
              </a:lnSpc>
              <a:buSzTx/>
              <a:buNone/>
              <a:defRPr spc="0" sz="2000">
                <a:latin typeface="Times New Roman"/>
                <a:ea typeface="Times New Roman"/>
                <a:cs typeface="Times New Roman"/>
                <a:sym typeface="Times New Roman"/>
              </a:defRPr>
            </a:pPr>
            <a:r>
              <a:t> 3. Presence of periapical infection. </a:t>
            </a:r>
            <a:endParaRPr spc="30"/>
          </a:p>
          <a:p>
            <a:pPr marL="0" indent="0" algn="l">
              <a:lnSpc>
                <a:spcPct val="150000"/>
              </a:lnSpc>
              <a:buSzTx/>
              <a:buNone/>
              <a:defRPr spc="0" sz="2000">
                <a:latin typeface="Times New Roman"/>
                <a:ea typeface="Times New Roman"/>
                <a:cs typeface="Times New Roman"/>
                <a:sym typeface="Times New Roman"/>
              </a:defRPr>
            </a:pPr>
            <a:r>
              <a:t>4. Advanced periodontal disease. </a:t>
            </a:r>
            <a:endParaRPr spc="30"/>
          </a:p>
          <a:p>
            <a:pPr marL="0" indent="0" algn="l">
              <a:lnSpc>
                <a:spcPct val="150000"/>
              </a:lnSpc>
              <a:buSzTx/>
              <a:buNone/>
              <a:defRPr spc="0" sz="2000">
                <a:latin typeface="Times New Roman"/>
                <a:ea typeface="Times New Roman"/>
                <a:cs typeface="Times New Roman"/>
                <a:sym typeface="Times New Roman"/>
              </a:defRPr>
            </a:pPr>
            <a:r>
              <a:t>5. Already infected fracture line.</a:t>
            </a:r>
          </a:p>
          <a:p>
            <a:pPr marL="0" indent="0" algn="l">
              <a:lnSpc>
                <a:spcPct val="150000"/>
              </a:lnSpc>
              <a:buSzTx/>
              <a:buNone/>
              <a:defRPr spc="0" sz="2000">
                <a:latin typeface="Times New Roman"/>
                <a:ea typeface="Times New Roman"/>
                <a:cs typeface="Times New Roman"/>
                <a:sym typeface="Times New Roman"/>
              </a:defRPr>
            </a:pPr>
            <a:r>
              <a:t>6. Where a displaced tooth prevents reduction of the fracture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itle 1"/>
          <p:cNvSpPr txBox="1"/>
          <p:nvPr>
            <p:ph type="title"/>
          </p:nvPr>
        </p:nvSpPr>
        <p:spPr>
          <a:xfrm>
            <a:off x="609600" y="274638"/>
            <a:ext cx="7924800" cy="4738538"/>
          </a:xfrm>
          <a:prstGeom prst="rect">
            <a:avLst/>
          </a:prstGeom>
        </p:spPr>
        <p:txBody>
          <a:bodyPr/>
          <a:lstStyle/>
          <a:p>
            <a:pPr>
              <a:defRPr b="1" spc="0"/>
            </a:pPr>
            <a:r>
              <a:t>Mandibular fractures that require special considerations</a:t>
            </a:r>
            <a:b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1"/>
          <p:cNvSpPr txBox="1"/>
          <p:nvPr>
            <p:ph type="title"/>
          </p:nvPr>
        </p:nvSpPr>
        <p:spPr>
          <a:xfrm>
            <a:off x="609600" y="274638"/>
            <a:ext cx="7924800" cy="922114"/>
          </a:xfrm>
          <a:prstGeom prst="rect">
            <a:avLst/>
          </a:prstGeom>
        </p:spPr>
        <p:txBody>
          <a:bodyPr/>
          <a:lstStyle/>
          <a:p>
            <a:pPr defTabSz="905255">
              <a:defRPr b="1" spc="0" sz="2970">
                <a:solidFill>
                  <a:srgbClr val="FFFF00"/>
                </a:solidFill>
                <a:latin typeface="Times New Roman"/>
                <a:ea typeface="Times New Roman"/>
                <a:cs typeface="Times New Roman"/>
                <a:sym typeface="Times New Roman"/>
              </a:defRPr>
            </a:pPr>
            <a:r>
              <a:t>Pediatric fractures</a:t>
            </a:r>
            <a:br/>
          </a:p>
        </p:txBody>
      </p:sp>
      <p:sp>
        <p:nvSpPr>
          <p:cNvPr id="208" name="Content Placeholder 2"/>
          <p:cNvSpPr txBox="1"/>
          <p:nvPr>
            <p:ph type="body" idx="1"/>
          </p:nvPr>
        </p:nvSpPr>
        <p:spPr>
          <a:xfrm>
            <a:off x="609600" y="764703"/>
            <a:ext cx="7924800" cy="5616626"/>
          </a:xfrm>
          <a:prstGeom prst="rect">
            <a:avLst/>
          </a:prstGeom>
        </p:spPr>
        <p:txBody>
          <a:bodyPr/>
          <a:lstStyle/>
          <a:p>
            <a:pPr marL="336042" indent="-336042" algn="l" defTabSz="896111">
              <a:lnSpc>
                <a:spcPct val="150000"/>
              </a:lnSpc>
              <a:spcBef>
                <a:spcPts val="500"/>
              </a:spcBef>
              <a:defRPr spc="0" sz="1960">
                <a:latin typeface="Times New Roman"/>
                <a:ea typeface="Times New Roman"/>
                <a:cs typeface="Times New Roman"/>
                <a:sym typeface="Times New Roman"/>
              </a:defRPr>
            </a:pPr>
            <a:r>
              <a:t>Bone in young children is resilient and greenstick fracture. </a:t>
            </a:r>
          </a:p>
          <a:p>
            <a:pPr marL="336042" indent="-336042" algn="l" defTabSz="896111">
              <a:lnSpc>
                <a:spcPct val="150000"/>
              </a:lnSpc>
              <a:spcBef>
                <a:spcPts val="500"/>
              </a:spcBef>
              <a:defRPr spc="0" sz="1960">
                <a:latin typeface="Times New Roman"/>
                <a:ea typeface="Times New Roman"/>
                <a:cs typeface="Times New Roman"/>
                <a:sym typeface="Times New Roman"/>
              </a:defRPr>
            </a:pPr>
            <a:r>
              <a:t>Treatment in children is generally of a conservative nature.</a:t>
            </a:r>
          </a:p>
          <a:p>
            <a:pPr marL="336042" indent="-336042" algn="l" defTabSz="896111">
              <a:lnSpc>
                <a:spcPct val="150000"/>
              </a:lnSpc>
              <a:spcBef>
                <a:spcPts val="500"/>
              </a:spcBef>
              <a:defRPr spc="0" sz="1960">
                <a:latin typeface="Times New Roman"/>
                <a:ea typeface="Times New Roman"/>
                <a:cs typeface="Times New Roman"/>
                <a:sym typeface="Times New Roman"/>
              </a:defRPr>
            </a:pPr>
            <a:r>
              <a:t>Mandibular fractures may disturb the growth of the mandible</a:t>
            </a:r>
            <a:endParaRPr spc="29"/>
          </a:p>
          <a:p>
            <a:pPr marL="336042" indent="-336042" algn="l" defTabSz="896111">
              <a:lnSpc>
                <a:spcPct val="150000"/>
              </a:lnSpc>
              <a:spcBef>
                <a:spcPts val="500"/>
              </a:spcBef>
              <a:defRPr spc="0" sz="1960">
                <a:latin typeface="Times New Roman"/>
                <a:ea typeface="Times New Roman"/>
                <a:cs typeface="Times New Roman"/>
                <a:sym typeface="Times New Roman"/>
              </a:defRPr>
            </a:pPr>
            <a:r>
              <a:t>Fractures of the condyle require special consideration. </a:t>
            </a:r>
            <a:endParaRPr spc="29"/>
          </a:p>
          <a:p>
            <a:pPr marL="336042" indent="-336042" algn="l" defTabSz="896111">
              <a:lnSpc>
                <a:spcPct val="150000"/>
              </a:lnSpc>
              <a:spcBef>
                <a:spcPts val="500"/>
              </a:spcBef>
              <a:defRPr spc="0" sz="1960">
                <a:latin typeface="Times New Roman"/>
                <a:ea typeface="Times New Roman"/>
                <a:cs typeface="Times New Roman"/>
                <a:sym typeface="Times New Roman"/>
              </a:defRPr>
            </a:pPr>
            <a:r>
              <a:t>when fixation is needed a Gunning-type splint for the lower jaw alone may be used.</a:t>
            </a:r>
            <a:endParaRPr spc="29"/>
          </a:p>
          <a:p>
            <a:pPr marL="336042" indent="-336042" algn="l" defTabSz="896111">
              <a:lnSpc>
                <a:spcPct val="150000"/>
              </a:lnSpc>
              <a:spcBef>
                <a:spcPts val="500"/>
              </a:spcBef>
              <a:defRPr spc="0" sz="1960">
                <a:latin typeface="Times New Roman"/>
                <a:ea typeface="Times New Roman"/>
                <a:cs typeface="Times New Roman"/>
                <a:sym typeface="Times New Roman"/>
              </a:defRPr>
            </a:pPr>
            <a:r>
              <a:t>When sufficient firm erupted deciduous and permanent teeth are present, eyelet wires or arch bars can be used. </a:t>
            </a:r>
            <a:endParaRPr spc="29"/>
          </a:p>
          <a:p>
            <a:pPr marL="336042" indent="-336042" algn="l" defTabSz="896111">
              <a:lnSpc>
                <a:spcPct val="150000"/>
              </a:lnSpc>
              <a:spcBef>
                <a:spcPts val="500"/>
              </a:spcBef>
              <a:defRPr spc="0" sz="1960">
                <a:latin typeface="Times New Roman"/>
                <a:ea typeface="Times New Roman"/>
                <a:cs typeface="Times New Roman"/>
                <a:sym typeface="Times New Roman"/>
              </a:defRPr>
            </a:pPr>
            <a:r>
              <a:t>When there is significant displacement of fragments, open reduction may be necessary.</a:t>
            </a:r>
            <a:endParaRPr spc="29"/>
          </a:p>
          <a:p>
            <a:pPr marL="336042" indent="-336042" algn="l" defTabSz="896111">
              <a:lnSpc>
                <a:spcPct val="150000"/>
              </a:lnSpc>
              <a:spcBef>
                <a:spcPts val="500"/>
              </a:spcBef>
              <a:defRPr spc="0" sz="1960">
                <a:latin typeface="Times New Roman"/>
                <a:ea typeface="Times New Roman"/>
                <a:cs typeface="Times New Roman"/>
                <a:sym typeface="Times New Roman"/>
              </a:defRPr>
            </a:pPr>
            <a:r>
              <a:t>Slight imperfection in reduction can be accepted. </a:t>
            </a:r>
          </a:p>
          <a:p>
            <a:pPr marL="336042" indent="-336042" algn="l" defTabSz="896111">
              <a:lnSpc>
                <a:spcPct val="150000"/>
              </a:lnSpc>
              <a:spcBef>
                <a:spcPts val="500"/>
              </a:spcBef>
              <a:defRPr spc="0" sz="1960">
                <a:latin typeface="Times New Roman"/>
                <a:ea typeface="Times New Roman"/>
                <a:cs typeface="Times New Roman"/>
                <a:sym typeface="Times New Roman"/>
              </a:defRPr>
            </a:pPr>
            <a:r>
              <a:t>Prolonged follow-up is required.</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Content Placeholder 4" descr="Content Placeholder 4"/>
          <p:cNvPicPr>
            <a:picLocks noChangeAspect="1"/>
          </p:cNvPicPr>
          <p:nvPr/>
        </p:nvPicPr>
        <p:blipFill>
          <a:blip r:embed="rId2">
            <a:extLst/>
          </a:blip>
          <a:stretch>
            <a:fillRect/>
          </a:stretch>
        </p:blipFill>
        <p:spPr>
          <a:xfrm>
            <a:off x="933450" y="1600200"/>
            <a:ext cx="3086100" cy="4114800"/>
          </a:xfrm>
          <a:prstGeom prst="rect">
            <a:avLst/>
          </a:prstGeom>
          <a:ln w="12700">
            <a:miter lim="400000"/>
          </a:ln>
        </p:spPr>
      </p:pic>
      <p:pic>
        <p:nvPicPr>
          <p:cNvPr id="211" name="Content Placeholder 5" descr="Content Placeholder 5"/>
          <p:cNvPicPr>
            <a:picLocks noChangeAspect="1"/>
          </p:cNvPicPr>
          <p:nvPr/>
        </p:nvPicPr>
        <p:blipFill>
          <a:blip r:embed="rId3">
            <a:extLst/>
          </a:blip>
          <a:stretch>
            <a:fillRect/>
          </a:stretch>
        </p:blipFill>
        <p:spPr>
          <a:xfrm>
            <a:off x="4800600" y="1412775"/>
            <a:ext cx="3733800" cy="424847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itle 1"/>
          <p:cNvSpPr txBox="1"/>
          <p:nvPr>
            <p:ph type="title"/>
          </p:nvPr>
        </p:nvSpPr>
        <p:spPr>
          <a:prstGeom prst="rect">
            <a:avLst/>
          </a:prstGeom>
        </p:spPr>
        <p:txBody>
          <a:bodyPr/>
          <a:lstStyle>
            <a:lvl1pPr>
              <a:defRPr b="1" spc="0">
                <a:solidFill>
                  <a:srgbClr val="FFFF00"/>
                </a:solidFill>
              </a:defRPr>
            </a:lvl1pPr>
          </a:lstStyle>
          <a:p>
            <a:pPr/>
            <a:r>
              <a:t>Classification of mandibular fractures According to the type of fracture</a:t>
            </a:r>
          </a:p>
        </p:txBody>
      </p:sp>
      <p:sp>
        <p:nvSpPr>
          <p:cNvPr id="110" name="Content Placeholder 2"/>
          <p:cNvSpPr txBox="1"/>
          <p:nvPr>
            <p:ph type="body" idx="1"/>
          </p:nvPr>
        </p:nvSpPr>
        <p:spPr>
          <a:xfrm>
            <a:off x="609600" y="1600200"/>
            <a:ext cx="8138863" cy="5069160"/>
          </a:xfrm>
          <a:prstGeom prst="rect">
            <a:avLst/>
          </a:prstGeom>
        </p:spPr>
        <p:txBody>
          <a:bodyPr/>
          <a:lstStyle/>
          <a:p>
            <a:pPr marL="0" indent="0" algn="l">
              <a:buSzTx/>
              <a:buNone/>
              <a:defRPr spc="0" sz="2400" u="sng"/>
            </a:pPr>
            <a:r>
              <a:t>Simple/closed</a:t>
            </a:r>
            <a:r>
              <a:rPr u="none"/>
              <a:t>: A type of single fracture that does not have communication with the external environment.</a:t>
            </a:r>
            <a:endParaRPr u="none"/>
          </a:p>
          <a:p>
            <a:pPr marL="0" indent="0" algn="l">
              <a:buSzTx/>
              <a:buNone/>
              <a:defRPr spc="0" sz="2400" u="sng"/>
            </a:pPr>
            <a:r>
              <a:t>Compound/opened</a:t>
            </a:r>
            <a:r>
              <a:rPr u="none"/>
              <a:t>: A type of fracture that extends into external environment through skin, mucosa, or periodontal membrane.</a:t>
            </a:r>
            <a:endParaRPr u="none"/>
          </a:p>
          <a:p>
            <a:pPr marL="0" indent="0" algn="l">
              <a:buSzTx/>
              <a:buNone/>
              <a:defRPr spc="0" sz="2400" u="sng"/>
            </a:pPr>
            <a:r>
              <a:t>Comminuted</a:t>
            </a:r>
            <a:r>
              <a:rPr u="none"/>
              <a:t>: When the bone is fragmented into multiple pieces. This usually requires considerably more energy than does a simple fracture. </a:t>
            </a:r>
            <a:endParaRPr u="none"/>
          </a:p>
          <a:p>
            <a:pPr marL="0" indent="0" algn="l">
              <a:buSzTx/>
              <a:buNone/>
              <a:defRPr spc="0" sz="2400" u="sng"/>
            </a:pPr>
            <a:r>
              <a:t>Greenstick:</a:t>
            </a:r>
            <a:r>
              <a:rPr u="none"/>
              <a:t> When only one cortex of the bone is broken with the other cortex being bent, it is found exclusively in children.</a:t>
            </a:r>
            <a:endParaRPr u="none"/>
          </a:p>
          <a:p>
            <a:pPr marL="0" indent="0" algn="l">
              <a:buSzTx/>
              <a:buNone/>
              <a:defRPr spc="0" sz="2400" u="sng"/>
            </a:pPr>
            <a:r>
              <a:t>Pathologic</a:t>
            </a:r>
            <a:r>
              <a:rPr u="none"/>
              <a:t>: Caused by pre-existing pathological condition of bone that leads to fracture from minimal trauma.</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le 1"/>
          <p:cNvSpPr txBox="1"/>
          <p:nvPr>
            <p:ph type="title"/>
          </p:nvPr>
        </p:nvSpPr>
        <p:spPr>
          <a:xfrm>
            <a:off x="323527" y="-171401"/>
            <a:ext cx="7924801" cy="1143001"/>
          </a:xfrm>
          <a:prstGeom prst="rect">
            <a:avLst/>
          </a:prstGeom>
        </p:spPr>
        <p:txBody>
          <a:bodyPr/>
          <a:lstStyle/>
          <a:p>
            <a:pPr>
              <a:defRPr b="1" spc="0">
                <a:solidFill>
                  <a:srgbClr val="FFFF00"/>
                </a:solidFill>
                <a:latin typeface="Times New Roman"/>
                <a:ea typeface="Times New Roman"/>
                <a:cs typeface="Times New Roman"/>
                <a:sym typeface="Times New Roman"/>
              </a:defRPr>
            </a:pPr>
            <a:r>
              <a:t>Fractures of the condyle</a:t>
            </a:r>
            <a:br/>
          </a:p>
        </p:txBody>
      </p:sp>
      <p:sp>
        <p:nvSpPr>
          <p:cNvPr id="214" name="Content Placeholder 2"/>
          <p:cNvSpPr txBox="1"/>
          <p:nvPr>
            <p:ph type="body" idx="1"/>
          </p:nvPr>
        </p:nvSpPr>
        <p:spPr>
          <a:xfrm>
            <a:off x="609600" y="620687"/>
            <a:ext cx="7924800" cy="6120682"/>
          </a:xfrm>
          <a:prstGeom prst="rect">
            <a:avLst/>
          </a:prstGeom>
        </p:spPr>
        <p:txBody>
          <a:bodyPr/>
          <a:lstStyle/>
          <a:p>
            <a:pPr marL="0" indent="0" algn="l">
              <a:lnSpc>
                <a:spcPct val="135000"/>
              </a:lnSpc>
              <a:buSzTx/>
              <a:buNone/>
              <a:defRPr spc="0" sz="1800">
                <a:latin typeface="Times New Roman"/>
                <a:ea typeface="Times New Roman"/>
                <a:cs typeface="Times New Roman"/>
                <a:sym typeface="Times New Roman"/>
              </a:defRPr>
            </a:pPr>
            <a:r>
              <a:t>1- Intracapsular either unilateral or bilateral</a:t>
            </a:r>
            <a:endParaRPr spc="30" sz="1500"/>
          </a:p>
          <a:p>
            <a:pPr marL="0" indent="0" algn="l">
              <a:lnSpc>
                <a:spcPct val="135000"/>
              </a:lnSpc>
              <a:buSzTx/>
              <a:buNone/>
              <a:defRPr spc="0" sz="1800">
                <a:latin typeface="Times New Roman"/>
                <a:ea typeface="Times New Roman"/>
                <a:cs typeface="Times New Roman"/>
                <a:sym typeface="Times New Roman"/>
              </a:defRPr>
            </a:pPr>
            <a:r>
              <a:t>2- extracapsular (codylar neck) fracture. either unilateral or bilateral</a:t>
            </a:r>
            <a:endParaRPr spc="30" sz="1500"/>
          </a:p>
          <a:p>
            <a:pPr algn="l">
              <a:lnSpc>
                <a:spcPct val="135000"/>
              </a:lnSpc>
              <a:defRPr spc="0" sz="1800">
                <a:latin typeface="Times New Roman"/>
                <a:ea typeface="Times New Roman"/>
                <a:cs typeface="Times New Roman"/>
                <a:sym typeface="Times New Roman"/>
              </a:defRPr>
            </a:pPr>
            <a:r>
              <a:t>Treatment of condylar fractures</a:t>
            </a:r>
            <a:endParaRPr spc="30" sz="1500"/>
          </a:p>
          <a:p>
            <a:pPr algn="l">
              <a:lnSpc>
                <a:spcPct val="135000"/>
              </a:lnSpc>
              <a:defRPr spc="0" sz="1800">
                <a:latin typeface="Times New Roman"/>
                <a:ea typeface="Times New Roman"/>
                <a:cs typeface="Times New Roman"/>
                <a:sym typeface="Times New Roman"/>
              </a:defRPr>
            </a:pPr>
            <a:r>
              <a:t>* All intracapsular fractures and all fractures in growing children should be treated conservatively. Immediate or early mobilization should be encouraged. However, if the occlusion is disturbed IMF is applied and maintained until stable union can be expected to be present; the period of immobilization should not exceed 10-21 days.</a:t>
            </a:r>
            <a:endParaRPr spc="30" sz="1500"/>
          </a:p>
          <a:p>
            <a:pPr marL="0" indent="0" algn="l">
              <a:lnSpc>
                <a:spcPct val="135000"/>
              </a:lnSpc>
              <a:buSzTx/>
              <a:buNone/>
              <a:defRPr spc="0" sz="1800">
                <a:latin typeface="Times New Roman"/>
                <a:ea typeface="Times New Roman"/>
                <a:cs typeface="Times New Roman"/>
                <a:sym typeface="Times New Roman"/>
              </a:defRPr>
            </a:pPr>
            <a:r>
              <a:t>*Extracapsular fracture if:</a:t>
            </a:r>
            <a:endParaRPr spc="30" sz="1500"/>
          </a:p>
          <a:p>
            <a:pPr algn="l">
              <a:lnSpc>
                <a:spcPct val="135000"/>
              </a:lnSpc>
              <a:defRPr spc="0" sz="1800">
                <a:latin typeface="Times New Roman"/>
                <a:ea typeface="Times New Roman"/>
                <a:cs typeface="Times New Roman"/>
                <a:sym typeface="Times New Roman"/>
              </a:defRPr>
            </a:pPr>
            <a:r>
              <a:t>a-unilateral undisplaced or minimally displaced treated by IMF only otherwise ORIF.</a:t>
            </a:r>
            <a:endParaRPr spc="30" sz="1500"/>
          </a:p>
          <a:p>
            <a:pPr algn="l">
              <a:lnSpc>
                <a:spcPct val="135000"/>
              </a:lnSpc>
              <a:defRPr spc="0" sz="1800">
                <a:latin typeface="Times New Roman"/>
                <a:ea typeface="Times New Roman"/>
                <a:cs typeface="Times New Roman"/>
                <a:sym typeface="Times New Roman"/>
              </a:defRPr>
            </a:pPr>
            <a:r>
              <a:t>b-bilateral treated either by distraction or ORIF</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Content Placeholder 4" descr="Content Placeholder 4"/>
          <p:cNvPicPr>
            <a:picLocks noChangeAspect="1"/>
          </p:cNvPicPr>
          <p:nvPr/>
        </p:nvPicPr>
        <p:blipFill>
          <a:blip r:embed="rId2">
            <a:extLst/>
          </a:blip>
          <a:stretch>
            <a:fillRect/>
          </a:stretch>
        </p:blipFill>
        <p:spPr>
          <a:xfrm>
            <a:off x="933450" y="1600200"/>
            <a:ext cx="3086100" cy="4114800"/>
          </a:xfrm>
          <a:prstGeom prst="rect">
            <a:avLst/>
          </a:prstGeom>
          <a:ln w="12700">
            <a:miter lim="400000"/>
          </a:ln>
        </p:spPr>
      </p:pic>
      <p:pic>
        <p:nvPicPr>
          <p:cNvPr id="217" name="Content Placeholder 5" descr="Content Placeholder 5"/>
          <p:cNvPicPr>
            <a:picLocks noChangeAspect="1"/>
          </p:cNvPicPr>
          <p:nvPr/>
        </p:nvPicPr>
        <p:blipFill>
          <a:blip r:embed="rId3">
            <a:extLst/>
          </a:blip>
          <a:stretch>
            <a:fillRect/>
          </a:stretch>
        </p:blipFill>
        <p:spPr>
          <a:xfrm>
            <a:off x="5124450" y="1600200"/>
            <a:ext cx="3086100" cy="41148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xfrm>
            <a:off x="609600" y="274638"/>
            <a:ext cx="7924800" cy="922114"/>
          </a:xfrm>
          <a:prstGeom prst="rect">
            <a:avLst/>
          </a:prstGeom>
        </p:spPr>
        <p:txBody>
          <a:bodyPr/>
          <a:lstStyle/>
          <a:p>
            <a:pPr defTabSz="905255">
              <a:defRPr b="1" spc="0" sz="2970">
                <a:solidFill>
                  <a:srgbClr val="FFFF00"/>
                </a:solidFill>
                <a:latin typeface="Times New Roman"/>
                <a:ea typeface="Times New Roman"/>
                <a:cs typeface="Times New Roman"/>
                <a:sym typeface="Times New Roman"/>
              </a:defRPr>
            </a:pPr>
            <a:r>
              <a:t>ORIF of condylar fractures</a:t>
            </a:r>
            <a:br/>
          </a:p>
        </p:txBody>
      </p:sp>
      <p:sp>
        <p:nvSpPr>
          <p:cNvPr id="220" name="Content Placeholder 2"/>
          <p:cNvSpPr txBox="1"/>
          <p:nvPr>
            <p:ph type="body" idx="1"/>
          </p:nvPr>
        </p:nvSpPr>
        <p:spPr>
          <a:xfrm>
            <a:off x="323528" y="908719"/>
            <a:ext cx="8210871" cy="5616626"/>
          </a:xfrm>
          <a:prstGeom prst="rect">
            <a:avLst/>
          </a:prstGeom>
        </p:spPr>
        <p:txBody>
          <a:bodyPr/>
          <a:lstStyle/>
          <a:p>
            <a:pPr algn="l">
              <a:lnSpc>
                <a:spcPct val="150000"/>
              </a:lnSpc>
              <a:defRPr spc="0" sz="2800" u="sng">
                <a:latin typeface="Times New Roman"/>
                <a:ea typeface="Times New Roman"/>
                <a:cs typeface="Times New Roman"/>
                <a:sym typeface="Times New Roman"/>
              </a:defRPr>
            </a:pPr>
            <a:r>
              <a:t>indications</a:t>
            </a:r>
            <a:r>
              <a:rPr sz="2400"/>
              <a:t>:</a:t>
            </a:r>
            <a:endParaRPr sz="2400"/>
          </a:p>
          <a:p>
            <a:pPr algn="l">
              <a:lnSpc>
                <a:spcPct val="150000"/>
              </a:lnSpc>
              <a:defRPr sz="2400">
                <a:latin typeface="Times New Roman"/>
                <a:ea typeface="Times New Roman"/>
                <a:cs typeface="Times New Roman"/>
                <a:sym typeface="Times New Roman"/>
              </a:defRPr>
            </a:pPr>
          </a:p>
          <a:p>
            <a:pPr algn="l">
              <a:lnSpc>
                <a:spcPct val="150000"/>
              </a:lnSpc>
              <a:defRPr spc="0" sz="2400">
                <a:latin typeface="Times New Roman"/>
                <a:ea typeface="Times New Roman"/>
                <a:cs typeface="Times New Roman"/>
                <a:sym typeface="Times New Roman"/>
              </a:defRPr>
            </a:pPr>
            <a:r>
              <a:t>Displacement of condyle into middle cranial fossa </a:t>
            </a:r>
          </a:p>
          <a:p>
            <a:pPr algn="l">
              <a:lnSpc>
                <a:spcPct val="150000"/>
              </a:lnSpc>
              <a:defRPr spc="0" sz="2400">
                <a:latin typeface="Times New Roman"/>
                <a:ea typeface="Times New Roman"/>
                <a:cs typeface="Times New Roman"/>
                <a:sym typeface="Times New Roman"/>
              </a:defRPr>
            </a:pPr>
            <a:r>
              <a:t>Impossibility of restoring occlusion with closed treatment. </a:t>
            </a:r>
            <a:endParaRPr spc="30"/>
          </a:p>
          <a:p>
            <a:pPr algn="l">
              <a:lnSpc>
                <a:spcPct val="150000"/>
              </a:lnSpc>
              <a:defRPr spc="0" sz="2400">
                <a:latin typeface="Times New Roman"/>
                <a:ea typeface="Times New Roman"/>
                <a:cs typeface="Times New Roman"/>
                <a:sym typeface="Times New Roman"/>
              </a:defRPr>
            </a:pPr>
            <a:r>
              <a:t>Invasion by foreign body (e.g. missile</a:t>
            </a:r>
            <a:r>
              <a:rPr b="1">
                <a:latin typeface="+mn-lt"/>
                <a:ea typeface="+mn-ea"/>
                <a:cs typeface="+mn-cs"/>
                <a:sym typeface="Arial Narrow"/>
              </a:rPr>
              <a: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itle 1"/>
          <p:cNvSpPr txBox="1"/>
          <p:nvPr>
            <p:ph type="title"/>
          </p:nvPr>
        </p:nvSpPr>
        <p:spPr>
          <a:xfrm>
            <a:off x="467543" y="476672"/>
            <a:ext cx="7924801" cy="1143001"/>
          </a:xfrm>
          <a:prstGeom prst="rect">
            <a:avLst/>
          </a:prstGeom>
        </p:spPr>
        <p:txBody>
          <a:bodyPr/>
          <a:lstStyle/>
          <a:p>
            <a:pPr defTabSz="813816">
              <a:defRPr b="1" spc="0" sz="2670">
                <a:solidFill>
                  <a:srgbClr val="FFFF00"/>
                </a:solidFill>
                <a:latin typeface="Times New Roman"/>
                <a:ea typeface="Times New Roman"/>
                <a:cs typeface="Times New Roman"/>
                <a:sym typeface="Times New Roman"/>
              </a:defRPr>
            </a:pPr>
            <a:r>
              <a:t>Fractures of the edentulous mandible</a:t>
            </a:r>
            <a:br/>
          </a:p>
        </p:txBody>
      </p:sp>
      <p:sp>
        <p:nvSpPr>
          <p:cNvPr id="223" name="Content Placeholder 2"/>
          <p:cNvSpPr txBox="1"/>
          <p:nvPr>
            <p:ph type="body" idx="1"/>
          </p:nvPr>
        </p:nvSpPr>
        <p:spPr>
          <a:prstGeom prst="rect">
            <a:avLst/>
          </a:prstGeom>
        </p:spPr>
        <p:txBody>
          <a:bodyPr/>
          <a:lstStyle/>
          <a:p>
            <a:pPr marL="0" indent="0" algn="l">
              <a:lnSpc>
                <a:spcPct val="150000"/>
              </a:lnSpc>
              <a:buSzTx/>
              <a:buNone/>
              <a:defRPr spc="0" sz="2800">
                <a:latin typeface="Times New Roman"/>
                <a:ea typeface="Times New Roman"/>
                <a:cs typeface="Times New Roman"/>
                <a:sym typeface="Times New Roman"/>
              </a:defRPr>
            </a:pPr>
            <a:r>
              <a:t>Treatment</a:t>
            </a:r>
          </a:p>
          <a:p>
            <a:pPr algn="l">
              <a:lnSpc>
                <a:spcPct val="150000"/>
              </a:lnSpc>
              <a:defRPr spc="0" sz="2400">
                <a:latin typeface="Times New Roman"/>
                <a:ea typeface="Times New Roman"/>
                <a:cs typeface="Times New Roman"/>
                <a:sym typeface="Times New Roman"/>
              </a:defRPr>
            </a:pPr>
            <a:r>
              <a:t>.</a:t>
            </a:r>
            <a:r>
              <a:t>Undisplaced fractures require no active treatment</a:t>
            </a:r>
            <a:endParaRPr spc="30"/>
          </a:p>
          <a:p>
            <a:pPr algn="l">
              <a:lnSpc>
                <a:spcPct val="150000"/>
              </a:lnSpc>
              <a:defRPr spc="0" sz="2400">
                <a:latin typeface="Times New Roman"/>
                <a:ea typeface="Times New Roman"/>
                <a:cs typeface="Times New Roman"/>
                <a:sym typeface="Times New Roman"/>
              </a:defRPr>
            </a:pPr>
            <a:r>
              <a:t>closed reduction using the Gunning type splint. </a:t>
            </a:r>
            <a:endParaRPr spc="30"/>
          </a:p>
          <a:p>
            <a:pPr algn="l">
              <a:lnSpc>
                <a:spcPct val="150000"/>
              </a:lnSpc>
              <a:defRPr spc="0" sz="2400">
                <a:latin typeface="Times New Roman"/>
                <a:ea typeface="Times New Roman"/>
                <a:cs typeface="Times New Roman"/>
                <a:sym typeface="Times New Roman"/>
              </a:defRPr>
            </a:pPr>
            <a:r>
              <a:t>Other wise ORIF.</a:t>
            </a:r>
          </a:p>
          <a:p>
            <a:pPr algn="l">
              <a:lnSpc>
                <a:spcPct val="150000"/>
              </a:lnSpc>
              <a:defRPr spc="0" sz="2400">
                <a:latin typeface="Times New Roman"/>
                <a:ea typeface="Times New Roman"/>
                <a:cs typeface="Times New Roman"/>
                <a:sym typeface="Times New Roman"/>
              </a:defRPr>
            </a:pPr>
            <a:r>
              <a:t>External pin fixation</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itle 1"/>
          <p:cNvSpPr txBox="1"/>
          <p:nvPr>
            <p:ph type="title"/>
          </p:nvPr>
        </p:nvSpPr>
        <p:spPr>
          <a:xfrm>
            <a:off x="683568" y="548679"/>
            <a:ext cx="7924801" cy="1143001"/>
          </a:xfrm>
          <a:prstGeom prst="rect">
            <a:avLst/>
          </a:prstGeom>
        </p:spPr>
        <p:txBody>
          <a:bodyPr/>
          <a:lstStyle/>
          <a:p>
            <a:pPr defTabSz="896111">
              <a:defRPr b="1" spc="0" sz="2940">
                <a:solidFill>
                  <a:srgbClr val="FFFF00"/>
                </a:solidFill>
                <a:latin typeface="Times New Roman"/>
                <a:ea typeface="Times New Roman"/>
                <a:cs typeface="Times New Roman"/>
                <a:sym typeface="Times New Roman"/>
              </a:defRPr>
            </a:pPr>
            <a:r>
              <a:t>Comminuted mandibular fractures</a:t>
            </a:r>
            <a:br/>
          </a:p>
        </p:txBody>
      </p:sp>
      <p:sp>
        <p:nvSpPr>
          <p:cNvPr id="226" name="Content Placeholder 2"/>
          <p:cNvSpPr txBox="1"/>
          <p:nvPr>
            <p:ph type="body" idx="1"/>
          </p:nvPr>
        </p:nvSpPr>
        <p:spPr>
          <a:xfrm>
            <a:off x="539551" y="1628800"/>
            <a:ext cx="7924801" cy="5400600"/>
          </a:xfrm>
          <a:prstGeom prst="rect">
            <a:avLst/>
          </a:prstGeom>
        </p:spPr>
        <p:txBody>
          <a:bodyPr/>
          <a:lstStyle/>
          <a:p>
            <a:pPr algn="l">
              <a:lnSpc>
                <a:spcPct val="150000"/>
              </a:lnSpc>
              <a:defRPr spc="0" sz="2400">
                <a:latin typeface="Times New Roman"/>
                <a:ea typeface="Times New Roman"/>
                <a:cs typeface="Times New Roman"/>
                <a:sym typeface="Times New Roman"/>
              </a:defRPr>
            </a:pPr>
            <a:r>
              <a:t>traditional method of treatment of these fractures used closed techniques, thereby avoiding periosteal stripping and further devitalizing the bone. </a:t>
            </a:r>
            <a:endParaRPr spc="30"/>
          </a:p>
          <a:p>
            <a:pPr algn="l">
              <a:lnSpc>
                <a:spcPct val="150000"/>
              </a:lnSpc>
              <a:defRPr spc="0" sz="2400">
                <a:latin typeface="Times New Roman"/>
                <a:ea typeface="Times New Roman"/>
                <a:cs typeface="Times New Roman"/>
                <a:sym typeface="Times New Roman"/>
              </a:defRPr>
            </a:pPr>
            <a:r>
              <a:t>Recently ORIF has been advocated to provide a load bearing fixation and stability across the fracture. </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Content Placeholder 5" descr="Content Placeholder 5"/>
          <p:cNvPicPr>
            <a:picLocks noChangeAspect="1"/>
          </p:cNvPicPr>
          <p:nvPr/>
        </p:nvPicPr>
        <p:blipFill>
          <a:blip r:embed="rId2">
            <a:extLst/>
          </a:blip>
          <a:stretch>
            <a:fillRect/>
          </a:stretch>
        </p:blipFill>
        <p:spPr>
          <a:xfrm>
            <a:off x="1979711" y="1556791"/>
            <a:ext cx="4454254" cy="41148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Content Placeholder 2"/>
          <p:cNvSpPr txBox="1"/>
          <p:nvPr>
            <p:ph type="body" idx="1"/>
          </p:nvPr>
        </p:nvSpPr>
        <p:spPr>
          <a:xfrm>
            <a:off x="755576" y="836711"/>
            <a:ext cx="7924801" cy="5760642"/>
          </a:xfrm>
          <a:prstGeom prst="rect">
            <a:avLst/>
          </a:prstGeom>
        </p:spPr>
        <p:txBody>
          <a:bodyPr/>
          <a:lstStyle/>
          <a:p>
            <a:pPr marL="0" indent="0" algn="l">
              <a:spcBef>
                <a:spcPts val="700"/>
              </a:spcBef>
              <a:buSzTx/>
              <a:buNone/>
              <a:defRPr spc="0" sz="3200">
                <a:latin typeface="Times New Roman"/>
                <a:ea typeface="Times New Roman"/>
                <a:cs typeface="Times New Roman"/>
                <a:sym typeface="Times New Roman"/>
              </a:defRPr>
            </a:pPr>
            <a:r>
              <a:t>Fractures of the mandible can also be classified according to the anatomic site into:</a:t>
            </a:r>
          </a:p>
          <a:p>
            <a:pPr algn="l">
              <a:spcBef>
                <a:spcPts val="700"/>
              </a:spcBef>
              <a:defRPr spc="0" sz="3200">
                <a:latin typeface="Times New Roman"/>
                <a:ea typeface="Times New Roman"/>
                <a:cs typeface="Times New Roman"/>
                <a:sym typeface="Times New Roman"/>
              </a:defRPr>
            </a:pPr>
            <a:r>
              <a:t>Condyle 30%</a:t>
            </a:r>
          </a:p>
          <a:p>
            <a:pPr algn="l">
              <a:spcBef>
                <a:spcPts val="700"/>
              </a:spcBef>
              <a:defRPr spc="0" sz="3200">
                <a:latin typeface="Times New Roman"/>
                <a:ea typeface="Times New Roman"/>
                <a:cs typeface="Times New Roman"/>
                <a:sym typeface="Times New Roman"/>
              </a:defRPr>
            </a:pPr>
            <a:r>
              <a:t>Angle 5%</a:t>
            </a:r>
          </a:p>
          <a:p>
            <a:pPr algn="l">
              <a:spcBef>
                <a:spcPts val="700"/>
              </a:spcBef>
              <a:defRPr spc="0" sz="3200">
                <a:latin typeface="Times New Roman"/>
                <a:ea typeface="Times New Roman"/>
                <a:cs typeface="Times New Roman"/>
                <a:sym typeface="Times New Roman"/>
              </a:defRPr>
            </a:pPr>
            <a:r>
              <a:t>Body 25%</a:t>
            </a:r>
          </a:p>
          <a:p>
            <a:pPr algn="l">
              <a:spcBef>
                <a:spcPts val="700"/>
              </a:spcBef>
              <a:defRPr spc="0" sz="3200">
                <a:latin typeface="Times New Roman"/>
                <a:ea typeface="Times New Roman"/>
                <a:cs typeface="Times New Roman"/>
                <a:sym typeface="Times New Roman"/>
              </a:defRPr>
            </a:pPr>
            <a:r>
              <a:t>Symphysis/parasymphysis 15%</a:t>
            </a:r>
          </a:p>
          <a:p>
            <a:pPr algn="l">
              <a:spcBef>
                <a:spcPts val="700"/>
              </a:spcBef>
              <a:defRPr spc="0" sz="3200">
                <a:latin typeface="Times New Roman"/>
                <a:ea typeface="Times New Roman"/>
                <a:cs typeface="Times New Roman"/>
                <a:sym typeface="Times New Roman"/>
              </a:defRPr>
            </a:pPr>
            <a:r>
              <a:t>Ramus 3%</a:t>
            </a:r>
          </a:p>
          <a:p>
            <a:pPr algn="l">
              <a:spcBef>
                <a:spcPts val="700"/>
              </a:spcBef>
              <a:defRPr spc="0" sz="3200">
                <a:latin typeface="Times New Roman"/>
                <a:ea typeface="Times New Roman"/>
                <a:cs typeface="Times New Roman"/>
                <a:sym typeface="Times New Roman"/>
              </a:defRPr>
            </a:pPr>
            <a:r>
              <a:t>Coronoid 2%</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Content Placeholder 2"/>
          <p:cNvSpPr txBox="1"/>
          <p:nvPr>
            <p:ph type="body" idx="1"/>
          </p:nvPr>
        </p:nvSpPr>
        <p:spPr>
          <a:xfrm>
            <a:off x="609600" y="692695"/>
            <a:ext cx="7924800" cy="5832650"/>
          </a:xfrm>
          <a:prstGeom prst="rect">
            <a:avLst/>
          </a:prstGeom>
        </p:spPr>
        <p:txBody>
          <a:bodyPr/>
          <a:lstStyle/>
          <a:p>
            <a:pPr marL="0" indent="0" algn="l">
              <a:lnSpc>
                <a:spcPct val="150000"/>
              </a:lnSpc>
              <a:buSzTx/>
              <a:buNone/>
              <a:defRPr b="1" spc="0" sz="2800">
                <a:solidFill>
                  <a:srgbClr val="FFFF00"/>
                </a:solidFill>
              </a:defRPr>
            </a:pPr>
            <a:r>
              <a:t>Mandibular fractures classified according to their tendency to displace as a result of the pull of the attached muscles into</a:t>
            </a:r>
            <a:r>
              <a:rPr b="0">
                <a:solidFill>
                  <a:srgbClr val="FFFFFF"/>
                </a:solidFill>
              </a:rPr>
              <a:t>:</a:t>
            </a:r>
            <a:endParaRPr b="0">
              <a:solidFill>
                <a:srgbClr val="FFFFFF"/>
              </a:solidFill>
            </a:endParaRPr>
          </a:p>
          <a:p>
            <a:pPr algn="l">
              <a:lnSpc>
                <a:spcPct val="150000"/>
              </a:lnSpc>
              <a:buFontTx/>
              <a:buChar char="❖"/>
              <a:defRPr i="1" spc="0" sz="2800"/>
            </a:pPr>
            <a:r>
              <a:t>Favorable</a:t>
            </a:r>
            <a:r>
              <a:rPr i="0"/>
              <a:t> when the muscles tend to pull the fragments together (minimizing displacement). </a:t>
            </a:r>
            <a:endParaRPr i="0"/>
          </a:p>
          <a:p>
            <a:pPr algn="l">
              <a:lnSpc>
                <a:spcPct val="150000"/>
              </a:lnSpc>
              <a:buFontTx/>
              <a:buChar char="❖"/>
              <a:defRPr i="1" spc="0" sz="2800"/>
            </a:pPr>
            <a:r>
              <a:t>Unfavorable</a:t>
            </a:r>
            <a:r>
              <a:rPr i="0"/>
              <a:t> when they are significantly displaced by the muscles.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Content Placeholder 1"/>
          <p:cNvSpPr txBox="1"/>
          <p:nvPr>
            <p:ph type="body" sz="half" idx="1"/>
          </p:nvPr>
        </p:nvSpPr>
        <p:spPr>
          <a:prstGeom prst="rect">
            <a:avLst/>
          </a:prstGeom>
        </p:spPr>
        <p:txBody>
          <a:bodyPr/>
          <a:lstStyle/>
          <a:p>
            <a:pPr/>
          </a:p>
        </p:txBody>
      </p:sp>
      <p:sp>
        <p:nvSpPr>
          <p:cNvPr id="117" name="Text Placeholder 5"/>
          <p:cNvSpPr/>
          <p:nvPr>
            <p:ph type="body" idx="22"/>
          </p:nvPr>
        </p:nvSpPr>
        <p:spPr>
          <a:prstGeom prst="rect">
            <a:avLst/>
          </a:prstGeom>
          <a:extLst>
            <a:ext uri="{C572A759-6A51-4108-AA02-DFA0A04FC94B}">
              <ma14:wrappingTextBoxFlag xmlns:ma14="http://schemas.microsoft.com/office/mac/drawingml/2011/main" val="1"/>
            </a:ext>
          </a:extLst>
        </p:spPr>
        <p:txBody>
          <a:bodyPr/>
          <a:lstStyle>
            <a:lvl1pPr marL="0" indent="0">
              <a:buClrTx/>
              <a:buSzTx/>
              <a:buFontTx/>
              <a:buNone/>
              <a:defRPr spc="0">
                <a:solidFill>
                  <a:srgbClr val="DC9E1F"/>
                </a:solidFill>
              </a:defRPr>
            </a:lvl1pPr>
          </a:lstStyle>
          <a:p>
            <a:pPr/>
            <a:r>
              <a:t>Unfavorable fracture</a:t>
            </a:r>
          </a:p>
        </p:txBody>
      </p:sp>
      <p:pic>
        <p:nvPicPr>
          <p:cNvPr id="118" name="Picture 2" descr="Picture 2"/>
          <p:cNvPicPr>
            <a:picLocks noChangeAspect="1"/>
          </p:cNvPicPr>
          <p:nvPr/>
        </p:nvPicPr>
        <p:blipFill>
          <a:blip r:embed="rId2">
            <a:extLst/>
          </a:blip>
          <a:stretch>
            <a:fillRect/>
          </a:stretch>
        </p:blipFill>
        <p:spPr>
          <a:xfrm>
            <a:off x="755576" y="2457450"/>
            <a:ext cx="3312369" cy="2915767"/>
          </a:xfrm>
          <a:prstGeom prst="rect">
            <a:avLst/>
          </a:prstGeom>
          <a:ln w="12700">
            <a:miter lim="400000"/>
          </a:ln>
        </p:spPr>
      </p:pic>
      <p:pic>
        <p:nvPicPr>
          <p:cNvPr id="119" name="Picture 3" descr="Picture 3"/>
          <p:cNvPicPr>
            <a:picLocks noChangeAspect="1"/>
          </p:cNvPicPr>
          <p:nvPr/>
        </p:nvPicPr>
        <p:blipFill>
          <a:blip r:embed="rId3">
            <a:extLst/>
          </a:blip>
          <a:stretch>
            <a:fillRect/>
          </a:stretch>
        </p:blipFill>
        <p:spPr>
          <a:xfrm>
            <a:off x="5148064" y="2357438"/>
            <a:ext cx="3312369" cy="301577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le 1"/>
          <p:cNvSpPr txBox="1"/>
          <p:nvPr>
            <p:ph type="title"/>
          </p:nvPr>
        </p:nvSpPr>
        <p:spPr>
          <a:xfrm>
            <a:off x="609600" y="1371918"/>
            <a:ext cx="7924800" cy="2057082"/>
          </a:xfrm>
          <a:prstGeom prst="rect">
            <a:avLst/>
          </a:prstGeom>
        </p:spPr>
        <p:txBody>
          <a:bodyPr/>
          <a:lstStyle/>
          <a:p>
            <a:pPr>
              <a:defRPr b="1" spc="0" sz="3600">
                <a:solidFill>
                  <a:srgbClr val="00B0F0"/>
                </a:solidFill>
              </a:defRPr>
            </a:pPr>
            <a:r>
              <a:t>Clinical features</a:t>
            </a:r>
            <a:b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1"/>
                                        </p:tgtEl>
                                        <p:attrNameLst>
                                          <p:attrName>style.visibility</p:attrName>
                                        </p:attrNameLst>
                                      </p:cBhvr>
                                      <p:to>
                                        <p:strVal val="visible"/>
                                      </p:to>
                                    </p:set>
                                    <p:anim calcmode="lin" valueType="num">
                                      <p:cBhvr>
                                        <p:cTn id="7" dur="1000" fill="hold"/>
                                        <p:tgtEl>
                                          <p:spTgt spid="121"/>
                                        </p:tgtEl>
                                        <p:attrNameLst>
                                          <p:attrName>ppt_x</p:attrName>
                                        </p:attrNameLst>
                                      </p:cBhvr>
                                      <p:tavLst>
                                        <p:tav tm="0">
                                          <p:val>
                                            <p:strVal val="#ppt_x"/>
                                          </p:val>
                                        </p:tav>
                                        <p:tav tm="100000">
                                          <p:val>
                                            <p:strVal val="#ppt_x"/>
                                          </p:val>
                                        </p:tav>
                                      </p:tavLst>
                                    </p:anim>
                                    <p:anim calcmode="lin" valueType="num">
                                      <p:cBhvr>
                                        <p:cTn id="8" dur="10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Content Placeholder 2"/>
          <p:cNvSpPr txBox="1"/>
          <p:nvPr>
            <p:ph type="body" idx="1"/>
          </p:nvPr>
        </p:nvSpPr>
        <p:spPr>
          <a:xfrm>
            <a:off x="609600" y="404663"/>
            <a:ext cx="7924800" cy="6048674"/>
          </a:xfrm>
          <a:prstGeom prst="rect">
            <a:avLst/>
          </a:prstGeom>
        </p:spPr>
        <p:txBody>
          <a:bodyPr/>
          <a:lstStyle/>
          <a:p>
            <a:pPr algn="l">
              <a:lnSpc>
                <a:spcPct val="150000"/>
              </a:lnSpc>
              <a:defRPr spc="0" sz="2000">
                <a:latin typeface="Times New Roman"/>
                <a:ea typeface="Times New Roman"/>
                <a:cs typeface="Times New Roman"/>
                <a:sym typeface="Times New Roman"/>
              </a:defRPr>
            </a:pPr>
            <a:r>
              <a:t>• Pain: especially on talking and swallowing</a:t>
            </a:r>
          </a:p>
          <a:p>
            <a:pPr algn="l">
              <a:lnSpc>
                <a:spcPct val="150000"/>
              </a:lnSpc>
              <a:defRPr spc="0" sz="2000">
                <a:latin typeface="Times New Roman"/>
                <a:ea typeface="Times New Roman"/>
                <a:cs typeface="Times New Roman"/>
                <a:sym typeface="Times New Roman"/>
              </a:defRPr>
            </a:pPr>
            <a:r>
              <a:t>• Numbness of the lower lip</a:t>
            </a:r>
          </a:p>
          <a:p>
            <a:pPr algn="l">
              <a:lnSpc>
                <a:spcPct val="150000"/>
              </a:lnSpc>
              <a:defRPr spc="0" sz="2000">
                <a:latin typeface="Times New Roman"/>
                <a:ea typeface="Times New Roman"/>
                <a:cs typeface="Times New Roman"/>
                <a:sym typeface="Times New Roman"/>
              </a:defRPr>
            </a:pPr>
            <a:r>
              <a:t>• Swelling and drooling</a:t>
            </a:r>
          </a:p>
          <a:p>
            <a:pPr algn="l">
              <a:lnSpc>
                <a:spcPct val="150000"/>
              </a:lnSpc>
              <a:defRPr spc="0" sz="2000">
                <a:latin typeface="Times New Roman"/>
                <a:ea typeface="Times New Roman"/>
                <a:cs typeface="Times New Roman"/>
                <a:sym typeface="Times New Roman"/>
              </a:defRPr>
            </a:pPr>
            <a:r>
              <a:t>• Trismus and difficulty in moving the jaw</a:t>
            </a:r>
          </a:p>
          <a:p>
            <a:pPr algn="l">
              <a:lnSpc>
                <a:spcPct val="150000"/>
              </a:lnSpc>
              <a:defRPr spc="0" sz="2000">
                <a:latin typeface="Times New Roman"/>
                <a:ea typeface="Times New Roman"/>
                <a:cs typeface="Times New Roman"/>
                <a:sym typeface="Times New Roman"/>
              </a:defRPr>
            </a:pPr>
            <a:r>
              <a:t>• Bone tenderness over fracture site</a:t>
            </a:r>
          </a:p>
          <a:p>
            <a:pPr algn="l">
              <a:lnSpc>
                <a:spcPct val="150000"/>
              </a:lnSpc>
              <a:defRPr spc="0" sz="2000">
                <a:latin typeface="Times New Roman"/>
                <a:ea typeface="Times New Roman"/>
                <a:cs typeface="Times New Roman"/>
                <a:sym typeface="Times New Roman"/>
              </a:defRPr>
            </a:pPr>
            <a:r>
              <a:t>• Altered occlusion</a:t>
            </a:r>
          </a:p>
          <a:p>
            <a:pPr algn="l">
              <a:lnSpc>
                <a:spcPct val="150000"/>
              </a:lnSpc>
              <a:defRPr spc="0" sz="2000">
                <a:latin typeface="Times New Roman"/>
                <a:ea typeface="Times New Roman"/>
                <a:cs typeface="Times New Roman"/>
                <a:sym typeface="Times New Roman"/>
              </a:defRPr>
            </a:pPr>
            <a:r>
              <a:t>• Loosened teeth and gingival bleeding</a:t>
            </a:r>
          </a:p>
          <a:p>
            <a:pPr algn="l">
              <a:lnSpc>
                <a:spcPct val="150000"/>
              </a:lnSpc>
              <a:defRPr spc="0" sz="2000">
                <a:latin typeface="Times New Roman"/>
                <a:ea typeface="Times New Roman"/>
                <a:cs typeface="Times New Roman"/>
                <a:sym typeface="Times New Roman"/>
              </a:defRPr>
            </a:pPr>
            <a:r>
              <a:t>• Mobility of fractured segment</a:t>
            </a:r>
          </a:p>
          <a:p>
            <a:pPr algn="l">
              <a:lnSpc>
                <a:spcPct val="150000"/>
              </a:lnSpc>
              <a:defRPr spc="0" sz="2000">
                <a:latin typeface="Times New Roman"/>
                <a:ea typeface="Times New Roman"/>
                <a:cs typeface="Times New Roman"/>
                <a:sym typeface="Times New Roman"/>
              </a:defRPr>
            </a:pPr>
            <a:r>
              <a:t>• Haematoma associated with fracture site, especially sublingual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Horizon">
  <a:themeElements>
    <a:clrScheme name="Horizon">
      <a:dk1>
        <a:srgbClr val="000000"/>
      </a:dk1>
      <a:lt1>
        <a:srgbClr val="FFFFFF"/>
      </a:lt1>
      <a:dk2>
        <a:srgbClr val="A7A7A7"/>
      </a:dk2>
      <a:lt2>
        <a:srgbClr val="535353"/>
      </a:lt2>
      <a:accent1>
        <a:srgbClr val="7E97AD"/>
      </a:accent1>
      <a:accent2>
        <a:srgbClr val="CC8E60"/>
      </a:accent2>
      <a:accent3>
        <a:srgbClr val="7A6A60"/>
      </a:accent3>
      <a:accent4>
        <a:srgbClr val="B4936D"/>
      </a:accent4>
      <a:accent5>
        <a:srgbClr val="67787B"/>
      </a:accent5>
      <a:accent6>
        <a:srgbClr val="9D936F"/>
      </a:accent6>
      <a:hlink>
        <a:srgbClr val="0000FF"/>
      </a:hlink>
      <a:folHlink>
        <a:srgbClr val="FF00FF"/>
      </a:folHlink>
    </a:clrScheme>
    <a:fontScheme name="Horizon">
      <a:majorFont>
        <a:latin typeface="Helvetica"/>
        <a:ea typeface="Helvetica"/>
        <a:cs typeface="Helvetica"/>
      </a:majorFont>
      <a:minorFont>
        <a:latin typeface="Arial Narrow"/>
        <a:ea typeface="Arial Narrow"/>
        <a:cs typeface="Arial Narrow"/>
      </a:minorFont>
    </a:fontScheme>
    <a:fmtScheme name="Horiz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42924" dir="5400000">
              <a:srgbClr val="000000">
                <a:alpha val="40000"/>
              </a:srgbClr>
            </a:outerShdw>
          </a:effectLst>
        </a:effectStyle>
        <a:effectStyle>
          <a:effectLst>
            <a:outerShdw sx="100000" sy="100000" kx="0" ky="0" algn="b" rotWithShape="0" blurRad="50800" dist="42924" dir="5400000">
              <a:srgbClr val="000000">
                <a:alpha val="40000"/>
              </a:srgbClr>
            </a:outerShdw>
          </a:effectLst>
        </a:effectStyle>
        <a:effectStyle>
          <a:effectLst>
            <a:outerShdw sx="100000" sy="100000" kx="0" ky="0" algn="b" rotWithShape="0" blurRad="38100" dist="254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outerShdw sx="100000" sy="100000" kx="0" ky="0" algn="b" rotWithShape="0" blurRad="50800" dist="42924" dir="5400000">
            <a:srgbClr val="000000">
              <a:alpha val="4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0795" cap="flat">
          <a:solidFill>
            <a:schemeClr val="accent1"/>
          </a:solidFill>
          <a:prstDash val="solid"/>
          <a:round/>
        </a:ln>
        <a:effectLst>
          <a:outerShdw sx="100000" sy="100000" kx="0" ky="0" algn="b" rotWithShape="0" blurRad="38100" dist="25400" dir="5400000">
            <a:srgbClr val="000000">
              <a:alpha val="4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orizon">
  <a:themeElements>
    <a:clrScheme name="Horizon">
      <a:dk1>
        <a:srgbClr val="000000"/>
      </a:dk1>
      <a:lt1>
        <a:srgbClr val="FFFFFF"/>
      </a:lt1>
      <a:dk2>
        <a:srgbClr val="A7A7A7"/>
      </a:dk2>
      <a:lt2>
        <a:srgbClr val="535353"/>
      </a:lt2>
      <a:accent1>
        <a:srgbClr val="7E97AD"/>
      </a:accent1>
      <a:accent2>
        <a:srgbClr val="CC8E60"/>
      </a:accent2>
      <a:accent3>
        <a:srgbClr val="7A6A60"/>
      </a:accent3>
      <a:accent4>
        <a:srgbClr val="B4936D"/>
      </a:accent4>
      <a:accent5>
        <a:srgbClr val="67787B"/>
      </a:accent5>
      <a:accent6>
        <a:srgbClr val="9D936F"/>
      </a:accent6>
      <a:hlink>
        <a:srgbClr val="0000FF"/>
      </a:hlink>
      <a:folHlink>
        <a:srgbClr val="FF00FF"/>
      </a:folHlink>
    </a:clrScheme>
    <a:fontScheme name="Horizon">
      <a:majorFont>
        <a:latin typeface="Helvetica"/>
        <a:ea typeface="Helvetica"/>
        <a:cs typeface="Helvetica"/>
      </a:majorFont>
      <a:minorFont>
        <a:latin typeface="Arial Narrow"/>
        <a:ea typeface="Arial Narrow"/>
        <a:cs typeface="Arial Narrow"/>
      </a:minorFont>
    </a:fontScheme>
    <a:fmtScheme name="Horiz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42924" dir="5400000">
              <a:srgbClr val="000000">
                <a:alpha val="40000"/>
              </a:srgbClr>
            </a:outerShdw>
          </a:effectLst>
        </a:effectStyle>
        <a:effectStyle>
          <a:effectLst>
            <a:outerShdw sx="100000" sy="100000" kx="0" ky="0" algn="b" rotWithShape="0" blurRad="50800" dist="42924" dir="5400000">
              <a:srgbClr val="000000">
                <a:alpha val="40000"/>
              </a:srgbClr>
            </a:outerShdw>
          </a:effectLst>
        </a:effectStyle>
        <a:effectStyle>
          <a:effectLst>
            <a:outerShdw sx="100000" sy="100000" kx="0" ky="0" algn="b" rotWithShape="0" blurRad="38100" dist="254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outerShdw sx="100000" sy="100000" kx="0" ky="0" algn="b" rotWithShape="0" blurRad="50800" dist="42924" dir="5400000">
            <a:srgbClr val="000000">
              <a:alpha val="4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0795" cap="flat">
          <a:solidFill>
            <a:schemeClr val="accent1"/>
          </a:solidFill>
          <a:prstDash val="solid"/>
          <a:round/>
        </a:ln>
        <a:effectLst>
          <a:outerShdw sx="100000" sy="100000" kx="0" ky="0" algn="b" rotWithShape="0" blurRad="38100" dist="25400" dir="5400000">
            <a:srgbClr val="000000">
              <a:alpha val="4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rial Narrow"/>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