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r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r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r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r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r">
              <a:defRPr sz="44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r">
              <a:defRPr sz="2400" b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r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2545525-FA98-BCA0-384D-737341032D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 flipV="1">
            <a:off x="1507067" y="366739"/>
            <a:ext cx="7766936" cy="806822"/>
          </a:xfrm>
        </p:spPr>
        <p:txBody>
          <a:bodyPr/>
          <a:lstStyle/>
          <a:p>
            <a:r>
              <a:rPr lang="ar-EG" dirty="0"/>
              <a:t>الحقوق السياسية 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BF87F769-B3BD-CD4E-CEBE-4B507B0018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1295806"/>
            <a:ext cx="7766936" cy="5195455"/>
          </a:xfrm>
        </p:spPr>
        <p:txBody>
          <a:bodyPr/>
          <a:lstStyle/>
          <a:p>
            <a:endParaRPr lang="ar-EG" dirty="0"/>
          </a:p>
          <a:p>
            <a:endParaRPr lang="ar-EG"/>
          </a:p>
          <a:p>
            <a:endParaRPr lang="ar-EG"/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id="{AF62A596-9FEC-0020-D893-BB6771E58AD0}"/>
              </a:ext>
            </a:extLst>
          </p:cNvPr>
          <p:cNvSpPr txBox="1"/>
          <p:nvPr/>
        </p:nvSpPr>
        <p:spPr>
          <a:xfrm>
            <a:off x="1356932" y="2127909"/>
            <a:ext cx="8324952" cy="38824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ar-EG" sz="2800" b="1" dirty="0"/>
              <a:t>1- </a:t>
            </a:r>
            <a:r>
              <a:rPr lang="ar-IQ" sz="2800" b="1" dirty="0"/>
              <a:t>الجنسية</a:t>
            </a:r>
            <a:r>
              <a:rPr lang="ar-IQ" sz="2800" dirty="0"/>
              <a:t>: هي علاقة قانونية ورابطة سياسية</a:t>
            </a:r>
            <a:r>
              <a:rPr lang="ar-EG" sz="2800" dirty="0"/>
              <a:t> ما</a:t>
            </a:r>
            <a:r>
              <a:rPr lang="ar-IQ" sz="2800" dirty="0"/>
              <a:t> بين الفرد ودول</a:t>
            </a:r>
            <a:r>
              <a:rPr lang="ar-EG" sz="2800" dirty="0"/>
              <a:t>ته</a:t>
            </a:r>
            <a:r>
              <a:rPr lang="ar-IQ" sz="2800" dirty="0"/>
              <a:t> </a:t>
            </a:r>
            <a:r>
              <a:rPr lang="ar-EG" sz="2800" dirty="0"/>
              <a:t>اذا </a:t>
            </a:r>
            <a:r>
              <a:rPr lang="ar-IQ" sz="2800" dirty="0"/>
              <a:t>توافرت شروط منحها </a:t>
            </a:r>
            <a:r>
              <a:rPr lang="ar-EG" sz="2800" dirty="0"/>
              <a:t>فهي</a:t>
            </a:r>
            <a:r>
              <a:rPr lang="ar-IQ" sz="2800" dirty="0"/>
              <a:t> تمثل حق الانتماء الى </a:t>
            </a:r>
            <a:r>
              <a:rPr lang="ar-EG" sz="2800" dirty="0"/>
              <a:t>ال</a:t>
            </a:r>
            <a:r>
              <a:rPr lang="ar-IQ" sz="2800" dirty="0"/>
              <a:t>دولة </a:t>
            </a:r>
            <a:r>
              <a:rPr lang="ar-EG" sz="2800" dirty="0"/>
              <a:t>ف</a:t>
            </a:r>
            <a:r>
              <a:rPr lang="ar-IQ" sz="2800" dirty="0"/>
              <a:t>هي حق طبيعي لكل انسان </a:t>
            </a:r>
            <a:r>
              <a:rPr lang="ar-EG" sz="2800" dirty="0"/>
              <a:t>وهي نوعان</a:t>
            </a:r>
            <a:r>
              <a:rPr lang="ar-IQ" sz="2800" dirty="0"/>
              <a:t> جنسية اصلية او مكتسبة.</a:t>
            </a:r>
            <a:r>
              <a:rPr lang="ar-EG" sz="2800" dirty="0"/>
              <a:t> وتعد من النظام العام فلا </a:t>
            </a:r>
            <a:r>
              <a:rPr lang="ar-IQ" sz="2800" dirty="0"/>
              <a:t>يجوز المساس بالقواعد الخاصة بجنسية الافراد او الاتفاق على خلافها</a:t>
            </a:r>
            <a:r>
              <a:rPr lang="ar-EG" sz="2800" dirty="0"/>
              <a:t> ...</a:t>
            </a:r>
          </a:p>
        </p:txBody>
      </p:sp>
    </p:spTree>
    <p:extLst>
      <p:ext uri="{BB962C8B-B14F-4D97-AF65-F5344CB8AC3E}">
        <p14:creationId xmlns:p14="http://schemas.microsoft.com/office/powerpoint/2010/main" val="3170699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CC40E49-FB71-D9CB-B9FC-5AD4B805A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3C7088C-B9D4-E70C-69BB-5E97BCCF4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 rtl="1">
              <a:lnSpc>
                <a:spcPct val="150000"/>
              </a:lnSpc>
              <a:buNone/>
            </a:pPr>
            <a:r>
              <a:rPr lang="ar-EG" dirty="0">
                <a:solidFill>
                  <a:schemeClr val="accent2"/>
                </a:solidFill>
              </a:rPr>
              <a:t>2-</a:t>
            </a:r>
            <a:r>
              <a:rPr lang="ar-EG" sz="2800" dirty="0">
                <a:solidFill>
                  <a:schemeClr val="tx1"/>
                </a:solidFill>
              </a:rPr>
              <a:t> حق </a:t>
            </a:r>
            <a:r>
              <a:rPr lang="ar-IQ" sz="2800" dirty="0">
                <a:solidFill>
                  <a:schemeClr val="tx1"/>
                </a:solidFill>
              </a:rPr>
              <a:t> الانسان في التصويت والانتخاب والترشيح</a:t>
            </a:r>
            <a:r>
              <a:rPr lang="ar-EG" sz="2800" dirty="0">
                <a:solidFill>
                  <a:schemeClr val="tx1"/>
                </a:solidFill>
              </a:rPr>
              <a:t> ...</a:t>
            </a: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EG" sz="2800" dirty="0">
                <a:solidFill>
                  <a:schemeClr val="tx1"/>
                </a:solidFill>
              </a:rPr>
              <a:t>يقصد بـ</a:t>
            </a:r>
            <a:r>
              <a:rPr lang="ar-IQ" sz="2800" dirty="0">
                <a:solidFill>
                  <a:schemeClr val="tx1"/>
                </a:solidFill>
              </a:rPr>
              <a:t> </a:t>
            </a:r>
            <a:r>
              <a:rPr lang="ar-IQ" sz="2800" b="1" dirty="0">
                <a:solidFill>
                  <a:schemeClr val="tx1"/>
                </a:solidFill>
              </a:rPr>
              <a:t>التصويت</a:t>
            </a:r>
            <a:r>
              <a:rPr lang="ar-IQ" sz="2800" dirty="0">
                <a:solidFill>
                  <a:schemeClr val="tx1"/>
                </a:solidFill>
              </a:rPr>
              <a:t> : هو العملية الجماعية التي يقوم بها المواطنون للإدلاء بأصواتهم بشان امر معين بالرفض او القبول .</a:t>
            </a:r>
            <a:endParaRPr lang="ar-EG" sz="2800" dirty="0">
              <a:solidFill>
                <a:schemeClr val="tx1"/>
              </a:solidFill>
            </a:endParaRPr>
          </a:p>
          <a:p>
            <a:pPr marL="0" indent="0" algn="just" rtl="1">
              <a:lnSpc>
                <a:spcPct val="150000"/>
              </a:lnSpc>
              <a:buNone/>
            </a:pPr>
            <a:r>
              <a:rPr lang="ar-EG" sz="2800" dirty="0">
                <a:solidFill>
                  <a:schemeClr val="tx1"/>
                </a:solidFill>
              </a:rPr>
              <a:t>أما </a:t>
            </a:r>
            <a:r>
              <a:rPr lang="ar-IQ" sz="2800" dirty="0">
                <a:solidFill>
                  <a:schemeClr val="tx1"/>
                </a:solidFill>
              </a:rPr>
              <a:t> </a:t>
            </a:r>
            <a:r>
              <a:rPr lang="ar-IQ" sz="2800" b="1" dirty="0">
                <a:solidFill>
                  <a:schemeClr val="tx1"/>
                </a:solidFill>
              </a:rPr>
              <a:t>ال</a:t>
            </a:r>
            <a:r>
              <a:rPr lang="ar-EG" sz="2800" b="1" dirty="0">
                <a:solidFill>
                  <a:schemeClr val="tx1"/>
                </a:solidFill>
              </a:rPr>
              <a:t>انتخاب فهو</a:t>
            </a:r>
            <a:r>
              <a:rPr lang="ar-IQ" sz="2800" dirty="0">
                <a:solidFill>
                  <a:schemeClr val="tx1"/>
                </a:solidFill>
              </a:rPr>
              <a:t> قيام المواطنين باختيار ممثليهم في المجالس المحلية أو البرلمانية او اختيار رئيس جمهورية </a:t>
            </a:r>
            <a:endParaRPr lang="ar-EG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42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C3FEEC9-A131-F2E2-1F43-5E6E98E99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84BA1A1-C4A4-D907-F570-8DC7C549D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 rtl="1">
              <a:buNone/>
            </a:pPr>
            <a:r>
              <a:rPr lang="ar-EG" sz="1800" b="1" dirty="0">
                <a:solidFill>
                  <a:schemeClr val="accent2"/>
                </a:solidFill>
              </a:rPr>
              <a:t>3-</a:t>
            </a:r>
            <a:r>
              <a:rPr lang="ar-EG" sz="2800" b="1" dirty="0">
                <a:solidFill>
                  <a:schemeClr val="tx1"/>
                </a:solidFill>
              </a:rPr>
              <a:t> </a:t>
            </a:r>
            <a:r>
              <a:rPr lang="ar-IQ" sz="2800" b="1" dirty="0">
                <a:solidFill>
                  <a:schemeClr val="tx1"/>
                </a:solidFill>
              </a:rPr>
              <a:t>الترشيح</a:t>
            </a:r>
            <a:r>
              <a:rPr lang="ar-IQ" sz="2800" dirty="0">
                <a:solidFill>
                  <a:schemeClr val="tx1"/>
                </a:solidFill>
              </a:rPr>
              <a:t> : </a:t>
            </a:r>
            <a:r>
              <a:rPr lang="ar-EG" sz="2800" dirty="0">
                <a:solidFill>
                  <a:schemeClr val="tx1"/>
                </a:solidFill>
              </a:rPr>
              <a:t>يقصد به </a:t>
            </a:r>
            <a:r>
              <a:rPr lang="ar-IQ" sz="2800" dirty="0">
                <a:solidFill>
                  <a:schemeClr val="tx1"/>
                </a:solidFill>
              </a:rPr>
              <a:t> تقديم الفرد نفسه لانتخابه من قبل المواطنين في الانتخابات العامة التي تجري لمجالس المحافظات او البرلمان</a:t>
            </a:r>
            <a:r>
              <a:rPr lang="ar-EG" sz="2800" dirty="0">
                <a:solidFill>
                  <a:schemeClr val="tx1"/>
                </a:solidFill>
              </a:rPr>
              <a:t> ..</a:t>
            </a:r>
            <a:endParaRPr lang="ar-IQ" sz="2800" dirty="0">
              <a:solidFill>
                <a:schemeClr val="tx1"/>
              </a:solidFill>
            </a:endParaRPr>
          </a:p>
          <a:p>
            <a:pPr marL="0" lvl="0" indent="0" algn="just" rtl="1">
              <a:buNone/>
            </a:pPr>
            <a:endParaRPr lang="ar-IQ" sz="2800" dirty="0">
              <a:solidFill>
                <a:schemeClr val="tx1"/>
              </a:solidFill>
            </a:endParaRPr>
          </a:p>
          <a:p>
            <a:pPr marL="0" lvl="0" indent="0" algn="just" rtl="1">
              <a:buNone/>
            </a:pPr>
            <a:r>
              <a:rPr lang="ar-EG" sz="2800" dirty="0">
                <a:solidFill>
                  <a:schemeClr val="tx1"/>
                </a:solidFill>
              </a:rPr>
              <a:t>وقد اكد دستور جمهورية </a:t>
            </a:r>
            <a:r>
              <a:rPr lang="ar-EG" sz="2800" dirty="0" err="1">
                <a:solidFill>
                  <a:schemeClr val="tx1"/>
                </a:solidFill>
              </a:rPr>
              <a:t>العزاق</a:t>
            </a:r>
            <a:r>
              <a:rPr lang="ar-EG" sz="2800" dirty="0">
                <a:solidFill>
                  <a:schemeClr val="tx1"/>
                </a:solidFill>
              </a:rPr>
              <a:t> لعام </a:t>
            </a:r>
            <a:r>
              <a:rPr lang="ar-IQ" sz="2800" dirty="0">
                <a:solidFill>
                  <a:schemeClr val="tx1"/>
                </a:solidFill>
              </a:rPr>
              <a:t> 2005، </a:t>
            </a:r>
            <a:r>
              <a:rPr lang="ar-EG" sz="2800" dirty="0">
                <a:solidFill>
                  <a:schemeClr val="tx1"/>
                </a:solidFill>
              </a:rPr>
              <a:t>على أن ((</a:t>
            </a:r>
            <a:r>
              <a:rPr lang="ar-IQ" sz="2800" dirty="0">
                <a:solidFill>
                  <a:schemeClr val="tx1"/>
                </a:solidFill>
              </a:rPr>
              <a:t>للمواطنين رجالا ونساء</a:t>
            </a:r>
            <a:r>
              <a:rPr lang="ar-EG" sz="2800" dirty="0">
                <a:solidFill>
                  <a:schemeClr val="tx1"/>
                </a:solidFill>
              </a:rPr>
              <a:t>ً</a:t>
            </a:r>
            <a:r>
              <a:rPr lang="ar-IQ" sz="2800" dirty="0">
                <a:solidFill>
                  <a:schemeClr val="tx1"/>
                </a:solidFill>
              </a:rPr>
              <a:t> حق المشاركة في الشؤون العامة والتمتع بالحقوق السياسية بما فيها حق التصويت والانتخاب </a:t>
            </a:r>
            <a:r>
              <a:rPr lang="ar-IQ" sz="2800" dirty="0" err="1">
                <a:solidFill>
                  <a:schemeClr val="tx1"/>
                </a:solidFill>
              </a:rPr>
              <a:t>والترشي</a:t>
            </a:r>
            <a:r>
              <a:rPr lang="ar-EG" sz="2800" dirty="0">
                <a:solidFill>
                  <a:schemeClr val="tx1"/>
                </a:solidFill>
              </a:rPr>
              <a:t>ح ))</a:t>
            </a:r>
            <a:endParaRPr lang="ar-IQ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85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FD28E24-E5F8-3F69-A3F5-67BDCB8C7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272E7F2-7BF7-E4E4-BDD2-459B922C42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lnSpc>
                <a:spcPct val="150000"/>
              </a:lnSpc>
            </a:pPr>
            <a:r>
              <a:rPr lang="ar-EG" sz="2800" dirty="0">
                <a:solidFill>
                  <a:schemeClr val="tx1"/>
                </a:solidFill>
              </a:rPr>
              <a:t>3- ال</a:t>
            </a:r>
            <a:r>
              <a:rPr lang="ar-IQ" sz="2800" dirty="0">
                <a:solidFill>
                  <a:schemeClr val="tx1"/>
                </a:solidFill>
              </a:rPr>
              <a:t>حق في تولي الوظائف العامة </a:t>
            </a:r>
            <a:endParaRPr lang="ar-EG" sz="2800" dirty="0">
              <a:solidFill>
                <a:schemeClr val="tx1"/>
              </a:solidFill>
            </a:endParaRPr>
          </a:p>
          <a:p>
            <a:pPr algn="just" rtl="1">
              <a:lnSpc>
                <a:spcPct val="150000"/>
              </a:lnSpc>
            </a:pPr>
            <a:r>
              <a:rPr lang="ar-EG" sz="2800" dirty="0">
                <a:solidFill>
                  <a:schemeClr val="tx1"/>
                </a:solidFill>
              </a:rPr>
              <a:t>يتمثل هذا الحق</a:t>
            </a:r>
            <a:r>
              <a:rPr lang="ar-IQ" sz="2800" dirty="0">
                <a:solidFill>
                  <a:schemeClr val="tx1"/>
                </a:solidFill>
              </a:rPr>
              <a:t> في المشاركة في الشؤون العامة ل</a:t>
            </a:r>
            <a:r>
              <a:rPr lang="ar-EG" sz="2800" dirty="0">
                <a:solidFill>
                  <a:schemeClr val="tx1"/>
                </a:solidFill>
              </a:rPr>
              <a:t>لبلاد</a:t>
            </a:r>
            <a:r>
              <a:rPr lang="ar-IQ" sz="2800" dirty="0">
                <a:solidFill>
                  <a:schemeClr val="tx1"/>
                </a:solidFill>
              </a:rPr>
              <a:t> من خلال العمل بوظيفة عامة  في احدى مؤسسات الدولة والسماح ل</a:t>
            </a:r>
            <a:r>
              <a:rPr lang="ar-EG" sz="2800" dirty="0">
                <a:solidFill>
                  <a:schemeClr val="tx1"/>
                </a:solidFill>
              </a:rPr>
              <a:t>لفرد</a:t>
            </a:r>
            <a:r>
              <a:rPr lang="ar-IQ" sz="2800" dirty="0">
                <a:solidFill>
                  <a:schemeClr val="tx1"/>
                </a:solidFill>
              </a:rPr>
              <a:t> بالمشاركة في بناء </a:t>
            </a:r>
            <a:r>
              <a:rPr lang="ar-EG" sz="2800" dirty="0">
                <a:solidFill>
                  <a:schemeClr val="tx1"/>
                </a:solidFill>
              </a:rPr>
              <a:t>الدولة </a:t>
            </a:r>
            <a:r>
              <a:rPr lang="ar-IQ" sz="2800" dirty="0">
                <a:solidFill>
                  <a:schemeClr val="tx1"/>
                </a:solidFill>
              </a:rPr>
              <a:t>التي ينتم</a:t>
            </a:r>
            <a:r>
              <a:rPr lang="ar-EG" sz="2800" dirty="0">
                <a:solidFill>
                  <a:schemeClr val="tx1"/>
                </a:solidFill>
              </a:rPr>
              <a:t>ي اليها 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253124159"/>
      </p:ext>
    </p:extLst>
  </p:cSld>
  <p:clrMapOvr>
    <a:masterClrMapping/>
  </p:clrMapOvr>
</p:sld>
</file>

<file path=ppt/theme/theme1.xml><?xml version="1.0" encoding="utf-8"?>
<a:theme xmlns:a="http://schemas.openxmlformats.org/drawingml/2006/main" name="واجهة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4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واجهة</vt:lpstr>
      <vt:lpstr>الحقوق السياسية 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الحقوق السياسية </dc:title>
  <dc:creator>زينب المرزوك</dc:creator>
  <cp:lastModifiedBy>زينب المرزوك</cp:lastModifiedBy>
  <cp:revision>6</cp:revision>
  <dcterms:created xsi:type="dcterms:W3CDTF">2022-08-23T17:31:01Z</dcterms:created>
  <dcterms:modified xsi:type="dcterms:W3CDTF">2022-08-23T17:49:35Z</dcterms:modified>
</cp:coreProperties>
</file>