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45C25B-A84F-672A-2DBD-7AE25D83B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D310494-AF75-80D1-E09F-308BE4375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666CFE1-ECEF-2818-402E-D65967FAF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C957-6BF1-C44E-BEA3-3AD3F16E2C0E}" type="datetimeFigureOut">
              <a:rPr lang="ar-EG" smtClean="0"/>
              <a:t>25/01/1444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7E5AE00-280E-35B0-5E87-B71EFEE2E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86C2BFC-D28A-1983-DF8C-A349929B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326B-7B19-7C43-ABE4-B2926F0267A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7090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2751DE-E9EA-BD6E-AC86-A8B42A071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08C8A80-7620-FDDF-C412-AC9BB993D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7716DEF-7954-8BDE-26D6-54EFFA28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C957-6BF1-C44E-BEA3-3AD3F16E2C0E}" type="datetimeFigureOut">
              <a:rPr lang="ar-EG" smtClean="0"/>
              <a:t>25/01/1444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94908A3-6F7A-AD11-7DF6-685AB5564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2CDB091-B86C-A3EF-A4B8-AA79FFBF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326B-7B19-7C43-ABE4-B2926F0267A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3335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0B5116F-988E-A4F5-C30F-8F4B15C8E0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186CEC5-BF67-C916-849B-B6BB74B19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AAE6467-04FD-B093-5362-3F0194B7A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C957-6BF1-C44E-BEA3-3AD3F16E2C0E}" type="datetimeFigureOut">
              <a:rPr lang="ar-EG" smtClean="0"/>
              <a:t>25/01/1444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6C1F332-A592-BB48-6D29-51178CAB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D0D90A4-E6E8-92BF-2C0A-E816987F7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326B-7B19-7C43-ABE4-B2926F0267A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4752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4C101F1-8782-6F2B-5EE2-95C9D6B8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F78FF4D-1D11-B74B-C7F4-9A9C50008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474FFF6-A10C-C6B1-701E-520ED59F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C957-6BF1-C44E-BEA3-3AD3F16E2C0E}" type="datetimeFigureOut">
              <a:rPr lang="ar-EG" smtClean="0"/>
              <a:t>25/01/1444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DBB14B9-76CF-B227-2730-45E2B048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BFD5A6-2696-1239-798D-211D3E018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326B-7B19-7C43-ABE4-B2926F0267A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1956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C18205-45E6-7EC4-536A-CFEE9B7E5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59C1EE8-8868-2683-7AE6-DD3EAF816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EB720E6-F98F-5B87-77AC-EBE769C77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C957-6BF1-C44E-BEA3-3AD3F16E2C0E}" type="datetimeFigureOut">
              <a:rPr lang="ar-EG" smtClean="0"/>
              <a:t>25/01/1444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568E93-F472-87D5-7FA6-2F7B80D1F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F4C7301-CDA5-C907-0E0A-A7D40E73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326B-7B19-7C43-ABE4-B2926F0267A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7747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5CA6C0-4F26-7AE0-725E-F2840EBB2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4DD278E-99D4-046B-C49D-D36C7AB717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2A6D95E-CA2A-4BAE-61AB-65B85EE32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E7D517D-53AA-9A14-6429-DF0F7EB1D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C957-6BF1-C44E-BEA3-3AD3F16E2C0E}" type="datetimeFigureOut">
              <a:rPr lang="ar-EG" smtClean="0"/>
              <a:t>25/01/1444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D30FEDE-F8A1-BBD4-2205-33C3BD4F9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69EA564-FEE4-0D2B-15C7-69FE65138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326B-7B19-7C43-ABE4-B2926F0267A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9868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1DCAB5-832A-9378-BC06-395B890E0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CF39A36-A1ED-A8A2-5E46-7DE8BC37E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8C63917-0E3A-1BE7-4725-88A73AB56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E379C6F-4D1B-4DD2-83B4-57CB28F2C1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F739362-BA3F-A86B-46DF-0C73D4DED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6BC2EF5-DD72-500C-CFAE-54FD21E1E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C957-6BF1-C44E-BEA3-3AD3F16E2C0E}" type="datetimeFigureOut">
              <a:rPr lang="ar-EG" smtClean="0"/>
              <a:t>25/01/1444</a:t>
            </a:fld>
            <a:endParaRPr lang="ar-EG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AE8AF8D-570D-EE02-CCCD-8D99DDA2D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D60C9A6-99B3-9C84-AC28-B8A27DE0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326B-7B19-7C43-ABE4-B2926F0267A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468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14BB00-A1B9-CD3E-54B1-71269E620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89256F8-FEC1-E8E1-A1BD-7314476A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C957-6BF1-C44E-BEA3-3AD3F16E2C0E}" type="datetimeFigureOut">
              <a:rPr lang="ar-EG" smtClean="0"/>
              <a:t>25/01/1444</a:t>
            </a:fld>
            <a:endParaRPr lang="ar-EG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30F1471-0169-5531-0C61-CFFC63953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3DDB6CC-AA22-E2E0-4875-3955C2DC6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326B-7B19-7C43-ABE4-B2926F0267A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452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5F09031-DBE2-F6F9-3561-FB8EF8390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C957-6BF1-C44E-BEA3-3AD3F16E2C0E}" type="datetimeFigureOut">
              <a:rPr lang="ar-EG" smtClean="0"/>
              <a:t>25/01/1444</a:t>
            </a:fld>
            <a:endParaRPr lang="ar-EG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E38DDB4-5A4F-8B18-E1FB-D0346ADBF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E3FEFC9-25B1-62F9-9F29-F21B18603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326B-7B19-7C43-ABE4-B2926F0267A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2471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CDC1D7A-5213-130E-5508-1992DB390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2C93CF8-42E2-BD24-60BA-FC9B9F3DF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16086D8-22F1-5C5E-4E1B-F24BE67B7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273A244-FA29-6471-F4B9-4FA2FC1D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C957-6BF1-C44E-BEA3-3AD3F16E2C0E}" type="datetimeFigureOut">
              <a:rPr lang="ar-EG" smtClean="0"/>
              <a:t>25/01/1444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89C78E6-7E7C-8D0C-11FB-998EF1377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238658E-B6DB-4842-37BC-A225D6667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326B-7B19-7C43-ABE4-B2926F0267A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148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8C4420-AB3F-118C-DB45-CD13D6533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4C6393C-9909-3BDC-7CFB-CB9BC1C40A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726D9C4-D687-CB47-D746-5157606AC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BD44F27-52BC-5AC3-AE48-DB372C506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C957-6BF1-C44E-BEA3-3AD3F16E2C0E}" type="datetimeFigureOut">
              <a:rPr lang="ar-EG" smtClean="0"/>
              <a:t>25/01/1444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E9DBC48-2D25-57D3-52CB-08F9AA40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3E19EA5-B216-9522-6072-D772F58C7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326B-7B19-7C43-ABE4-B2926F0267A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6432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2BE33DE-E45D-66C8-EA01-43B255F13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A44F01D-0786-CDF0-E970-CC4F646C7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13CEFA8-75F9-AFF2-7C62-EF8EDC6ED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6C957-6BF1-C44E-BEA3-3AD3F16E2C0E}" type="datetimeFigureOut">
              <a:rPr lang="ar-EG" smtClean="0"/>
              <a:t>25/01/1444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FC6973E-0990-6D72-7D0F-D8F99E482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AB7E733-84D3-BC79-1652-C4F8B901F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9326B-7B19-7C43-ABE4-B2926F0267A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131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46B4757-2D13-4ED9-C443-2BDD6747A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5081" y="339989"/>
            <a:ext cx="9144000" cy="1065840"/>
          </a:xfrm>
        </p:spPr>
        <p:txBody>
          <a:bodyPr/>
          <a:lstStyle/>
          <a:p>
            <a:r>
              <a:rPr lang="ar-EG" dirty="0"/>
              <a:t>مصادر حقوق الانسان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A63FB64-C772-9045-10D4-CCEAB913F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23667"/>
            <a:ext cx="9144000" cy="4794343"/>
          </a:xfrm>
        </p:spPr>
        <p:txBody>
          <a:bodyPr/>
          <a:lstStyle/>
          <a:p>
            <a:pPr algn="just"/>
            <a:r>
              <a:rPr lang="ar-EG" dirty="0"/>
              <a:t>1- </a:t>
            </a:r>
            <a:r>
              <a:rPr lang="ar-EG" sz="2800" dirty="0"/>
              <a:t>الإعلان العالمي لحقوق الإنسان يعد الإعلان العالمي لحقوق الإنسان (بالإنجليزية </a:t>
            </a:r>
            <a:r>
              <a:rPr lang="af-ZA" sz="2800" dirty="0"/>
              <a:t>The Universal Declaration of Human :(Rights</a:t>
            </a:r>
            <a:r>
              <a:rPr lang="ar-EG" sz="2800" dirty="0"/>
              <a:t>أول ميثاق دولي اتفقت عليه بلدان العالم لتأسيس الحريات والحقوق، والاتفاق على حمايتها في انحاء العالم ولجميع الأفراد، ولقد اشتمل الإعلان على ثلاثين بندا يفصل تلك الحقوق والحريات، </a:t>
            </a:r>
            <a:r>
              <a:rPr lang="ar-EG" sz="2800" dirty="0" err="1"/>
              <a:t>كالآتي:حرية</a:t>
            </a:r>
            <a:r>
              <a:rPr lang="ar-EG" sz="2800" dirty="0"/>
              <a:t> </a:t>
            </a:r>
            <a:r>
              <a:rPr lang="ar-EG" sz="2800" dirty="0" err="1"/>
              <a:t>التعبير.حق</a:t>
            </a:r>
            <a:r>
              <a:rPr lang="ar-EG" sz="2800" dirty="0"/>
              <a:t> </a:t>
            </a:r>
            <a:r>
              <a:rPr lang="ar-EG" sz="2800" dirty="0" err="1"/>
              <a:t>اللجوء.الحقوق</a:t>
            </a:r>
            <a:r>
              <a:rPr lang="ar-EG" sz="2800" dirty="0"/>
              <a:t> المدنية </a:t>
            </a:r>
            <a:r>
              <a:rPr lang="ar-EG" sz="2800" dirty="0" err="1"/>
              <a:t>والسياسية.الحقوق</a:t>
            </a:r>
            <a:r>
              <a:rPr lang="ar-EG" sz="2800" dirty="0"/>
              <a:t> الاجتماعية، كحق العيش في مسكن </a:t>
            </a:r>
            <a:r>
              <a:rPr lang="ar-EG" sz="2800" dirty="0" err="1"/>
              <a:t>مناسب.الحقوق</a:t>
            </a:r>
            <a:r>
              <a:rPr lang="ar-EG" sz="2800" dirty="0"/>
              <a:t> </a:t>
            </a:r>
            <a:r>
              <a:rPr lang="ar-EG" sz="2800" dirty="0" err="1"/>
              <a:t>الثقافية.الحقوق</a:t>
            </a:r>
            <a:r>
              <a:rPr lang="ar-EG" sz="2800" dirty="0"/>
              <a:t> الاقتصادية؛ وغيرها من الحقوق المختلفة.</a:t>
            </a:r>
          </a:p>
        </p:txBody>
      </p:sp>
    </p:spTree>
    <p:extLst>
      <p:ext uri="{BB962C8B-B14F-4D97-AF65-F5344CB8AC3E}">
        <p14:creationId xmlns:p14="http://schemas.microsoft.com/office/powerpoint/2010/main" val="4113858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40A3EA-3D30-C5B7-597F-6B6796DB4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5EE1EC2-52FD-6DDD-B93A-FF563A618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العهد الدولي الخاص بالحقوق المدنية والسياسية -  تبنت الجمعية العامة للأمم المتحدة العهد الدولي الخاص بالحقوق المدنية والسياسية في السادس </a:t>
            </a:r>
            <a:r>
              <a:rPr lang="ar-EG" dirty="0" err="1"/>
              <a:t>عشرمن</a:t>
            </a:r>
            <a:r>
              <a:rPr lang="ar-EG" dirty="0"/>
              <a:t> شهر كانون الأول عام 1966م، وأصبح حيز التنفيذ في تاريخ الثالث والعشرين من شهر نيسان عام1976م، وصادقت عليه 167 ولاية بحلول منتصف عام 2012م،[6] وتتركز بنود العهد في حقوق عديدة أهمها ما </a:t>
            </a:r>
            <a:r>
              <a:rPr lang="ar-EG" dirty="0" err="1"/>
              <a:t>يأتي:حرية</a:t>
            </a:r>
            <a:r>
              <a:rPr lang="ar-EG" dirty="0"/>
              <a:t> </a:t>
            </a:r>
            <a:r>
              <a:rPr lang="ar-EG" dirty="0" err="1"/>
              <a:t>التنقل.المساواة</a:t>
            </a:r>
            <a:r>
              <a:rPr lang="ar-EG" dirty="0"/>
              <a:t> أمام </a:t>
            </a:r>
            <a:r>
              <a:rPr lang="ar-EG" dirty="0" err="1"/>
              <a:t>القانون.الحق</a:t>
            </a:r>
            <a:r>
              <a:rPr lang="ar-EG" dirty="0"/>
              <a:t> في المحاكمة العادلة.</a:t>
            </a:r>
          </a:p>
        </p:txBody>
      </p:sp>
    </p:spTree>
    <p:extLst>
      <p:ext uri="{BB962C8B-B14F-4D97-AF65-F5344CB8AC3E}">
        <p14:creationId xmlns:p14="http://schemas.microsoft.com/office/powerpoint/2010/main" val="333907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DA4DF0-7411-9501-2828-3F60BFD07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D564CC5-9868-1DC5-5721-094E6EC0E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العهد الدولي الخاص بالحقوق الاقتصادية والاجتماعية </a:t>
            </a:r>
            <a:r>
              <a:rPr lang="ar-EG" dirty="0" err="1"/>
              <a:t>والثقافيةيعتبر</a:t>
            </a:r>
            <a:r>
              <a:rPr lang="ar-EG" dirty="0"/>
              <a:t> العهد الدولي الخاص بالحقوق الاقتصادية والاجتماعية والثقافية؛ الذي يعرف بالاختصـار(</a:t>
            </a:r>
            <a:r>
              <a:rPr lang="af-ZA" dirty="0"/>
              <a:t>ICESCR)</a:t>
            </a:r>
            <a:r>
              <a:rPr lang="ar-EG" dirty="0"/>
              <a:t>معاهدة دولية لحقوق الإنسان تم تبنيها عام 1966م، وأقرت به المملكة المتحدة عام1976م، ويضمن هذا العهد للأفراد التمتع بالحقوق </a:t>
            </a:r>
            <a:r>
              <a:rPr lang="ar-EG" dirty="0" err="1"/>
              <a:t>الآتية:الحقوق</a:t>
            </a:r>
            <a:r>
              <a:rPr lang="ar-EG" dirty="0"/>
              <a:t> </a:t>
            </a:r>
            <a:r>
              <a:rPr lang="ar-EG" dirty="0" err="1"/>
              <a:t>الاقتصادية.الحقوق</a:t>
            </a:r>
            <a:r>
              <a:rPr lang="ar-EG" dirty="0"/>
              <a:t> الثقافية؛ كحق التعلم، وحق العمل في ظروف عادلة، والحصول على مستوى معيشي </a:t>
            </a:r>
            <a:r>
              <a:rPr lang="ar-EG" dirty="0" err="1"/>
              <a:t>مناسب،والحصول</a:t>
            </a:r>
            <a:r>
              <a:rPr lang="ar-EG" dirty="0"/>
              <a:t> على أفضل مستوى علاجي صحي متوفر، والحصول على الضمان الاجتماعي، </a:t>
            </a:r>
            <a:r>
              <a:rPr lang="ar-EG" dirty="0" err="1"/>
              <a:t>وغيرها.الهيئة</a:t>
            </a:r>
            <a:r>
              <a:rPr lang="ar-EG" dirty="0"/>
              <a:t> الدولية لحقوق </a:t>
            </a:r>
            <a:r>
              <a:rPr lang="ar-EG" dirty="0" err="1"/>
              <a:t>الإنسانتعد</a:t>
            </a:r>
            <a:r>
              <a:rPr lang="ar-EG" dirty="0"/>
              <a:t> الأمم المتحدة وكالة حكومية متعددة الأطراف، وهي الوحيدة من نوعها في العالم، وتعتبر أيضاً </a:t>
            </a:r>
            <a:r>
              <a:rPr lang="ar-EG" dirty="0" err="1"/>
              <a:t>جهةًقضائية</a:t>
            </a:r>
            <a:r>
              <a:rPr lang="ar-EG" dirty="0"/>
              <a:t> مقبولة دولياً للإشراف على القوانين الخاصة بتطبيق حقوق الإنسان في العالم، ويشاركها في </a:t>
            </a:r>
            <a:r>
              <a:rPr lang="ar-EG" dirty="0" err="1"/>
              <a:t>ذلكالمفوضية</a:t>
            </a:r>
            <a:r>
              <a:rPr lang="ar-EG" dirty="0"/>
              <a:t> السامية للأمم المتحدة لحقوق الإنسان؛ التي تقوم بدور الأمانة العامة في مجال دعم </a:t>
            </a:r>
            <a:r>
              <a:rPr lang="ar-EG" dirty="0" err="1"/>
              <a:t>الآلياتالمشرفة</a:t>
            </a:r>
            <a:r>
              <a:rPr lang="ar-EG" dirty="0"/>
              <a:t> على تطبيق بنود المعاهدات الإنسانية، أما بالنسبة للآليات والإجراءات فهي متعلقة بما يأتي</a:t>
            </a:r>
          </a:p>
        </p:txBody>
      </p:sp>
    </p:spTree>
    <p:extLst>
      <p:ext uri="{BB962C8B-B14F-4D97-AF65-F5344CB8AC3E}">
        <p14:creationId xmlns:p14="http://schemas.microsoft.com/office/powerpoint/2010/main" val="132210329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3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مصادر حقوق الانسان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مصادر حقوق الانسان</dc:title>
  <dc:creator>زينب المرزوك</dc:creator>
  <cp:lastModifiedBy>زينب المرزوك</cp:lastModifiedBy>
  <cp:revision>1</cp:revision>
  <dcterms:created xsi:type="dcterms:W3CDTF">2022-08-22T11:55:05Z</dcterms:created>
  <dcterms:modified xsi:type="dcterms:W3CDTF">2022-08-22T12:03:21Z</dcterms:modified>
</cp:coreProperties>
</file>