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26"/>
  </p:notesMasterIdLst>
  <p:sldIdLst>
    <p:sldId id="256" r:id="rId2"/>
    <p:sldId id="284" r:id="rId3"/>
    <p:sldId id="319" r:id="rId4"/>
    <p:sldId id="327" r:id="rId5"/>
    <p:sldId id="330" r:id="rId6"/>
    <p:sldId id="293" r:id="rId7"/>
    <p:sldId id="294" r:id="rId8"/>
    <p:sldId id="336" r:id="rId9"/>
    <p:sldId id="320" r:id="rId10"/>
    <p:sldId id="334" r:id="rId11"/>
    <p:sldId id="335" r:id="rId12"/>
    <p:sldId id="328" r:id="rId13"/>
    <p:sldId id="329" r:id="rId14"/>
    <p:sldId id="295" r:id="rId15"/>
    <p:sldId id="331" r:id="rId16"/>
    <p:sldId id="303" r:id="rId17"/>
    <p:sldId id="332" r:id="rId18"/>
    <p:sldId id="304" r:id="rId19"/>
    <p:sldId id="321" r:id="rId20"/>
    <p:sldId id="323" r:id="rId21"/>
    <p:sldId id="322" r:id="rId22"/>
    <p:sldId id="311" r:id="rId23"/>
    <p:sldId id="333" r:id="rId24"/>
    <p:sldId id="324" r:id="rId25"/>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4" autoAdjust="0"/>
    <p:restoredTop sz="94660"/>
  </p:normalViewPr>
  <p:slideViewPr>
    <p:cSldViewPr>
      <p:cViewPr>
        <p:scale>
          <a:sx n="81" d="100"/>
          <a:sy n="81" d="100"/>
        </p:scale>
        <p:origin x="-1218"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0" fontAlgn="auto">
              <a:spcBef>
                <a:spcPts val="0"/>
              </a:spcBef>
              <a:spcAft>
                <a:spcPts val="0"/>
              </a:spcAft>
              <a:defRPr sz="1200">
                <a:latin typeface="+mn-lt"/>
                <a:cs typeface="+mn-cs"/>
              </a:defRPr>
            </a:lvl1pPr>
          </a:lstStyle>
          <a:p>
            <a:pPr>
              <a:defRPr/>
            </a:pPr>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0" fontAlgn="auto">
              <a:spcBef>
                <a:spcPts val="0"/>
              </a:spcBef>
              <a:spcAft>
                <a:spcPts val="0"/>
              </a:spcAft>
              <a:defRPr sz="1200">
                <a:latin typeface="+mn-lt"/>
                <a:cs typeface="+mn-cs"/>
              </a:defRPr>
            </a:lvl1pPr>
          </a:lstStyle>
          <a:p>
            <a:pPr>
              <a:defRPr/>
            </a:pPr>
            <a:fld id="{E6F652DA-1439-4A8D-965B-B4B220C753E9}" type="datetimeFigureOut">
              <a:rPr lang="ar-IQ"/>
              <a:pPr>
                <a:defRPr/>
              </a:pPr>
              <a:t>15/08/1443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IQ"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0" fontAlgn="auto">
              <a:spcBef>
                <a:spcPts val="0"/>
              </a:spcBef>
              <a:spcAft>
                <a:spcPts val="0"/>
              </a:spcAft>
              <a:defRPr sz="1200">
                <a:latin typeface="+mn-lt"/>
                <a:cs typeface="+mn-cs"/>
              </a:defRPr>
            </a:lvl1pPr>
          </a:lstStyle>
          <a:p>
            <a:pPr>
              <a:defRPr/>
            </a:pPr>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0" fontAlgn="auto">
              <a:spcBef>
                <a:spcPts val="0"/>
              </a:spcBef>
              <a:spcAft>
                <a:spcPts val="0"/>
              </a:spcAft>
              <a:defRPr sz="1200">
                <a:latin typeface="+mn-lt"/>
                <a:cs typeface="+mn-cs"/>
              </a:defRPr>
            </a:lvl1pPr>
          </a:lstStyle>
          <a:p>
            <a:pPr>
              <a:defRPr/>
            </a:pPr>
            <a:fld id="{416BE996-D024-4B5F-A0BA-7BE91577B53D}" type="slidenum">
              <a:rPr lang="ar-IQ"/>
              <a:pPr>
                <a:defRPr/>
              </a:pPr>
              <a:t>‹#›</a:t>
            </a:fld>
            <a:endParaRPr lang="ar-IQ"/>
          </a:p>
        </p:txBody>
      </p:sp>
    </p:spTree>
    <p:extLst>
      <p:ext uri="{BB962C8B-B14F-4D97-AF65-F5344CB8AC3E}">
        <p14:creationId xmlns:p14="http://schemas.microsoft.com/office/powerpoint/2010/main" val="227464296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a:p>
        </p:txBody>
      </p:sp>
      <p:sp>
        <p:nvSpPr>
          <p:cNvPr id="174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onstantia" pitchFamily="18" charset="0"/>
              </a:defRPr>
            </a:lvl1pPr>
            <a:lvl2pPr marL="742950" indent="-285750" algn="l" rtl="0">
              <a:defRPr>
                <a:solidFill>
                  <a:schemeClr val="tx1"/>
                </a:solidFill>
                <a:latin typeface="Constantia" pitchFamily="18" charset="0"/>
              </a:defRPr>
            </a:lvl2pPr>
            <a:lvl3pPr marL="1143000" indent="-228600" algn="l" rtl="0">
              <a:defRPr>
                <a:solidFill>
                  <a:schemeClr val="tx1"/>
                </a:solidFill>
                <a:latin typeface="Constantia" pitchFamily="18" charset="0"/>
              </a:defRPr>
            </a:lvl3pPr>
            <a:lvl4pPr marL="1600200" indent="-228600" algn="l" rtl="0">
              <a:defRPr>
                <a:solidFill>
                  <a:schemeClr val="tx1"/>
                </a:solidFill>
                <a:latin typeface="Constantia" pitchFamily="18" charset="0"/>
              </a:defRPr>
            </a:lvl4pPr>
            <a:lvl5pPr marL="2057400" indent="-228600" algn="l" rtl="0">
              <a:defRPr>
                <a:solidFill>
                  <a:schemeClr val="tx1"/>
                </a:solidFill>
                <a:latin typeface="Constantia" pitchFamily="18" charset="0"/>
              </a:defRPr>
            </a:lvl5pPr>
            <a:lvl6pPr marL="2514600" indent="-228600" algn="l" rtl="0" fontAlgn="base">
              <a:spcBef>
                <a:spcPct val="0"/>
              </a:spcBef>
              <a:spcAft>
                <a:spcPct val="0"/>
              </a:spcAft>
              <a:defRPr>
                <a:solidFill>
                  <a:schemeClr val="tx1"/>
                </a:solidFill>
                <a:latin typeface="Constantia" pitchFamily="18" charset="0"/>
              </a:defRPr>
            </a:lvl6pPr>
            <a:lvl7pPr marL="2971800" indent="-228600" algn="l" rtl="0" fontAlgn="base">
              <a:spcBef>
                <a:spcPct val="0"/>
              </a:spcBef>
              <a:spcAft>
                <a:spcPct val="0"/>
              </a:spcAft>
              <a:defRPr>
                <a:solidFill>
                  <a:schemeClr val="tx1"/>
                </a:solidFill>
                <a:latin typeface="Constantia" pitchFamily="18" charset="0"/>
              </a:defRPr>
            </a:lvl7pPr>
            <a:lvl8pPr marL="3429000" indent="-228600" algn="l" rtl="0" fontAlgn="base">
              <a:spcBef>
                <a:spcPct val="0"/>
              </a:spcBef>
              <a:spcAft>
                <a:spcPct val="0"/>
              </a:spcAft>
              <a:defRPr>
                <a:solidFill>
                  <a:schemeClr val="tx1"/>
                </a:solidFill>
                <a:latin typeface="Constantia" pitchFamily="18" charset="0"/>
              </a:defRPr>
            </a:lvl8pPr>
            <a:lvl9pPr marL="3886200" indent="-228600" algn="l" rtl="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F4044634-0D3A-4423-9364-D87BFFF7178F}" type="slidenum">
              <a:rPr lang="ar-SA" smtClean="0">
                <a:latin typeface="Calibri" pitchFamily="34" charset="0"/>
              </a:rPr>
              <a:pPr fontAlgn="base">
                <a:spcBef>
                  <a:spcPct val="0"/>
                </a:spcBef>
                <a:spcAft>
                  <a:spcPct val="0"/>
                </a:spcAft>
                <a:defRPr/>
              </a:pPr>
              <a:t>1</a:t>
            </a:fld>
            <a:endParaRPr lang="ar-IQ">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fld id="{C64C0875-4878-4AA4-B2ED-85B37AD4D416}" type="datetimeFigureOut">
              <a:rPr lang="en-US" smtClean="0"/>
              <a:pPr>
                <a:defRPr/>
              </a:pPr>
              <a:t>3/18/2022</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71A9DE51-D4CC-4906-8A7E-37B6168B2990}" type="slidenum">
              <a:rPr lang="ar-SA" smtClean="0"/>
              <a:pPr>
                <a:defRPr/>
              </a:pPr>
              <a:t>‹#›</a:t>
            </a:fld>
            <a:endParaRPr lang="en-US"/>
          </a:p>
        </p:txBody>
      </p:sp>
    </p:spTree>
    <p:extLst>
      <p:ext uri="{BB962C8B-B14F-4D97-AF65-F5344CB8AC3E}">
        <p14:creationId xmlns:p14="http://schemas.microsoft.com/office/powerpoint/2010/main" val="173246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fld id="{C64C0875-4878-4AA4-B2ED-85B37AD4D416}" type="datetimeFigureOut">
              <a:rPr lang="en-US" smtClean="0"/>
              <a:pPr>
                <a:defRPr/>
              </a:pPr>
              <a:t>3/18/2022</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71A9DE51-D4CC-4906-8A7E-37B6168B2990}" type="slidenum">
              <a:rPr lang="ar-SA" smtClean="0"/>
              <a:pPr>
                <a:defRPr/>
              </a:pPr>
              <a:t>‹#›</a:t>
            </a:fld>
            <a:endParaRPr lang="en-US"/>
          </a:p>
        </p:txBody>
      </p:sp>
    </p:spTree>
    <p:extLst>
      <p:ext uri="{BB962C8B-B14F-4D97-AF65-F5344CB8AC3E}">
        <p14:creationId xmlns:p14="http://schemas.microsoft.com/office/powerpoint/2010/main" val="36292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fld id="{C64C0875-4878-4AA4-B2ED-85B37AD4D416}" type="datetimeFigureOut">
              <a:rPr lang="en-US" smtClean="0"/>
              <a:pPr>
                <a:defRPr/>
              </a:pPr>
              <a:t>3/18/2022</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71A9DE51-D4CC-4906-8A7E-37B6168B2990}" type="slidenum">
              <a:rPr lang="ar-SA" smtClean="0"/>
              <a:pPr>
                <a:defRPr/>
              </a:pPr>
              <a:t>‹#›</a:t>
            </a:fld>
            <a:endParaRPr lang="en-US"/>
          </a:p>
        </p:txBody>
      </p:sp>
    </p:spTree>
    <p:extLst>
      <p:ext uri="{BB962C8B-B14F-4D97-AF65-F5344CB8AC3E}">
        <p14:creationId xmlns:p14="http://schemas.microsoft.com/office/powerpoint/2010/main" val="112006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fld id="{C64C0875-4878-4AA4-B2ED-85B37AD4D416}" type="datetimeFigureOut">
              <a:rPr lang="en-US" smtClean="0"/>
              <a:pPr>
                <a:defRPr/>
              </a:pPr>
              <a:t>3/18/2022</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71A9DE51-D4CC-4906-8A7E-37B6168B2990}" type="slidenum">
              <a:rPr lang="ar-SA" smtClean="0"/>
              <a:pPr>
                <a:defRPr/>
              </a:pPr>
              <a:t>‹#›</a:t>
            </a:fld>
            <a:endParaRPr lang="en-US"/>
          </a:p>
        </p:txBody>
      </p:sp>
    </p:spTree>
    <p:extLst>
      <p:ext uri="{BB962C8B-B14F-4D97-AF65-F5344CB8AC3E}">
        <p14:creationId xmlns:p14="http://schemas.microsoft.com/office/powerpoint/2010/main" val="231927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fld id="{C64C0875-4878-4AA4-B2ED-85B37AD4D416}" type="datetimeFigureOut">
              <a:rPr lang="en-US" smtClean="0"/>
              <a:pPr>
                <a:defRPr/>
              </a:pPr>
              <a:t>3/18/2022</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71A9DE51-D4CC-4906-8A7E-37B6168B2990}" type="slidenum">
              <a:rPr lang="ar-SA" smtClean="0"/>
              <a:pPr>
                <a:defRPr/>
              </a:pPr>
              <a:t>‹#›</a:t>
            </a:fld>
            <a:endParaRPr lang="en-US"/>
          </a:p>
        </p:txBody>
      </p:sp>
    </p:spTree>
    <p:extLst>
      <p:ext uri="{BB962C8B-B14F-4D97-AF65-F5344CB8AC3E}">
        <p14:creationId xmlns:p14="http://schemas.microsoft.com/office/powerpoint/2010/main" val="1564577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fld id="{C64C0875-4878-4AA4-B2ED-85B37AD4D416}" type="datetimeFigureOut">
              <a:rPr lang="en-US" smtClean="0"/>
              <a:pPr>
                <a:defRPr/>
              </a:pPr>
              <a:t>3/18/2022</a:t>
            </a:fld>
            <a:endParaRPr lang="en-US"/>
          </a:p>
        </p:txBody>
      </p:sp>
      <p:sp>
        <p:nvSpPr>
          <p:cNvPr id="6" name="عنصر نائب للتذييل 5"/>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p>
            <a:pPr>
              <a:defRPr/>
            </a:pPr>
            <a:fld id="{71A9DE51-D4CC-4906-8A7E-37B6168B2990}" type="slidenum">
              <a:rPr lang="ar-SA" smtClean="0"/>
              <a:pPr>
                <a:defRPr/>
              </a:pPr>
              <a:t>‹#›</a:t>
            </a:fld>
            <a:endParaRPr lang="en-US"/>
          </a:p>
        </p:txBody>
      </p:sp>
    </p:spTree>
    <p:extLst>
      <p:ext uri="{BB962C8B-B14F-4D97-AF65-F5344CB8AC3E}">
        <p14:creationId xmlns:p14="http://schemas.microsoft.com/office/powerpoint/2010/main" val="207960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fld id="{C64C0875-4878-4AA4-B2ED-85B37AD4D416}" type="datetimeFigureOut">
              <a:rPr lang="en-US" smtClean="0"/>
              <a:pPr>
                <a:defRPr/>
              </a:pPr>
              <a:t>3/18/2022</a:t>
            </a:fld>
            <a:endParaRPr lang="en-US"/>
          </a:p>
        </p:txBody>
      </p:sp>
      <p:sp>
        <p:nvSpPr>
          <p:cNvPr id="8" name="عنصر نائب للتذييل 7"/>
          <p:cNvSpPr>
            <a:spLocks noGrp="1"/>
          </p:cNvSpPr>
          <p:nvPr>
            <p:ph type="ftr" sz="quarter" idx="11"/>
          </p:nvPr>
        </p:nvSpPr>
        <p:spPr/>
        <p:txBody>
          <a:bodyPr/>
          <a:lstStyle/>
          <a:p>
            <a:pPr>
              <a:defRPr/>
            </a:pPr>
            <a:endParaRPr lang="en-US"/>
          </a:p>
        </p:txBody>
      </p:sp>
      <p:sp>
        <p:nvSpPr>
          <p:cNvPr id="9" name="عنصر نائب لرقم الشريحة 8"/>
          <p:cNvSpPr>
            <a:spLocks noGrp="1"/>
          </p:cNvSpPr>
          <p:nvPr>
            <p:ph type="sldNum" sz="quarter" idx="12"/>
          </p:nvPr>
        </p:nvSpPr>
        <p:spPr/>
        <p:txBody>
          <a:bodyPr/>
          <a:lstStyle/>
          <a:p>
            <a:pPr>
              <a:defRPr/>
            </a:pPr>
            <a:fld id="{71A9DE51-D4CC-4906-8A7E-37B6168B2990}" type="slidenum">
              <a:rPr lang="ar-SA" smtClean="0"/>
              <a:pPr>
                <a:defRPr/>
              </a:pPr>
              <a:t>‹#›</a:t>
            </a:fld>
            <a:endParaRPr lang="en-US"/>
          </a:p>
        </p:txBody>
      </p:sp>
    </p:spTree>
    <p:extLst>
      <p:ext uri="{BB962C8B-B14F-4D97-AF65-F5344CB8AC3E}">
        <p14:creationId xmlns:p14="http://schemas.microsoft.com/office/powerpoint/2010/main" val="352574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fld id="{C64C0875-4878-4AA4-B2ED-85B37AD4D416}" type="datetimeFigureOut">
              <a:rPr lang="en-US" smtClean="0"/>
              <a:pPr>
                <a:defRPr/>
              </a:pPr>
              <a:t>3/18/2022</a:t>
            </a:fld>
            <a:endParaRPr lang="en-US"/>
          </a:p>
        </p:txBody>
      </p:sp>
      <p:sp>
        <p:nvSpPr>
          <p:cNvPr id="4" name="عنصر نائب للتذييل 3"/>
          <p:cNvSpPr>
            <a:spLocks noGrp="1"/>
          </p:cNvSpPr>
          <p:nvPr>
            <p:ph type="ftr" sz="quarter" idx="11"/>
          </p:nvPr>
        </p:nvSpPr>
        <p:spPr/>
        <p:txBody>
          <a:bodyPr/>
          <a:lstStyle/>
          <a:p>
            <a:pPr>
              <a:defRPr/>
            </a:pPr>
            <a:endParaRPr lang="en-US"/>
          </a:p>
        </p:txBody>
      </p:sp>
      <p:sp>
        <p:nvSpPr>
          <p:cNvPr id="5" name="عنصر نائب لرقم الشريحة 4"/>
          <p:cNvSpPr>
            <a:spLocks noGrp="1"/>
          </p:cNvSpPr>
          <p:nvPr>
            <p:ph type="sldNum" sz="quarter" idx="12"/>
          </p:nvPr>
        </p:nvSpPr>
        <p:spPr/>
        <p:txBody>
          <a:bodyPr/>
          <a:lstStyle/>
          <a:p>
            <a:pPr>
              <a:defRPr/>
            </a:pPr>
            <a:fld id="{71A9DE51-D4CC-4906-8A7E-37B6168B2990}" type="slidenum">
              <a:rPr lang="ar-SA" smtClean="0"/>
              <a:pPr>
                <a:defRPr/>
              </a:pPr>
              <a:t>‹#›</a:t>
            </a:fld>
            <a:endParaRPr lang="en-US"/>
          </a:p>
        </p:txBody>
      </p:sp>
    </p:spTree>
    <p:extLst>
      <p:ext uri="{BB962C8B-B14F-4D97-AF65-F5344CB8AC3E}">
        <p14:creationId xmlns:p14="http://schemas.microsoft.com/office/powerpoint/2010/main" val="166244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fld id="{C64C0875-4878-4AA4-B2ED-85B37AD4D416}" type="datetimeFigureOut">
              <a:rPr lang="en-US" smtClean="0"/>
              <a:pPr>
                <a:defRPr/>
              </a:pPr>
              <a:t>3/18/2022</a:t>
            </a:fld>
            <a:endParaRPr lang="en-US"/>
          </a:p>
        </p:txBody>
      </p:sp>
      <p:sp>
        <p:nvSpPr>
          <p:cNvPr id="3" name="عنصر نائب للتذييل 2"/>
          <p:cNvSpPr>
            <a:spLocks noGrp="1"/>
          </p:cNvSpPr>
          <p:nvPr>
            <p:ph type="ftr" sz="quarter" idx="11"/>
          </p:nvPr>
        </p:nvSpPr>
        <p:spPr/>
        <p:txBody>
          <a:bodyPr/>
          <a:lstStyle/>
          <a:p>
            <a:pPr>
              <a:defRPr/>
            </a:pPr>
            <a:endParaRPr lang="en-US"/>
          </a:p>
        </p:txBody>
      </p:sp>
      <p:sp>
        <p:nvSpPr>
          <p:cNvPr id="4" name="عنصر نائب لرقم الشريحة 3"/>
          <p:cNvSpPr>
            <a:spLocks noGrp="1"/>
          </p:cNvSpPr>
          <p:nvPr>
            <p:ph type="sldNum" sz="quarter" idx="12"/>
          </p:nvPr>
        </p:nvSpPr>
        <p:spPr/>
        <p:txBody>
          <a:bodyPr/>
          <a:lstStyle/>
          <a:p>
            <a:pPr>
              <a:defRPr/>
            </a:pPr>
            <a:fld id="{71A9DE51-D4CC-4906-8A7E-37B6168B2990}" type="slidenum">
              <a:rPr lang="ar-SA" smtClean="0"/>
              <a:pPr>
                <a:defRPr/>
              </a:pPr>
              <a:t>‹#›</a:t>
            </a:fld>
            <a:endParaRPr lang="en-US"/>
          </a:p>
        </p:txBody>
      </p:sp>
    </p:spTree>
    <p:extLst>
      <p:ext uri="{BB962C8B-B14F-4D97-AF65-F5344CB8AC3E}">
        <p14:creationId xmlns:p14="http://schemas.microsoft.com/office/powerpoint/2010/main" val="99663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fld id="{C64C0875-4878-4AA4-B2ED-85B37AD4D416}" type="datetimeFigureOut">
              <a:rPr lang="en-US" smtClean="0"/>
              <a:pPr>
                <a:defRPr/>
              </a:pPr>
              <a:t>3/18/2022</a:t>
            </a:fld>
            <a:endParaRPr lang="en-US"/>
          </a:p>
        </p:txBody>
      </p:sp>
      <p:sp>
        <p:nvSpPr>
          <p:cNvPr id="6" name="عنصر نائب للتذييل 5"/>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p>
            <a:pPr>
              <a:defRPr/>
            </a:pPr>
            <a:fld id="{71A9DE51-D4CC-4906-8A7E-37B6168B2990}" type="slidenum">
              <a:rPr lang="ar-SA" smtClean="0"/>
              <a:pPr>
                <a:defRPr/>
              </a:pPr>
              <a:t>‹#›</a:t>
            </a:fld>
            <a:endParaRPr lang="en-US"/>
          </a:p>
        </p:txBody>
      </p:sp>
    </p:spTree>
    <p:extLst>
      <p:ext uri="{BB962C8B-B14F-4D97-AF65-F5344CB8AC3E}">
        <p14:creationId xmlns:p14="http://schemas.microsoft.com/office/powerpoint/2010/main" val="2864346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fld id="{C64C0875-4878-4AA4-B2ED-85B37AD4D416}" type="datetimeFigureOut">
              <a:rPr lang="en-US" smtClean="0"/>
              <a:pPr>
                <a:defRPr/>
              </a:pPr>
              <a:t>3/18/2022</a:t>
            </a:fld>
            <a:endParaRPr lang="en-US"/>
          </a:p>
        </p:txBody>
      </p:sp>
      <p:sp>
        <p:nvSpPr>
          <p:cNvPr id="6" name="عنصر نائب للتذييل 5"/>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p>
            <a:pPr>
              <a:defRPr/>
            </a:pPr>
            <a:fld id="{71A9DE51-D4CC-4906-8A7E-37B6168B2990}" type="slidenum">
              <a:rPr lang="ar-SA" smtClean="0"/>
              <a:pPr>
                <a:defRPr/>
              </a:pPr>
              <a:t>‹#›</a:t>
            </a:fld>
            <a:endParaRPr lang="en-US"/>
          </a:p>
        </p:txBody>
      </p:sp>
    </p:spTree>
    <p:extLst>
      <p:ext uri="{BB962C8B-B14F-4D97-AF65-F5344CB8AC3E}">
        <p14:creationId xmlns:p14="http://schemas.microsoft.com/office/powerpoint/2010/main" val="5712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fld id="{C64C0875-4878-4AA4-B2ED-85B37AD4D416}" type="datetimeFigureOut">
              <a:rPr lang="en-US" smtClean="0"/>
              <a:pPr>
                <a:defRPr/>
              </a:pPr>
              <a:t>3/18/2022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71A9DE51-D4CC-4906-8A7E-37B6168B2990}" type="slidenum">
              <a:rPr lang="ar-SA" smtClean="0"/>
              <a:pPr>
                <a:defRPr/>
              </a:pPr>
              <a:t>‹#›</a:t>
            </a:fld>
            <a:endParaRPr lang="en-US"/>
          </a:p>
        </p:txBody>
      </p:sp>
    </p:spTree>
    <p:extLst>
      <p:ext uri="{BB962C8B-B14F-4D97-AF65-F5344CB8AC3E}">
        <p14:creationId xmlns:p14="http://schemas.microsoft.com/office/powerpoint/2010/main" val="131615411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1.png"/><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60000"/>
              <a:lumOff val="40000"/>
            </a:schemeClr>
          </a:solidFill>
          <a:ln>
            <a:miter lim="800000"/>
            <a:headEnd/>
            <a:tailEnd/>
          </a:ln>
          <a:extLst/>
        </p:spPr>
        <p:txBody>
          <a:bodyPr>
            <a:normAutofit/>
          </a:bodyPr>
          <a:lstStyle/>
          <a:p>
            <a:r>
              <a:rPr lang="en-US" dirty="0">
                <a:solidFill>
                  <a:srgbClr val="FF0000"/>
                </a:solidFill>
              </a:rPr>
              <a:t>L </a:t>
            </a:r>
            <a:r>
              <a:rPr lang="en-US" dirty="0" smtClean="0">
                <a:solidFill>
                  <a:srgbClr val="FF0000"/>
                </a:solidFill>
              </a:rPr>
              <a:t>3:-  </a:t>
            </a:r>
            <a:r>
              <a:rPr lang="en-US" sz="6000" dirty="0">
                <a:solidFill>
                  <a:srgbClr val="FF0000"/>
                </a:solidFill>
              </a:rPr>
              <a:t>Class: </a:t>
            </a:r>
            <a:r>
              <a:rPr lang="en-US" sz="6000" dirty="0" smtClean="0">
                <a:solidFill>
                  <a:srgbClr val="FF0000"/>
                </a:solidFill>
              </a:rPr>
              <a:t>Sporozoa</a:t>
            </a:r>
            <a:r>
              <a:rPr lang="en-US" sz="6000" dirty="0">
                <a:solidFill>
                  <a:srgbClr val="FF0000"/>
                </a:solidFill>
              </a:rPr>
              <a:t/>
            </a:r>
            <a:br>
              <a:rPr lang="en-US" sz="6000" dirty="0">
                <a:solidFill>
                  <a:srgbClr val="FF0000"/>
                </a:solidFill>
              </a:rPr>
            </a:br>
            <a:endParaRPr lang="en-US" sz="60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729719"/>
            <a:ext cx="7663632" cy="565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955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8110"/>
            <a:ext cx="7920880" cy="627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143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صر نائب للمحتوى 2"/>
          <p:cNvSpPr>
            <a:spLocks noGrp="1"/>
          </p:cNvSpPr>
          <p:nvPr>
            <p:ph idx="1"/>
          </p:nvPr>
        </p:nvSpPr>
        <p:spPr>
          <a:xfrm>
            <a:off x="152400" y="228600"/>
            <a:ext cx="8763000" cy="6477000"/>
          </a:xfrm>
        </p:spPr>
        <p:txBody>
          <a:bodyPr/>
          <a:lstStyle/>
          <a:p>
            <a:pPr algn="just" rtl="0"/>
            <a:r>
              <a:rPr lang="en-US" sz="2400" b="1" dirty="0"/>
              <a:t>Pathology and clinical significance: </a:t>
            </a:r>
            <a:endParaRPr lang="en-US" sz="2400" dirty="0"/>
          </a:p>
          <a:p>
            <a:pPr algn="just" rtl="0">
              <a:buNone/>
            </a:pPr>
            <a:r>
              <a:rPr lang="en-US" sz="2400" dirty="0"/>
              <a:t>Plasmodium </a:t>
            </a:r>
            <a:r>
              <a:rPr lang="en-US" sz="2400" dirty="0" err="1"/>
              <a:t>sporozoites</a:t>
            </a:r>
            <a:r>
              <a:rPr lang="en-US" sz="2400" dirty="0"/>
              <a:t> are injected into the bloodstream, where they rapidly migrate to the liver. There they form cyst-like structures containing thousands of </a:t>
            </a:r>
            <a:r>
              <a:rPr lang="en-US" sz="2400" dirty="0" err="1"/>
              <a:t>merozoites</a:t>
            </a:r>
            <a:r>
              <a:rPr lang="en-US" sz="2400" dirty="0"/>
              <a:t>. Upon release, the </a:t>
            </a:r>
            <a:r>
              <a:rPr lang="en-US" sz="2400" dirty="0" err="1"/>
              <a:t>merozoites</a:t>
            </a:r>
            <a:r>
              <a:rPr lang="en-US" sz="2400" dirty="0"/>
              <a:t> invade red blood cells, using hemoglobin as a nutrient. Eventually, the infected red cells rupture, releasing </a:t>
            </a:r>
            <a:r>
              <a:rPr lang="en-US" sz="2400" dirty="0" err="1"/>
              <a:t>merozoites</a:t>
            </a:r>
            <a:r>
              <a:rPr lang="en-US" sz="2400" dirty="0"/>
              <a:t> that can invade other erythrocytes. If large numbers of red cells rupture at roughly the same time, a paroxysm (sudden onset) of fever can result from the massive release of toxic substances.</a:t>
            </a:r>
          </a:p>
          <a:p>
            <a:pPr algn="just" rtl="0">
              <a:buNone/>
            </a:pPr>
            <a:r>
              <a:rPr lang="en-US" sz="2400" dirty="0"/>
              <a:t>Plasmodium </a:t>
            </a:r>
            <a:r>
              <a:rPr lang="en-US" sz="2400" dirty="0" err="1"/>
              <a:t>falciparum</a:t>
            </a:r>
            <a:r>
              <a:rPr lang="en-US" sz="2400" dirty="0"/>
              <a:t> is the most dangerous </a:t>
            </a:r>
            <a:r>
              <a:rPr lang="en-US" sz="2400" dirty="0" err="1"/>
              <a:t>plasmodial</a:t>
            </a:r>
            <a:r>
              <a:rPr lang="en-US" sz="2400" dirty="0"/>
              <a:t> species. It can cause a rapidly fulminating disease, characterized by persistent high fever and orthostatic hypotension. Infection can lead to capillary obstruction and death if treatment is not prompt. </a:t>
            </a:r>
          </a:p>
        </p:txBody>
      </p:sp>
    </p:spTree>
    <p:extLst>
      <p:ext uri="{BB962C8B-B14F-4D97-AF65-F5344CB8AC3E}">
        <p14:creationId xmlns:p14="http://schemas.microsoft.com/office/powerpoint/2010/main" val="3285949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صر نائب للمحتوى 3"/>
          <p:cNvSpPr>
            <a:spLocks noGrp="1"/>
          </p:cNvSpPr>
          <p:nvPr>
            <p:ph idx="1"/>
          </p:nvPr>
        </p:nvSpPr>
        <p:spPr>
          <a:xfrm>
            <a:off x="0" y="0"/>
            <a:ext cx="8839200" cy="6553200"/>
          </a:xfrm>
        </p:spPr>
        <p:txBody>
          <a:bodyPr>
            <a:normAutofit lnSpcReduction="10000"/>
          </a:bodyPr>
          <a:lstStyle/>
          <a:p>
            <a:pPr algn="just" rtl="0"/>
            <a:r>
              <a:rPr lang="en-US" sz="2400" dirty="0"/>
              <a:t>P. </a:t>
            </a:r>
            <a:r>
              <a:rPr lang="en-US" sz="2400" dirty="0" err="1"/>
              <a:t>malariae</a:t>
            </a:r>
            <a:r>
              <a:rPr lang="en-US" sz="2400" dirty="0"/>
              <a:t>, P. </a:t>
            </a:r>
            <a:r>
              <a:rPr lang="en-US" sz="2400" dirty="0" err="1"/>
              <a:t>vivax</a:t>
            </a:r>
            <a:r>
              <a:rPr lang="en-US" sz="2400" dirty="0"/>
              <a:t>, and P. </a:t>
            </a:r>
            <a:r>
              <a:rPr lang="en-US" sz="2400" dirty="0" err="1"/>
              <a:t>ovale</a:t>
            </a:r>
            <a:r>
              <a:rPr lang="en-US" sz="2400" dirty="0"/>
              <a:t> cause milder forms of the disease, probably because they invade either young or old red cells, but not both. This is in contrast to P. </a:t>
            </a:r>
            <a:r>
              <a:rPr lang="en-US" sz="2400" dirty="0" err="1"/>
              <a:t>falciparum</a:t>
            </a:r>
            <a:r>
              <a:rPr lang="en-US" sz="2400" dirty="0"/>
              <a:t>, which invades cells of all ages. Even today, malarial infection is a common and serious disease, causing some 300 million cases per year, with a death rate of about one percent.</a:t>
            </a:r>
          </a:p>
          <a:p>
            <a:pPr algn="just" rtl="0"/>
            <a:endParaRPr lang="en-US" sz="2400" b="1" i="1" dirty="0"/>
          </a:p>
          <a:p>
            <a:pPr algn="just" rtl="0"/>
            <a:r>
              <a:rPr lang="x-none" sz="2400" b="1" i="1"/>
              <a:t>Clinical symptoms </a:t>
            </a:r>
            <a:endParaRPr lang="en-US" sz="2400" dirty="0"/>
          </a:p>
          <a:p>
            <a:pPr algn="just" rtl="0"/>
            <a:r>
              <a:rPr lang="en-US" sz="2400" b="1" dirty="0"/>
              <a:t>Benign Tertian Malaria. </a:t>
            </a:r>
            <a:r>
              <a:rPr lang="en-US" sz="2400" dirty="0"/>
              <a:t>Patients infected with </a:t>
            </a:r>
            <a:r>
              <a:rPr lang="en-US" sz="2400" i="1" dirty="0"/>
              <a:t>P. </a:t>
            </a:r>
            <a:r>
              <a:rPr lang="en-US" sz="2400" i="1" dirty="0" err="1"/>
              <a:t>vivax</a:t>
            </a:r>
            <a:r>
              <a:rPr lang="en-US" sz="2400" dirty="0"/>
              <a:t> typically begin to develop symptoms following a 10 to 17 day incubation period following exposure. These vague symptoms mimic those usually seen in cases of the flu, including nausea, vomiting, headache, muscle pains, and photophobia . </a:t>
            </a:r>
          </a:p>
          <a:p>
            <a:pPr algn="just" rtl="0"/>
            <a:r>
              <a:rPr lang="en-US" sz="2400" dirty="0"/>
              <a:t>As infected RBCs begin to rupture, the resulting </a:t>
            </a:r>
            <a:r>
              <a:rPr lang="en-US" sz="2400" dirty="0" err="1"/>
              <a:t>merozoites</a:t>
            </a:r>
            <a:r>
              <a:rPr lang="en-US" sz="2400" dirty="0"/>
              <a:t>, hemoglobin, and toxic cellular was products initiate the first in a series of paroxysms. These paroxysms typically occur every 48 hours.</a:t>
            </a:r>
          </a:p>
        </p:txBody>
      </p:sp>
    </p:spTree>
    <p:extLst>
      <p:ext uri="{BB962C8B-B14F-4D97-AF65-F5344CB8AC3E}">
        <p14:creationId xmlns:p14="http://schemas.microsoft.com/office/powerpoint/2010/main" val="682298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صر نائب للمحتوى 2"/>
          <p:cNvSpPr>
            <a:spLocks noGrp="1"/>
          </p:cNvSpPr>
          <p:nvPr>
            <p:ph idx="1"/>
          </p:nvPr>
        </p:nvSpPr>
        <p:spPr>
          <a:xfrm>
            <a:off x="152400" y="76200"/>
            <a:ext cx="8839200" cy="6629400"/>
          </a:xfrm>
        </p:spPr>
        <p:txBody>
          <a:bodyPr/>
          <a:lstStyle/>
          <a:p>
            <a:pPr algn="just" rtl="0"/>
            <a:r>
              <a:rPr lang="en-US" sz="2400" b="1" dirty="0"/>
              <a:t>Drug treatment</a:t>
            </a:r>
            <a:r>
              <a:rPr lang="en-US" sz="2400" dirty="0"/>
              <a:t> depends on the stage of infection. </a:t>
            </a:r>
            <a:r>
              <a:rPr lang="en-US" sz="2400" b="1" dirty="0" err="1"/>
              <a:t>Primaquine</a:t>
            </a:r>
            <a:r>
              <a:rPr lang="en-US" sz="2400" dirty="0"/>
              <a:t> is effective against the </a:t>
            </a:r>
            <a:r>
              <a:rPr lang="en-US" sz="2400" dirty="0" err="1"/>
              <a:t>exoerythrocytic</a:t>
            </a:r>
            <a:r>
              <a:rPr lang="en-US" sz="2400" dirty="0"/>
              <a:t> forms in the liver and bloodstream and also against the </a:t>
            </a:r>
            <a:r>
              <a:rPr lang="en-US" sz="2400" dirty="0" err="1"/>
              <a:t>gametocytic</a:t>
            </a:r>
            <a:r>
              <a:rPr lang="en-US" sz="2400" dirty="0"/>
              <a:t> form, but inactive against parasites in red blood cells. Therefore, for the </a:t>
            </a:r>
            <a:r>
              <a:rPr lang="en-US" sz="2400" dirty="0" err="1"/>
              <a:t>erythrocytic</a:t>
            </a:r>
            <a:r>
              <a:rPr lang="en-US" sz="2400" dirty="0"/>
              <a:t> form, </a:t>
            </a:r>
            <a:r>
              <a:rPr lang="en-US" sz="2400" dirty="0" err="1"/>
              <a:t>primaquine</a:t>
            </a:r>
            <a:r>
              <a:rPr lang="en-US" sz="2400" dirty="0"/>
              <a:t> is administered in conjunction with a blood </a:t>
            </a:r>
            <a:r>
              <a:rPr lang="en-US" sz="2400" dirty="0" err="1"/>
              <a:t>schizontocide</a:t>
            </a:r>
            <a:r>
              <a:rPr lang="en-US" sz="2400" dirty="0"/>
              <a:t> such as </a:t>
            </a:r>
            <a:r>
              <a:rPr lang="en-US" sz="2400" b="1" dirty="0" err="1"/>
              <a:t>chloroquine</a:t>
            </a:r>
            <a:r>
              <a:rPr lang="en-US" sz="2400" dirty="0"/>
              <a:t>, </a:t>
            </a:r>
          </a:p>
          <a:p>
            <a:pPr algn="just" rtl="0"/>
            <a:endParaRPr lang="en-US" sz="2400" b="1" u="sng" dirty="0"/>
          </a:p>
          <a:p>
            <a:pPr algn="just" rtl="0"/>
            <a:endParaRPr lang="en-US" sz="2400" dirty="0"/>
          </a:p>
          <a:p>
            <a:pPr algn="just" rtl="0"/>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صر نائب للمحتوى 2"/>
          <p:cNvSpPr>
            <a:spLocks noGrp="1"/>
          </p:cNvSpPr>
          <p:nvPr>
            <p:ph idx="1"/>
          </p:nvPr>
        </p:nvSpPr>
        <p:spPr>
          <a:xfrm>
            <a:off x="152400" y="76200"/>
            <a:ext cx="8839200" cy="6629400"/>
          </a:xfrm>
        </p:spPr>
        <p:txBody>
          <a:bodyPr/>
          <a:lstStyle/>
          <a:p>
            <a:pPr algn="just" rtl="0"/>
            <a:endParaRPr lang="en-US" sz="2400" b="1" u="sng" dirty="0"/>
          </a:p>
          <a:p>
            <a:pPr algn="just" rtl="0"/>
            <a:endParaRPr lang="en-US" sz="2400" b="1" u="sng" dirty="0"/>
          </a:p>
          <a:p>
            <a:pPr algn="just" rtl="0">
              <a:lnSpc>
                <a:spcPct val="150000"/>
              </a:lnSpc>
            </a:pPr>
            <a:r>
              <a:rPr lang="en-US" sz="2400" b="1" u="sng" dirty="0"/>
              <a:t>B: Toxoplasmosis (</a:t>
            </a:r>
            <a:r>
              <a:rPr lang="en-US" sz="2400" b="1" i="1" u="sng" dirty="0"/>
              <a:t>Toxoplasma </a:t>
            </a:r>
            <a:r>
              <a:rPr lang="en-US" sz="2400" b="1" i="1" u="sng" dirty="0" err="1"/>
              <a:t>gondii</a:t>
            </a:r>
            <a:r>
              <a:rPr lang="en-US" sz="2400" b="1" i="1" u="sng" dirty="0"/>
              <a:t>)</a:t>
            </a:r>
            <a:endParaRPr lang="en-US" sz="2400" dirty="0"/>
          </a:p>
          <a:p>
            <a:pPr algn="just" rtl="0">
              <a:lnSpc>
                <a:spcPct val="150000"/>
              </a:lnSpc>
            </a:pPr>
            <a:r>
              <a:rPr lang="en-US" sz="2400" i="1" dirty="0" err="1"/>
              <a:t>Toxoplasma</a:t>
            </a:r>
            <a:r>
              <a:rPr lang="en-US" sz="2400" i="1" dirty="0"/>
              <a:t> </a:t>
            </a:r>
            <a:r>
              <a:rPr lang="en-US" sz="2400" i="1" dirty="0" err="1"/>
              <a:t>gondii</a:t>
            </a:r>
            <a:r>
              <a:rPr lang="en-US" sz="2400" i="1" dirty="0"/>
              <a:t> </a:t>
            </a:r>
            <a:r>
              <a:rPr lang="en-US" sz="2400" dirty="0"/>
              <a:t>is a </a:t>
            </a:r>
            <a:r>
              <a:rPr lang="en-US" sz="2400" dirty="0" err="1"/>
              <a:t>sporozoan</a:t>
            </a:r>
            <a:r>
              <a:rPr lang="en-US" sz="2400" dirty="0"/>
              <a:t>, distributed worldwide, that infects all vertebrate species, although the definitive host is the cat. </a:t>
            </a:r>
            <a:r>
              <a:rPr lang="en-US" sz="2400" dirty="0">
                <a:solidFill>
                  <a:srgbClr val="FF0000"/>
                </a:solidFill>
              </a:rPr>
              <a:t>Humans can become infected by the accidental ingestion of </a:t>
            </a:r>
            <a:r>
              <a:rPr lang="en-US" sz="2400" dirty="0" err="1">
                <a:solidFill>
                  <a:srgbClr val="FF0000"/>
                </a:solidFill>
              </a:rPr>
              <a:t>oocysts</a:t>
            </a:r>
            <a:r>
              <a:rPr lang="en-US" sz="2400" dirty="0">
                <a:solidFill>
                  <a:srgbClr val="FF0000"/>
                </a:solidFill>
              </a:rPr>
              <a:t> present in cat feces, by eating raw or undercooked meat, congenitally from an infected mother, or from a blood transfusion</a:t>
            </a:r>
            <a:r>
              <a:rPr lang="en-US" sz="2400" dirty="0"/>
              <a:t>.</a:t>
            </a:r>
          </a:p>
          <a:p>
            <a:pPr algn="just" rtl="0"/>
            <a:endParaRPr lang="en-US" sz="2400" dirty="0"/>
          </a:p>
          <a:p>
            <a:pPr algn="just" rtl="0"/>
            <a:endParaRPr lang="en-US" sz="2400" dirty="0"/>
          </a:p>
        </p:txBody>
      </p:sp>
    </p:spTree>
    <p:extLst>
      <p:ext uri="{BB962C8B-B14F-4D97-AF65-F5344CB8AC3E}">
        <p14:creationId xmlns:p14="http://schemas.microsoft.com/office/powerpoint/2010/main" val="2522413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214282" y="0"/>
          <a:ext cx="8358246" cy="3143247"/>
        </p:xfrm>
        <a:graphic>
          <a:graphicData uri="http://schemas.openxmlformats.org/drawingml/2006/table">
            <a:tbl>
              <a:tblPr/>
              <a:tblGrid>
                <a:gridCol w="2369226">
                  <a:extLst>
                    <a:ext uri="{9D8B030D-6E8A-4147-A177-3AD203B41FA5}">
                      <a16:colId xmlns="" xmlns:a16="http://schemas.microsoft.com/office/drawing/2014/main" val="20000"/>
                    </a:ext>
                  </a:extLst>
                </a:gridCol>
                <a:gridCol w="5989020">
                  <a:extLst>
                    <a:ext uri="{9D8B030D-6E8A-4147-A177-3AD203B41FA5}">
                      <a16:colId xmlns="" xmlns:a16="http://schemas.microsoft.com/office/drawing/2014/main" val="20001"/>
                    </a:ext>
                  </a:extLst>
                </a:gridCol>
              </a:tblGrid>
              <a:tr h="449035">
                <a:tc gridSpan="2">
                  <a:txBody>
                    <a:bodyPr/>
                    <a:lstStyle/>
                    <a:p>
                      <a:pPr algn="just" rtl="0">
                        <a:spcAft>
                          <a:spcPts val="0"/>
                        </a:spcAft>
                      </a:pPr>
                      <a:r>
                        <a:rPr lang="en-US" sz="2000" b="1" dirty="0">
                          <a:latin typeface="Times New Roman"/>
                          <a:ea typeface="Times New Roman"/>
                        </a:rPr>
                        <a:t>Table ( 2 ):</a:t>
                      </a:r>
                      <a:r>
                        <a:rPr lang="en-US" sz="2000" b="1" i="1" dirty="0">
                          <a:latin typeface="Times New Roman"/>
                          <a:ea typeface="Times New Roman"/>
                        </a:rPr>
                        <a:t> </a:t>
                      </a:r>
                      <a:r>
                        <a:rPr lang="en-US" sz="2000" b="1" i="1" dirty="0" err="1">
                          <a:latin typeface="Times New Roman"/>
                          <a:ea typeface="Times New Roman"/>
                        </a:rPr>
                        <a:t>Toxoplasma</a:t>
                      </a:r>
                      <a:r>
                        <a:rPr lang="en-US" sz="2000" b="1" i="1" dirty="0">
                          <a:latin typeface="Times New Roman"/>
                          <a:ea typeface="Times New Roman"/>
                        </a:rPr>
                        <a:t> </a:t>
                      </a:r>
                      <a:r>
                        <a:rPr lang="en-US" sz="2000" b="1" i="1" dirty="0" err="1">
                          <a:latin typeface="Times New Roman"/>
                          <a:ea typeface="Times New Roman"/>
                        </a:rPr>
                        <a:t>gondii</a:t>
                      </a:r>
                      <a:r>
                        <a:rPr lang="en-US" sz="2000" b="1" dirty="0">
                          <a:latin typeface="Times New Roman"/>
                          <a:ea typeface="Times New Roman"/>
                        </a:rPr>
                        <a:t> </a:t>
                      </a:r>
                      <a:r>
                        <a:rPr lang="en-US" sz="2000" b="1" dirty="0" err="1">
                          <a:latin typeface="Times New Roman"/>
                          <a:ea typeface="Times New Roman"/>
                        </a:rPr>
                        <a:t>oocyst</a:t>
                      </a:r>
                      <a:r>
                        <a:rPr lang="en-US" sz="2000" b="1" dirty="0">
                          <a:latin typeface="Times New Roman"/>
                          <a:ea typeface="Times New Roman"/>
                        </a:rPr>
                        <a:t> : Typical characteristics </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extLst>
                  <a:ext uri="{0D108BD9-81ED-4DB2-BD59-A6C34878D82A}">
                    <a16:rowId xmlns="" xmlns:a16="http://schemas.microsoft.com/office/drawing/2014/main" val="10000"/>
                  </a:ext>
                </a:extLst>
              </a:tr>
              <a:tr h="449035">
                <a:tc>
                  <a:txBody>
                    <a:bodyPr/>
                    <a:lstStyle/>
                    <a:p>
                      <a:pPr algn="just" rtl="0">
                        <a:spcAft>
                          <a:spcPts val="0"/>
                        </a:spcAft>
                      </a:pPr>
                      <a:r>
                        <a:rPr lang="en-US" sz="2000" b="1">
                          <a:latin typeface="Times New Roman"/>
                          <a:ea typeface="Times New Roman"/>
                        </a:rPr>
                        <a:t>Size range</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2000" b="1">
                          <a:latin typeface="Times New Roman"/>
                          <a:ea typeface="Times New Roman"/>
                        </a:rPr>
                        <a:t>25 to 35 </a:t>
                      </a:r>
                      <a:r>
                        <a:rPr lang="el-GR" sz="2000" b="1">
                          <a:latin typeface="Times New Roman"/>
                          <a:ea typeface="Times New Roman"/>
                        </a:rPr>
                        <a:t>μ</a:t>
                      </a:r>
                      <a:r>
                        <a:rPr lang="en-US" sz="2000" b="1">
                          <a:latin typeface="Times New Roman"/>
                          <a:ea typeface="Times New Roman"/>
                        </a:rPr>
                        <a:t>m long , 10 to 15 </a:t>
                      </a:r>
                      <a:r>
                        <a:rPr lang="el-GR" sz="2000" b="1">
                          <a:latin typeface="Times New Roman"/>
                          <a:ea typeface="Times New Roman"/>
                        </a:rPr>
                        <a:t>μ</a:t>
                      </a:r>
                      <a:r>
                        <a:rPr lang="en-US" sz="2000" b="1">
                          <a:latin typeface="Times New Roman"/>
                          <a:ea typeface="Times New Roman"/>
                        </a:rPr>
                        <a:t>m wide</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49035">
                <a:tc>
                  <a:txBody>
                    <a:bodyPr/>
                    <a:lstStyle/>
                    <a:p>
                      <a:pPr algn="just" rtl="0">
                        <a:spcAft>
                          <a:spcPts val="0"/>
                        </a:spcAft>
                      </a:pPr>
                      <a:r>
                        <a:rPr lang="en-US" sz="2000" b="1" dirty="0">
                          <a:latin typeface="Times New Roman"/>
                          <a:ea typeface="Times New Roman"/>
                        </a:rPr>
                        <a:t>Appearance </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2000" b="1">
                          <a:latin typeface="Times New Roman"/>
                          <a:ea typeface="Times New Roman"/>
                        </a:rPr>
                        <a:t>Transparent </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49035">
                <a:tc>
                  <a:txBody>
                    <a:bodyPr/>
                    <a:lstStyle/>
                    <a:p>
                      <a:pPr algn="just" rtl="0">
                        <a:spcAft>
                          <a:spcPts val="0"/>
                        </a:spcAft>
                      </a:pPr>
                      <a:r>
                        <a:rPr lang="en-US" sz="2000" b="1">
                          <a:latin typeface="Times New Roman"/>
                          <a:ea typeface="Times New Roman"/>
                        </a:rPr>
                        <a:t>Shape </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2000" b="1">
                          <a:latin typeface="Times New Roman"/>
                          <a:ea typeface="Times New Roman"/>
                        </a:rPr>
                        <a:t>Oval  </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347107">
                <a:tc>
                  <a:txBody>
                    <a:bodyPr/>
                    <a:lstStyle/>
                    <a:p>
                      <a:pPr algn="just" rtl="0">
                        <a:spcAft>
                          <a:spcPts val="0"/>
                        </a:spcAft>
                      </a:pPr>
                      <a:r>
                        <a:rPr lang="en-US" sz="2000" b="1" dirty="0">
                          <a:latin typeface="Times New Roman"/>
                          <a:ea typeface="Times New Roman"/>
                        </a:rPr>
                        <a:t>Other features </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2000" b="1" dirty="0">
                          <a:latin typeface="Times New Roman"/>
                          <a:ea typeface="Times New Roman"/>
                        </a:rPr>
                        <a:t>Young </a:t>
                      </a:r>
                      <a:r>
                        <a:rPr lang="en-US" sz="2000" b="1" dirty="0" err="1">
                          <a:latin typeface="Times New Roman"/>
                          <a:ea typeface="Times New Roman"/>
                        </a:rPr>
                        <a:t>oocyst</a:t>
                      </a:r>
                      <a:r>
                        <a:rPr lang="en-US" sz="2000" b="1" dirty="0">
                          <a:latin typeface="Times New Roman"/>
                          <a:ea typeface="Times New Roman"/>
                        </a:rPr>
                        <a:t> contains two </a:t>
                      </a:r>
                      <a:r>
                        <a:rPr lang="en-US" sz="2000" b="1" dirty="0" err="1">
                          <a:latin typeface="Times New Roman"/>
                          <a:ea typeface="Times New Roman"/>
                        </a:rPr>
                        <a:t>sporoblasts</a:t>
                      </a:r>
                      <a:r>
                        <a:rPr lang="en-US" sz="2000" b="1" dirty="0">
                          <a:latin typeface="Times New Roman"/>
                          <a:ea typeface="Times New Roman"/>
                        </a:rPr>
                        <a:t>.</a:t>
                      </a:r>
                      <a:endParaRPr lang="en-US" sz="1800" b="1" dirty="0">
                        <a:latin typeface="Times New Roman"/>
                        <a:ea typeface="Times New Roman"/>
                      </a:endParaRPr>
                    </a:p>
                    <a:p>
                      <a:pPr algn="just" rtl="0">
                        <a:spcAft>
                          <a:spcPts val="0"/>
                        </a:spcAft>
                      </a:pPr>
                      <a:r>
                        <a:rPr lang="en-US" sz="2000" b="1" dirty="0">
                          <a:latin typeface="Times New Roman"/>
                          <a:ea typeface="Times New Roman"/>
                        </a:rPr>
                        <a:t>Mature </a:t>
                      </a:r>
                      <a:r>
                        <a:rPr lang="en-US" sz="2000" b="1" dirty="0" err="1">
                          <a:latin typeface="Times New Roman"/>
                          <a:ea typeface="Times New Roman"/>
                        </a:rPr>
                        <a:t>oocyst</a:t>
                      </a:r>
                      <a:r>
                        <a:rPr lang="en-US" sz="2000" b="1" dirty="0">
                          <a:latin typeface="Times New Roman"/>
                          <a:ea typeface="Times New Roman"/>
                        </a:rPr>
                        <a:t> contains two </a:t>
                      </a:r>
                      <a:r>
                        <a:rPr lang="en-US" sz="2000" b="1" dirty="0" err="1">
                          <a:latin typeface="Times New Roman"/>
                          <a:ea typeface="Times New Roman"/>
                        </a:rPr>
                        <a:t>sporocysts</a:t>
                      </a:r>
                      <a:r>
                        <a:rPr lang="en-US" sz="2000" b="1" dirty="0">
                          <a:latin typeface="Times New Roman"/>
                          <a:ea typeface="Times New Roman"/>
                        </a:rPr>
                        <a:t>, each containing  four </a:t>
                      </a:r>
                      <a:r>
                        <a:rPr lang="en-US" sz="2000" b="1" dirty="0" err="1">
                          <a:latin typeface="Times New Roman"/>
                          <a:ea typeface="Times New Roman"/>
                        </a:rPr>
                        <a:t>sporozoites</a:t>
                      </a:r>
                      <a:r>
                        <a:rPr lang="en-US" sz="2000" b="1" dirty="0">
                          <a:latin typeface="Times New Roman"/>
                          <a:ea typeface="Times New Roman"/>
                        </a:rPr>
                        <a:t>.  </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460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a:ln>
                <a:noFill/>
              </a:ln>
              <a:solidFill>
                <a:schemeClr val="tx1"/>
              </a:solidFill>
              <a:effectLst/>
              <a:latin typeface="Arial" pitchFamily="34" charset="0"/>
              <a:cs typeface="Arial" pitchFamily="34" charset="0"/>
            </a:endParaRPr>
          </a:p>
        </p:txBody>
      </p:sp>
      <p:pic>
        <p:nvPicPr>
          <p:cNvPr id="1034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588" y="3933056"/>
            <a:ext cx="3189050" cy="18756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كائن 1"/>
          <p:cNvGraphicFramePr>
            <a:graphicFrameLocks noChangeAspect="1"/>
          </p:cNvGraphicFramePr>
          <p:nvPr>
            <p:extLst>
              <p:ext uri="{D42A27DB-BD31-4B8C-83A1-F6EECF244321}">
                <p14:modId xmlns:p14="http://schemas.microsoft.com/office/powerpoint/2010/main" val="1049109969"/>
              </p:ext>
            </p:extLst>
          </p:nvPr>
        </p:nvGraphicFramePr>
        <p:xfrm>
          <a:off x="4152900" y="4149080"/>
          <a:ext cx="2431191" cy="2019945"/>
        </p:xfrm>
        <a:graphic>
          <a:graphicData uri="http://schemas.openxmlformats.org/presentationml/2006/ole">
            <mc:AlternateContent xmlns:mc="http://schemas.openxmlformats.org/markup-compatibility/2006">
              <mc:Choice xmlns:v="urn:schemas-microsoft-com:vml" Requires="v">
                <p:oleObj spid="_x0000_s103443" name="Bitmap Image" r:id="rId4" imgW="1914286" imgH="1590897" progId="PBrush">
                  <p:embed/>
                </p:oleObj>
              </mc:Choice>
              <mc:Fallback>
                <p:oleObj name="Bitmap Image" r:id="rId4" imgW="1914286" imgH="1590897"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2900" y="4149080"/>
                        <a:ext cx="2431191" cy="20199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val="1429370144"/>
              </p:ext>
            </p:extLst>
          </p:nvPr>
        </p:nvGraphicFramePr>
        <p:xfrm>
          <a:off x="179512" y="221289"/>
          <a:ext cx="8501122" cy="2747970"/>
        </p:xfrm>
        <a:graphic>
          <a:graphicData uri="http://schemas.openxmlformats.org/drawingml/2006/table">
            <a:tbl>
              <a:tblPr/>
              <a:tblGrid>
                <a:gridCol w="2409725">
                  <a:extLst>
                    <a:ext uri="{9D8B030D-6E8A-4147-A177-3AD203B41FA5}">
                      <a16:colId xmlns="" xmlns:a16="http://schemas.microsoft.com/office/drawing/2014/main" val="20000"/>
                    </a:ext>
                  </a:extLst>
                </a:gridCol>
                <a:gridCol w="6091397">
                  <a:extLst>
                    <a:ext uri="{9D8B030D-6E8A-4147-A177-3AD203B41FA5}">
                      <a16:colId xmlns="" xmlns:a16="http://schemas.microsoft.com/office/drawing/2014/main" val="20001"/>
                    </a:ext>
                  </a:extLst>
                </a:gridCol>
              </a:tblGrid>
              <a:tr h="427674">
                <a:tc gridSpan="2">
                  <a:txBody>
                    <a:bodyPr/>
                    <a:lstStyle/>
                    <a:p>
                      <a:pPr algn="just" rtl="0">
                        <a:spcAft>
                          <a:spcPts val="0"/>
                        </a:spcAft>
                      </a:pPr>
                      <a:r>
                        <a:rPr lang="en-US" sz="2000" b="1" dirty="0">
                          <a:latin typeface="Times New Roman"/>
                          <a:ea typeface="Times New Roman"/>
                        </a:rPr>
                        <a:t>Table ( 3 ):</a:t>
                      </a:r>
                      <a:r>
                        <a:rPr lang="en-US" sz="2000" b="1" i="1" dirty="0">
                          <a:latin typeface="Times New Roman"/>
                          <a:ea typeface="Times New Roman"/>
                        </a:rPr>
                        <a:t> </a:t>
                      </a:r>
                      <a:r>
                        <a:rPr lang="en-US" sz="2000" b="1" i="1" dirty="0" err="1">
                          <a:latin typeface="Times New Roman"/>
                          <a:ea typeface="Times New Roman"/>
                        </a:rPr>
                        <a:t>Toxoplasma</a:t>
                      </a:r>
                      <a:r>
                        <a:rPr lang="en-US" sz="2000" b="1" i="1" dirty="0">
                          <a:latin typeface="Times New Roman"/>
                          <a:ea typeface="Times New Roman"/>
                        </a:rPr>
                        <a:t> </a:t>
                      </a:r>
                      <a:r>
                        <a:rPr lang="en-US" sz="2000" b="1" i="1" dirty="0" err="1">
                          <a:latin typeface="Times New Roman"/>
                          <a:ea typeface="Times New Roman"/>
                        </a:rPr>
                        <a:t>gondii</a:t>
                      </a:r>
                      <a:r>
                        <a:rPr lang="en-US" sz="2000" b="1" dirty="0">
                          <a:latin typeface="Times New Roman"/>
                          <a:ea typeface="Times New Roman"/>
                        </a:rPr>
                        <a:t> </a:t>
                      </a:r>
                      <a:r>
                        <a:rPr lang="en-US" sz="2000" b="1" dirty="0" err="1">
                          <a:latin typeface="Times New Roman"/>
                          <a:ea typeface="Times New Roman"/>
                        </a:rPr>
                        <a:t>tachyzoite</a:t>
                      </a:r>
                      <a:r>
                        <a:rPr lang="en-US" sz="2000" b="1" dirty="0">
                          <a:latin typeface="Times New Roman"/>
                          <a:ea typeface="Times New Roman"/>
                        </a:rPr>
                        <a:t> : Typical characteristics </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extLst>
                  <a:ext uri="{0D108BD9-81ED-4DB2-BD59-A6C34878D82A}">
                    <a16:rowId xmlns="" xmlns:a16="http://schemas.microsoft.com/office/drawing/2014/main" val="10000"/>
                  </a:ext>
                </a:extLst>
              </a:tr>
              <a:tr h="427674">
                <a:tc>
                  <a:txBody>
                    <a:bodyPr/>
                    <a:lstStyle/>
                    <a:p>
                      <a:pPr algn="just" rtl="0">
                        <a:spcAft>
                          <a:spcPts val="0"/>
                        </a:spcAft>
                      </a:pPr>
                      <a:r>
                        <a:rPr lang="en-US" sz="2000" b="1" dirty="0">
                          <a:latin typeface="Times New Roman"/>
                          <a:ea typeface="Times New Roman"/>
                        </a:rPr>
                        <a:t>General comment</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2000" b="1" dirty="0">
                          <a:latin typeface="Times New Roman"/>
                          <a:ea typeface="Times New Roman"/>
                        </a:rPr>
                        <a:t>Actively multiplying morphologic form </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27674">
                <a:tc>
                  <a:txBody>
                    <a:bodyPr/>
                    <a:lstStyle/>
                    <a:p>
                      <a:pPr algn="just" rtl="0">
                        <a:spcAft>
                          <a:spcPts val="0"/>
                        </a:spcAft>
                      </a:pPr>
                      <a:r>
                        <a:rPr lang="en-US" sz="2000" b="1">
                          <a:latin typeface="Times New Roman"/>
                          <a:ea typeface="Times New Roman"/>
                        </a:rPr>
                        <a:t>Size</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2000" b="1" dirty="0">
                          <a:latin typeface="Times New Roman"/>
                          <a:ea typeface="Times New Roman"/>
                        </a:rPr>
                        <a:t>3 to 7 </a:t>
                      </a:r>
                      <a:r>
                        <a:rPr lang="el-GR" sz="2000" b="1" dirty="0">
                          <a:latin typeface="Times New Roman"/>
                          <a:ea typeface="Times New Roman"/>
                        </a:rPr>
                        <a:t>μ</a:t>
                      </a:r>
                      <a:r>
                        <a:rPr lang="en-US" sz="2000" b="1" dirty="0">
                          <a:latin typeface="Times New Roman"/>
                          <a:ea typeface="Times New Roman"/>
                        </a:rPr>
                        <a:t>m by 2 to 4 </a:t>
                      </a:r>
                      <a:r>
                        <a:rPr lang="el-GR" sz="2000" b="1" dirty="0">
                          <a:latin typeface="Times New Roman"/>
                          <a:ea typeface="Times New Roman"/>
                        </a:rPr>
                        <a:t>μ</a:t>
                      </a:r>
                      <a:r>
                        <a:rPr lang="en-US" sz="2000" b="1" dirty="0">
                          <a:latin typeface="Times New Roman"/>
                          <a:ea typeface="Times New Roman"/>
                        </a:rPr>
                        <a:t>m</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27674">
                <a:tc>
                  <a:txBody>
                    <a:bodyPr/>
                    <a:lstStyle/>
                    <a:p>
                      <a:pPr algn="just" rtl="0">
                        <a:spcAft>
                          <a:spcPts val="0"/>
                        </a:spcAft>
                      </a:pPr>
                      <a:r>
                        <a:rPr lang="en-US" sz="2000" b="1">
                          <a:latin typeface="Times New Roman"/>
                          <a:ea typeface="Times New Roman"/>
                        </a:rPr>
                        <a:t>Shape </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2000" b="1" dirty="0">
                          <a:latin typeface="Times New Roman"/>
                          <a:ea typeface="Times New Roman"/>
                        </a:rPr>
                        <a:t>Crescent shaped , often more rounded one end </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27674">
                <a:tc>
                  <a:txBody>
                    <a:bodyPr/>
                    <a:lstStyle/>
                    <a:p>
                      <a:pPr algn="just" rtl="0">
                        <a:spcAft>
                          <a:spcPts val="0"/>
                        </a:spcAft>
                      </a:pPr>
                      <a:r>
                        <a:rPr lang="en-US" sz="2000" b="1">
                          <a:latin typeface="Times New Roman"/>
                          <a:ea typeface="Times New Roman"/>
                        </a:rPr>
                        <a:t>Number of nucleui </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2000" b="1" dirty="0">
                          <a:latin typeface="Times New Roman"/>
                          <a:ea typeface="Times New Roman"/>
                        </a:rPr>
                        <a:t>One</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27674">
                <a:tc>
                  <a:txBody>
                    <a:bodyPr/>
                    <a:lstStyle/>
                    <a:p>
                      <a:pPr algn="just" rtl="0">
                        <a:spcAft>
                          <a:spcPts val="0"/>
                        </a:spcAft>
                      </a:pPr>
                      <a:r>
                        <a:rPr lang="en-US" sz="2000" b="1" dirty="0">
                          <a:latin typeface="Times New Roman"/>
                          <a:ea typeface="Times New Roman"/>
                        </a:rPr>
                        <a:t>Other features </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2000" b="1" dirty="0">
                          <a:latin typeface="Times New Roman"/>
                          <a:ea typeface="Times New Roman"/>
                        </a:rPr>
                        <a:t>Contains a variety of organelles that are not readily visible </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460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solidFill>
                <a:prstClr val="black"/>
              </a:solidFill>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2240925180"/>
              </p:ext>
            </p:extLst>
          </p:nvPr>
        </p:nvGraphicFramePr>
        <p:xfrm>
          <a:off x="971600" y="3475180"/>
          <a:ext cx="2778075" cy="2895325"/>
        </p:xfrm>
        <a:graphic>
          <a:graphicData uri="http://schemas.openxmlformats.org/presentationml/2006/ole">
            <mc:AlternateContent xmlns:mc="http://schemas.openxmlformats.org/markup-compatibility/2006">
              <mc:Choice xmlns:v="urn:schemas-microsoft-com:vml" Requires="v">
                <p:oleObj spid="_x0000_s104467" name="Bitmap Image" r:id="rId3" imgW="1476190" imgH="1552792" progId="PBrush">
                  <p:embed/>
                </p:oleObj>
              </mc:Choice>
              <mc:Fallback>
                <p:oleObj name="Bitmap Image" r:id="rId3" imgW="1476190" imgH="1552792" progId="PBrush">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475180"/>
                        <a:ext cx="2778075" cy="28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4451" name="Picture 3" descr="toxoplasm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6150" y="3429000"/>
            <a:ext cx="3631691"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274638" y="4838700"/>
            <a:ext cx="9144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a:ln>
                  <a:noFill/>
                </a:ln>
                <a:solidFill>
                  <a:schemeClr val="tx1"/>
                </a:solidFill>
                <a:effectLst/>
                <a:latin typeface="Calibri" pitchFamily="34" charset="0"/>
                <a:ea typeface="Arial" pitchFamily="34" charset="0"/>
                <a:cs typeface="Arial" pitchFamily="34" charset="0"/>
              </a:rPr>
              <a:t>Sporozoites </a:t>
            </a:r>
            <a:endParaRPr kumimoji="0" lang="ar-IQ"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32102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627740786"/>
              </p:ext>
            </p:extLst>
          </p:nvPr>
        </p:nvGraphicFramePr>
        <p:xfrm>
          <a:off x="251520" y="1"/>
          <a:ext cx="8892480" cy="3428999"/>
        </p:xfrm>
        <a:graphic>
          <a:graphicData uri="http://schemas.openxmlformats.org/drawingml/2006/table">
            <a:tbl>
              <a:tblPr/>
              <a:tblGrid>
                <a:gridCol w="2520658">
                  <a:extLst>
                    <a:ext uri="{9D8B030D-6E8A-4147-A177-3AD203B41FA5}">
                      <a16:colId xmlns="" xmlns:a16="http://schemas.microsoft.com/office/drawing/2014/main" val="20000"/>
                    </a:ext>
                  </a:extLst>
                </a:gridCol>
                <a:gridCol w="6371822">
                  <a:extLst>
                    <a:ext uri="{9D8B030D-6E8A-4147-A177-3AD203B41FA5}">
                      <a16:colId xmlns="" xmlns:a16="http://schemas.microsoft.com/office/drawing/2014/main" val="20001"/>
                    </a:ext>
                  </a:extLst>
                </a:gridCol>
              </a:tblGrid>
              <a:tr h="489857">
                <a:tc gridSpan="2">
                  <a:txBody>
                    <a:bodyPr/>
                    <a:lstStyle/>
                    <a:p>
                      <a:pPr algn="just" rtl="0">
                        <a:spcAft>
                          <a:spcPts val="0"/>
                        </a:spcAft>
                      </a:pPr>
                      <a:r>
                        <a:rPr lang="en-US" sz="2000" b="1" dirty="0">
                          <a:latin typeface="Times New Roman"/>
                          <a:ea typeface="Times New Roman"/>
                        </a:rPr>
                        <a:t>Table ( 4 ):</a:t>
                      </a:r>
                      <a:r>
                        <a:rPr lang="en-US" sz="2000" b="1" i="1" dirty="0">
                          <a:latin typeface="Times New Roman"/>
                          <a:ea typeface="Times New Roman"/>
                        </a:rPr>
                        <a:t> Toxoplasma </a:t>
                      </a:r>
                      <a:r>
                        <a:rPr lang="en-US" sz="2000" b="1" i="1" dirty="0" err="1">
                          <a:latin typeface="Times New Roman"/>
                          <a:ea typeface="Times New Roman"/>
                        </a:rPr>
                        <a:t>gondii</a:t>
                      </a:r>
                      <a:r>
                        <a:rPr lang="en-US" sz="2000" b="1" dirty="0">
                          <a:latin typeface="Times New Roman"/>
                          <a:ea typeface="Times New Roman"/>
                        </a:rPr>
                        <a:t> </a:t>
                      </a:r>
                      <a:r>
                        <a:rPr lang="en-US" sz="2000" b="1" dirty="0" err="1">
                          <a:latin typeface="Times New Roman"/>
                          <a:ea typeface="Times New Roman"/>
                        </a:rPr>
                        <a:t>Bradyzoite</a:t>
                      </a:r>
                      <a:r>
                        <a:rPr lang="en-US" sz="2000" b="1" dirty="0">
                          <a:latin typeface="Times New Roman"/>
                          <a:ea typeface="Times New Roman"/>
                        </a:rPr>
                        <a:t> : Typical characteristics </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extLst>
                  <a:ext uri="{0D108BD9-81ED-4DB2-BD59-A6C34878D82A}">
                    <a16:rowId xmlns="" xmlns:a16="http://schemas.microsoft.com/office/drawing/2014/main" val="10000"/>
                  </a:ext>
                </a:extLst>
              </a:tr>
              <a:tr h="489857">
                <a:tc>
                  <a:txBody>
                    <a:bodyPr/>
                    <a:lstStyle/>
                    <a:p>
                      <a:pPr algn="just" rtl="0">
                        <a:spcAft>
                          <a:spcPts val="0"/>
                        </a:spcAft>
                      </a:pPr>
                      <a:r>
                        <a:rPr lang="en-US" sz="2000" b="1">
                          <a:latin typeface="Times New Roman"/>
                          <a:ea typeface="Times New Roman"/>
                        </a:rPr>
                        <a:t>General comment</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2000" b="1">
                          <a:latin typeface="Times New Roman"/>
                          <a:ea typeface="Times New Roman"/>
                        </a:rPr>
                        <a:t>Slow - growing morphologic form </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89857">
                <a:tc>
                  <a:txBody>
                    <a:bodyPr/>
                    <a:lstStyle/>
                    <a:p>
                      <a:pPr algn="just" rtl="0">
                        <a:spcAft>
                          <a:spcPts val="0"/>
                        </a:spcAft>
                      </a:pPr>
                      <a:r>
                        <a:rPr lang="en-US" sz="2000" b="1">
                          <a:latin typeface="Times New Roman"/>
                          <a:ea typeface="Times New Roman"/>
                        </a:rPr>
                        <a:t>Size</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2000" b="1">
                          <a:latin typeface="Times New Roman"/>
                          <a:ea typeface="Times New Roman"/>
                        </a:rPr>
                        <a:t>Smaller than tachyzoites </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89857">
                <a:tc>
                  <a:txBody>
                    <a:bodyPr/>
                    <a:lstStyle/>
                    <a:p>
                      <a:pPr algn="just" rtl="0">
                        <a:spcAft>
                          <a:spcPts val="0"/>
                        </a:spcAft>
                      </a:pPr>
                      <a:r>
                        <a:rPr lang="en-US" sz="2000" b="1" dirty="0">
                          <a:latin typeface="Times New Roman"/>
                          <a:ea typeface="Times New Roman"/>
                        </a:rPr>
                        <a:t>Physical appearance </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2000" b="1">
                          <a:latin typeface="Times New Roman"/>
                          <a:ea typeface="Times New Roman"/>
                        </a:rPr>
                        <a:t>Similar to that of the tachyzoites </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89857">
                <a:tc>
                  <a:txBody>
                    <a:bodyPr/>
                    <a:lstStyle/>
                    <a:p>
                      <a:pPr algn="just" rtl="0">
                        <a:spcAft>
                          <a:spcPts val="0"/>
                        </a:spcAft>
                      </a:pPr>
                      <a:r>
                        <a:rPr lang="en-US" sz="2000" b="1">
                          <a:latin typeface="Times New Roman"/>
                          <a:ea typeface="Times New Roman"/>
                        </a:rPr>
                        <a:t>Number of nucleui </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2000" b="1">
                          <a:latin typeface="Times New Roman"/>
                          <a:ea typeface="Times New Roman"/>
                        </a:rPr>
                        <a:t>One</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979714">
                <a:tc>
                  <a:txBody>
                    <a:bodyPr/>
                    <a:lstStyle/>
                    <a:p>
                      <a:pPr algn="just" rtl="0">
                        <a:spcAft>
                          <a:spcPts val="0"/>
                        </a:spcAft>
                      </a:pPr>
                      <a:r>
                        <a:rPr lang="en-US" sz="2000" b="1">
                          <a:latin typeface="Times New Roman"/>
                          <a:ea typeface="Times New Roman"/>
                        </a:rPr>
                        <a:t>Other features </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2000" b="1" dirty="0">
                          <a:latin typeface="Times New Roman"/>
                          <a:ea typeface="Times New Roman"/>
                        </a:rPr>
                        <a:t>Hundreds to thousands of </a:t>
                      </a:r>
                      <a:r>
                        <a:rPr lang="en-US" sz="2000" b="1" dirty="0" err="1">
                          <a:latin typeface="Times New Roman"/>
                          <a:ea typeface="Times New Roman"/>
                        </a:rPr>
                        <a:t>bradyzoites</a:t>
                      </a:r>
                      <a:r>
                        <a:rPr lang="en-US" sz="2000" b="1" dirty="0">
                          <a:latin typeface="Times New Roman"/>
                          <a:ea typeface="Times New Roman"/>
                        </a:rPr>
                        <a:t> enclose themselves to form a cyst that may measure 12 to 100 </a:t>
                      </a:r>
                      <a:r>
                        <a:rPr lang="el-GR" sz="2000" b="1" dirty="0">
                          <a:latin typeface="Times New Roman"/>
                          <a:ea typeface="Times New Roman"/>
                        </a:rPr>
                        <a:t>μ</a:t>
                      </a:r>
                      <a:r>
                        <a:rPr lang="en-US" sz="2000" b="1" dirty="0">
                          <a:latin typeface="Times New Roman"/>
                          <a:ea typeface="Times New Roman"/>
                        </a:rPr>
                        <a:t>m in diameter </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pic>
        <p:nvPicPr>
          <p:cNvPr id="1054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86" y="4068236"/>
            <a:ext cx="2502190" cy="27961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كائن 1"/>
          <p:cNvGraphicFramePr>
            <a:graphicFrameLocks noChangeAspect="1"/>
          </p:cNvGraphicFramePr>
          <p:nvPr>
            <p:extLst>
              <p:ext uri="{D42A27DB-BD31-4B8C-83A1-F6EECF244321}">
                <p14:modId xmlns:p14="http://schemas.microsoft.com/office/powerpoint/2010/main" val="2512613856"/>
              </p:ext>
            </p:extLst>
          </p:nvPr>
        </p:nvGraphicFramePr>
        <p:xfrm>
          <a:off x="3563888" y="3933056"/>
          <a:ext cx="2543363" cy="2427237"/>
        </p:xfrm>
        <a:graphic>
          <a:graphicData uri="http://schemas.openxmlformats.org/presentationml/2006/ole">
            <mc:AlternateContent xmlns:mc="http://schemas.openxmlformats.org/markup-compatibility/2006">
              <mc:Choice xmlns:v="urn:schemas-microsoft-com:vml" Requires="v">
                <p:oleObj spid="_x0000_s105491" name="Bitmap Image" r:id="rId4" imgW="2228571" imgH="2371429" progId="PBrush">
                  <p:embed/>
                </p:oleObj>
              </mc:Choice>
              <mc:Fallback>
                <p:oleObj name="Bitmap Image" r:id="rId4" imgW="2228571" imgH="2371429"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3933056"/>
                        <a:ext cx="2543363" cy="242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9144000" cy="6643710"/>
          </a:xfrm>
        </p:spPr>
        <p:txBody>
          <a:bodyPr>
            <a:normAutofit fontScale="92500" lnSpcReduction="20000"/>
          </a:bodyPr>
          <a:lstStyle/>
          <a:p>
            <a:pPr algn="just" rtl="0"/>
            <a:r>
              <a:rPr lang="en-US" b="1" dirty="0"/>
              <a:t>Pathology and clinical significance</a:t>
            </a:r>
            <a:r>
              <a:rPr lang="en-US" dirty="0"/>
              <a:t>: </a:t>
            </a:r>
          </a:p>
          <a:p>
            <a:pPr algn="just" rtl="0"/>
            <a:r>
              <a:rPr lang="en-US" dirty="0"/>
              <a:t>There are two kinds of </a:t>
            </a:r>
            <a:r>
              <a:rPr lang="en-US" dirty="0" err="1"/>
              <a:t>Toxoplasma</a:t>
            </a:r>
            <a:r>
              <a:rPr lang="en-US" dirty="0"/>
              <a:t> </a:t>
            </a:r>
            <a:r>
              <a:rPr lang="en-US" dirty="0" err="1"/>
              <a:t>trophozoites</a:t>
            </a:r>
            <a:r>
              <a:rPr lang="en-US" dirty="0"/>
              <a:t> found in human infections: rapidly growing </a:t>
            </a:r>
            <a:r>
              <a:rPr lang="en-US" dirty="0" err="1"/>
              <a:t>tachyzoites</a:t>
            </a:r>
            <a:r>
              <a:rPr lang="en-US" dirty="0"/>
              <a:t> (</a:t>
            </a:r>
            <a:r>
              <a:rPr lang="en-US" dirty="0" err="1"/>
              <a:t>tachy</a:t>
            </a:r>
            <a:r>
              <a:rPr lang="en-US" dirty="0"/>
              <a:t> = rapid) that are seen in body fluids in early, acute infections, and slowly growing </a:t>
            </a:r>
            <a:r>
              <a:rPr lang="en-US" dirty="0" err="1"/>
              <a:t>bradyzoites</a:t>
            </a:r>
            <a:r>
              <a:rPr lang="en-US" dirty="0"/>
              <a:t> (</a:t>
            </a:r>
            <a:r>
              <a:rPr lang="en-US" dirty="0" err="1"/>
              <a:t>brady</a:t>
            </a:r>
            <a:r>
              <a:rPr lang="en-US" dirty="0"/>
              <a:t> = slow) that are contained in cysts in muscle and brain tissue and in the eye. </a:t>
            </a:r>
            <a:r>
              <a:rPr lang="en-US" dirty="0" err="1"/>
              <a:t>Tachyzoites</a:t>
            </a:r>
            <a:r>
              <a:rPr lang="en-US" dirty="0"/>
              <a:t> directly destroy cells, particularly </a:t>
            </a:r>
            <a:r>
              <a:rPr lang="en-US" dirty="0" err="1"/>
              <a:t>parenchymal</a:t>
            </a:r>
            <a:r>
              <a:rPr lang="en-US" dirty="0"/>
              <a:t> and </a:t>
            </a:r>
            <a:r>
              <a:rPr lang="en-US" dirty="0" err="1"/>
              <a:t>reticuloendothelial</a:t>
            </a:r>
            <a:r>
              <a:rPr lang="en-US" dirty="0"/>
              <a:t> cells, whereas </a:t>
            </a:r>
            <a:r>
              <a:rPr lang="en-US" dirty="0" err="1"/>
              <a:t>bradyzoites</a:t>
            </a:r>
            <a:r>
              <a:rPr lang="en-US" dirty="0"/>
              <a:t> released from ruptured tissue cysts cause local inflammation with blockage of blood vessels and necrosis. Infections of normal human hosts are common and usually asymptomatic. However, they can be very severe in </a:t>
            </a:r>
            <a:r>
              <a:rPr lang="en-US" dirty="0" err="1"/>
              <a:t>immunocompromised</a:t>
            </a:r>
            <a:r>
              <a:rPr lang="en-US" dirty="0"/>
              <a:t> individuals, who may also suffer recrudescence (relapse) of the infection. </a:t>
            </a:r>
            <a:r>
              <a:rPr lang="en-US" dirty="0">
                <a:solidFill>
                  <a:srgbClr val="FF0000"/>
                </a:solidFill>
              </a:rPr>
              <a:t>Congenital infections can also be severe, resulting in stillbirths, brain lesions, and hydrocephaly and they are a major cause of blindness in newborns.</a:t>
            </a:r>
          </a:p>
          <a:p>
            <a:pPr algn="just"/>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idx="1"/>
          </p:nvPr>
        </p:nvSpPr>
        <p:spPr>
          <a:xfrm>
            <a:off x="0" y="116632"/>
            <a:ext cx="8991600" cy="6588968"/>
          </a:xfrm>
        </p:spPr>
        <p:txBody>
          <a:bodyPr/>
          <a:lstStyle/>
          <a:p>
            <a:pPr algn="just" rtl="0"/>
            <a:r>
              <a:rPr lang="en-US" sz="2000" b="1" dirty="0"/>
              <a:t>A:Malaria (Plasmodium species)</a:t>
            </a:r>
            <a:endParaRPr lang="en-US" sz="2000" dirty="0"/>
          </a:p>
          <a:p>
            <a:pPr lvl="1" algn="just" rtl="0"/>
            <a:r>
              <a:rPr lang="en-US" sz="2000" i="1" dirty="0"/>
              <a:t>Plasmodium </a:t>
            </a:r>
            <a:r>
              <a:rPr lang="en-US" sz="2000" i="1" dirty="0" err="1"/>
              <a:t>falciparum</a:t>
            </a:r>
            <a:r>
              <a:rPr lang="en-US" sz="2000" dirty="0"/>
              <a:t> causes malignant tertian  malaria </a:t>
            </a:r>
          </a:p>
          <a:p>
            <a:pPr lvl="1" algn="just" rtl="0"/>
            <a:r>
              <a:rPr lang="en-US" sz="2000" i="1" dirty="0"/>
              <a:t>P. </a:t>
            </a:r>
            <a:r>
              <a:rPr lang="en-US" sz="2000" i="1" dirty="0" err="1"/>
              <a:t>malariae</a:t>
            </a:r>
            <a:r>
              <a:rPr lang="en-US" sz="2000" dirty="0"/>
              <a:t>: causes </a:t>
            </a:r>
            <a:r>
              <a:rPr lang="en-US" sz="2000" dirty="0" err="1"/>
              <a:t>Quartan</a:t>
            </a:r>
            <a:r>
              <a:rPr lang="en-US" sz="2000" dirty="0"/>
              <a:t> malaria</a:t>
            </a:r>
          </a:p>
          <a:p>
            <a:pPr lvl="1" algn="just" rtl="0"/>
            <a:r>
              <a:rPr lang="en-US" sz="2000" i="1" dirty="0"/>
              <a:t>P. </a:t>
            </a:r>
            <a:r>
              <a:rPr lang="en-US" sz="2000" i="1" dirty="0" err="1"/>
              <a:t>vivax</a:t>
            </a:r>
            <a:r>
              <a:rPr lang="en-US" sz="2000" dirty="0"/>
              <a:t>: causes benign tertian malaria</a:t>
            </a:r>
          </a:p>
          <a:p>
            <a:pPr lvl="1" algn="just" rtl="0"/>
            <a:r>
              <a:rPr lang="en-US" sz="2000" dirty="0"/>
              <a:t> </a:t>
            </a:r>
            <a:r>
              <a:rPr lang="en-US" sz="2000" i="1" dirty="0"/>
              <a:t>P. </a:t>
            </a:r>
            <a:r>
              <a:rPr lang="en-US" sz="2000" i="1" dirty="0" err="1"/>
              <a:t>ovale</a:t>
            </a:r>
            <a:r>
              <a:rPr lang="en-US" sz="2000" dirty="0"/>
              <a:t>: causes benign tertian malaria</a:t>
            </a:r>
          </a:p>
          <a:p>
            <a:pPr algn="just" rtl="0">
              <a:buNone/>
            </a:pPr>
            <a:r>
              <a:rPr lang="en-US" sz="2000" dirty="0"/>
              <a:t>Malaria is an acute infectious disease of the blood, caused by one of four species of the </a:t>
            </a:r>
            <a:r>
              <a:rPr lang="en-US" sz="2000" dirty="0" err="1"/>
              <a:t>protozoal</a:t>
            </a:r>
            <a:r>
              <a:rPr lang="en-US" sz="2000" dirty="0"/>
              <a:t> genus P. </a:t>
            </a:r>
            <a:r>
              <a:rPr lang="en-US" sz="2000" dirty="0" err="1"/>
              <a:t>falciparum</a:t>
            </a:r>
            <a:r>
              <a:rPr lang="en-US" sz="2000" dirty="0"/>
              <a:t> accounts for some 50 % of all malaria cases, and P. </a:t>
            </a:r>
            <a:r>
              <a:rPr lang="en-US" sz="2000" dirty="0" err="1"/>
              <a:t>vivax</a:t>
            </a:r>
            <a:r>
              <a:rPr lang="en-US" sz="2000" dirty="0"/>
              <a:t> for 18 %of malarial cases.</a:t>
            </a:r>
          </a:p>
          <a:p>
            <a:pPr algn="just" rtl="0">
              <a:buNone/>
            </a:pPr>
            <a:r>
              <a:rPr lang="en-US" sz="2000" dirty="0"/>
              <a:t>The </a:t>
            </a:r>
            <a:r>
              <a:rPr lang="en-US" sz="2000" dirty="0" err="1"/>
              <a:t>plasmodial</a:t>
            </a:r>
            <a:r>
              <a:rPr lang="en-US" sz="2000" dirty="0"/>
              <a:t> parasite is transmitted to humans through the bite of a female Anopheles mosquito, or by an infected, blood-contaminated, needle.</a:t>
            </a:r>
          </a:p>
          <a:p>
            <a:pPr algn="just" rtl="0">
              <a:lnSpc>
                <a:spcPct val="150000"/>
              </a:lnSpc>
              <a:buNone/>
            </a:pPr>
            <a:r>
              <a:rPr lang="en-US" sz="2000" dirty="0" err="1"/>
              <a:t>Sporozoans</a:t>
            </a:r>
            <a:r>
              <a:rPr lang="en-US" sz="2000" dirty="0"/>
              <a:t> reproduce asexually in human cells by a process called </a:t>
            </a:r>
            <a:r>
              <a:rPr lang="en-US" sz="2000" dirty="0" err="1"/>
              <a:t>schizogony</a:t>
            </a:r>
            <a:r>
              <a:rPr lang="en-US" sz="2000" dirty="0"/>
              <a:t>, in which multiple nuclear divisions are followed by envelopment of the nuclei by cell walls producing </a:t>
            </a:r>
            <a:r>
              <a:rPr lang="en-US" sz="2000" dirty="0" err="1"/>
              <a:t>merozoites</a:t>
            </a:r>
            <a:r>
              <a:rPr lang="en-US" sz="2000" dirty="0"/>
              <a:t> (ring stage). These, in turn, become </a:t>
            </a:r>
            <a:r>
              <a:rPr lang="en-US" sz="2000" dirty="0" err="1"/>
              <a:t>trophozoites</a:t>
            </a:r>
            <a:r>
              <a:rPr lang="en-US" sz="2000" dirty="0"/>
              <a:t>. Sexual reproduction occurs in the mosquito, where new spores (</a:t>
            </a:r>
            <a:r>
              <a:rPr lang="en-US" sz="2000" dirty="0" err="1"/>
              <a:t>sporozoites</a:t>
            </a:r>
            <a:r>
              <a:rPr lang="en-US" sz="2000" dirty="0"/>
              <a:t>) are formed process called </a:t>
            </a:r>
            <a:r>
              <a:rPr lang="en-US" sz="2000" dirty="0" err="1"/>
              <a:t>sporogony</a:t>
            </a:r>
            <a:r>
              <a:rPr lang="en-US" sz="2000" dirty="0"/>
              <a:t>. </a:t>
            </a:r>
            <a:endParaRPr lang="en-US" sz="2000" b="1" dirty="0"/>
          </a:p>
          <a:p>
            <a:pPr algn="just" rtl="0">
              <a:lnSpc>
                <a:spcPct val="80000"/>
              </a:lnSpc>
              <a:buNone/>
            </a:pPr>
            <a:r>
              <a:rPr lang="en-US" sz="2000" b="1" dirty="0" err="1"/>
              <a:t>Schizogony</a:t>
            </a:r>
            <a:r>
              <a:rPr lang="en-US" sz="2000" b="1" dirty="0"/>
              <a:t> (asexually in human; intermediated host),    </a:t>
            </a:r>
          </a:p>
          <a:p>
            <a:pPr algn="just" rtl="0">
              <a:lnSpc>
                <a:spcPct val="80000"/>
              </a:lnSpc>
              <a:buNone/>
            </a:pPr>
            <a:r>
              <a:rPr lang="en-US" sz="2000" b="1" dirty="0" err="1"/>
              <a:t>sporogony</a:t>
            </a:r>
            <a:r>
              <a:rPr lang="en-US" sz="2000" b="1" dirty="0"/>
              <a:t> (Sexual reproduction in the mosquito; definitive host)</a:t>
            </a:r>
          </a:p>
          <a:p>
            <a:pPr algn="just" rtl="0">
              <a:buNone/>
            </a:pPr>
            <a:endParaRPr lang="en-US" sz="2000" dirty="0"/>
          </a:p>
          <a:p>
            <a:pPr algn="just" rtl="0">
              <a:defRPr/>
            </a:pPr>
            <a:endParaRPr lang="en-US" sz="2000" dirty="0"/>
          </a:p>
          <a:p>
            <a:pPr marL="0" indent="0" algn="just" rtl="0">
              <a:lnSpc>
                <a:spcPct val="150000"/>
              </a:lnSpc>
              <a:buFont typeface="Wingdings 2" pitchFamily="18" charset="2"/>
              <a:buNone/>
              <a:defRPr/>
            </a:pP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715147"/>
          </a:xfrm>
        </p:spPr>
        <p:txBody>
          <a:bodyPr/>
          <a:lstStyle/>
          <a:p>
            <a:pPr algn="just" rtl="0"/>
            <a:r>
              <a:rPr lang="x-none" sz="2400" b="1"/>
              <a:t>Clinical symptoms </a:t>
            </a:r>
            <a:endParaRPr lang="en-US" sz="2400" b="1" dirty="0"/>
          </a:p>
          <a:p>
            <a:pPr algn="just" rtl="0"/>
            <a:r>
              <a:rPr lang="en-US" sz="2400" b="1" dirty="0"/>
              <a:t>Toxoplasmosis</a:t>
            </a:r>
            <a:r>
              <a:rPr lang="en-US" sz="2400" dirty="0"/>
              <a:t> a common infection with the protozoan intracellular parasite </a:t>
            </a:r>
            <a:r>
              <a:rPr lang="en-US" sz="2400" i="1" dirty="0" err="1"/>
              <a:t>Toxoplasma</a:t>
            </a:r>
            <a:r>
              <a:rPr lang="en-US" sz="2400" i="1" dirty="0"/>
              <a:t> </a:t>
            </a:r>
            <a:r>
              <a:rPr lang="en-US" sz="2400" i="1" dirty="0" err="1"/>
              <a:t>gondii</a:t>
            </a:r>
            <a:r>
              <a:rPr lang="en-US" sz="2400" dirty="0"/>
              <a:t>. It is marked in its inborn form by liver and brain involvement with </a:t>
            </a:r>
            <a:r>
              <a:rPr lang="en-US" sz="2400" dirty="0">
                <a:solidFill>
                  <a:srgbClr val="FF0000"/>
                </a:solidFill>
              </a:rPr>
              <a:t>calcium in the brain (cerebral calcification), convulsions, blindness, too-small head and fluid on the brain (</a:t>
            </a:r>
            <a:r>
              <a:rPr lang="en-US" sz="2400" dirty="0" err="1">
                <a:solidFill>
                  <a:srgbClr val="FF0000"/>
                </a:solidFill>
              </a:rPr>
              <a:t>microcephaly</a:t>
            </a:r>
            <a:r>
              <a:rPr lang="en-US" sz="2400" dirty="0">
                <a:solidFill>
                  <a:srgbClr val="FF0000"/>
                </a:solidFill>
              </a:rPr>
              <a:t> and hydrocephaly</a:t>
            </a:r>
            <a:r>
              <a:rPr lang="en-US" sz="2400" dirty="0"/>
              <a:t>), and mental retardation. The acquired form is marked by rash, disease of the lymph nodes (</a:t>
            </a:r>
            <a:r>
              <a:rPr lang="en-US" sz="2400" dirty="0" err="1">
                <a:solidFill>
                  <a:srgbClr val="FF0000"/>
                </a:solidFill>
              </a:rPr>
              <a:t>lymphadenopathy</a:t>
            </a:r>
            <a:r>
              <a:rPr lang="en-US" sz="2400" dirty="0"/>
              <a:t>), fever, malaise, central </a:t>
            </a:r>
            <a:r>
              <a:rPr lang="en-US" sz="2400" dirty="0">
                <a:solidFill>
                  <a:srgbClr val="FF0000"/>
                </a:solidFill>
              </a:rPr>
              <a:t>nervous system disorders</a:t>
            </a:r>
            <a:r>
              <a:rPr lang="en-US" sz="2400" dirty="0"/>
              <a:t>, swelling of the heart wall (</a:t>
            </a:r>
            <a:r>
              <a:rPr lang="en-US" sz="2400" dirty="0" err="1">
                <a:solidFill>
                  <a:srgbClr val="FF0000"/>
                </a:solidFill>
              </a:rPr>
              <a:t>myocarditis</a:t>
            </a:r>
            <a:r>
              <a:rPr lang="en-US" sz="2400" dirty="0"/>
              <a:t>), and swelling of lung tissue (</a:t>
            </a:r>
            <a:r>
              <a:rPr lang="en-US" sz="2400" dirty="0" err="1">
                <a:solidFill>
                  <a:srgbClr val="FF0000"/>
                </a:solidFill>
              </a:rPr>
              <a:t>pneumonitis</a:t>
            </a:r>
            <a:r>
              <a:rPr lang="en-US" sz="2400" dirty="0"/>
              <a:t>). Cats acquire the organism by eating infected birds and mice. Lumps (cysts) of the organism are carried from cat feces to humans or by human ingestion of inadequately cooked meat containing the lumps. Infection through the placenta occurs only during acute infection of the mother. The other route of human infection occurs when contaminated blood is transfused into an uninfected person.  </a:t>
            </a:r>
          </a:p>
          <a:p>
            <a:pPr algn="just" rtl="0"/>
            <a:endParaRPr lang="ar-IQ"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
            <a:ext cx="8786874" cy="6643710"/>
          </a:xfrm>
        </p:spPr>
        <p:txBody>
          <a:bodyPr>
            <a:normAutofit fontScale="85000" lnSpcReduction="10000"/>
          </a:bodyPr>
          <a:lstStyle/>
          <a:p>
            <a:pPr algn="just" rtl="0"/>
            <a:r>
              <a:rPr lang="x-none" b="1"/>
              <a:t>Life cycle </a:t>
            </a:r>
            <a:endParaRPr lang="en-US" b="1" dirty="0"/>
          </a:p>
          <a:p>
            <a:pPr algn="just" rtl="0"/>
            <a:r>
              <a:rPr lang="en-US" dirty="0"/>
              <a:t>The definitive host in the </a:t>
            </a:r>
            <a:r>
              <a:rPr lang="en-US" i="1" dirty="0" err="1"/>
              <a:t>Toxoplasma</a:t>
            </a:r>
            <a:r>
              <a:rPr lang="en-US" dirty="0"/>
              <a:t> life cycle is the cat (or other felines). Upon ingestion of </a:t>
            </a:r>
            <a:r>
              <a:rPr lang="en-US" i="1" dirty="0" err="1"/>
              <a:t>Toxoplasma</a:t>
            </a:r>
            <a:r>
              <a:rPr lang="en-US" i="1" dirty="0"/>
              <a:t> </a:t>
            </a:r>
            <a:r>
              <a:rPr lang="en-US" dirty="0"/>
              <a:t>cysts present in the brain or muscle tissue of contaminated mice or rats, the enclosed </a:t>
            </a:r>
            <a:r>
              <a:rPr lang="en-US" dirty="0" err="1"/>
              <a:t>bradyzoites</a:t>
            </a:r>
            <a:r>
              <a:rPr lang="en-US" dirty="0"/>
              <a:t> are released in the cat and quickly transform into </a:t>
            </a:r>
            <a:r>
              <a:rPr lang="en-US" dirty="0" err="1"/>
              <a:t>tachyzoites</a:t>
            </a:r>
            <a:r>
              <a:rPr lang="en-US" dirty="0"/>
              <a:t>. Both sexual and asexual reproduction occurs in the gut of the cat. The sexual cycle results in the production of immature </a:t>
            </a:r>
            <a:r>
              <a:rPr lang="en-US" dirty="0" err="1"/>
              <a:t>oocysts</a:t>
            </a:r>
            <a:r>
              <a:rPr lang="en-US" dirty="0"/>
              <a:t>, which are ultimately shed in the stool. The </a:t>
            </a:r>
            <a:r>
              <a:rPr lang="en-US" dirty="0" err="1"/>
              <a:t>oocysts</a:t>
            </a:r>
            <a:r>
              <a:rPr lang="en-US" dirty="0"/>
              <a:t> complete their maturation in the outside environment, a process that typically takes from 1 to 5 days. Rodents, particularly mice and rats, serve as the intermediate hosts, ingesting the infected mature </a:t>
            </a:r>
            <a:r>
              <a:rPr lang="en-US" i="1" dirty="0" err="1"/>
              <a:t>Toxoplasma</a:t>
            </a:r>
            <a:r>
              <a:rPr lang="en-US" i="1" dirty="0"/>
              <a:t> </a:t>
            </a:r>
            <a:r>
              <a:rPr lang="en-US" dirty="0" err="1"/>
              <a:t>oocysts</a:t>
            </a:r>
            <a:r>
              <a:rPr lang="en-US" dirty="0"/>
              <a:t> while foraging for food. The </a:t>
            </a:r>
            <a:r>
              <a:rPr lang="en-US" dirty="0" err="1"/>
              <a:t>sporozoites</a:t>
            </a:r>
            <a:r>
              <a:rPr lang="en-US" dirty="0"/>
              <a:t> emerge from the mature </a:t>
            </a:r>
            <a:r>
              <a:rPr lang="en-US" dirty="0" err="1"/>
              <a:t>oocyst</a:t>
            </a:r>
            <a:r>
              <a:rPr lang="en-US" dirty="0"/>
              <a:t> and rapidly convert into actively growing </a:t>
            </a:r>
            <a:r>
              <a:rPr lang="en-US" dirty="0" err="1"/>
              <a:t>tachyzoites</a:t>
            </a:r>
            <a:r>
              <a:rPr lang="en-US" dirty="0"/>
              <a:t> in the intestinal epithelium of the rodent.  </a:t>
            </a:r>
          </a:p>
          <a:p>
            <a:pPr algn="just" rtl="0"/>
            <a:endParaRPr lang="ar-IQ"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صورة جديدة (2)"/>
          <p:cNvPicPr>
            <a:picLocks noChangeAspect="1" noChangeArrowheads="1"/>
          </p:cNvPicPr>
          <p:nvPr/>
        </p:nvPicPr>
        <p:blipFill>
          <a:blip r:embed="rId2" cstate="print"/>
          <a:srcRect/>
          <a:stretch>
            <a:fillRect/>
          </a:stretch>
        </p:blipFill>
        <p:spPr bwMode="auto">
          <a:xfrm>
            <a:off x="285720" y="0"/>
            <a:ext cx="8501090" cy="6686839"/>
          </a:xfrm>
          <a:prstGeom prst="rect">
            <a:avLst/>
          </a:prstGeom>
          <a:noFill/>
          <a:ln w="9525">
            <a:noFill/>
            <a:miter lim="800000"/>
            <a:headEnd/>
            <a:tailEnd/>
          </a:ln>
        </p:spPr>
      </p:pic>
    </p:spTree>
    <p:extLst>
      <p:ext uri="{BB962C8B-B14F-4D97-AF65-F5344CB8AC3E}">
        <p14:creationId xmlns:p14="http://schemas.microsoft.com/office/powerpoint/2010/main" val="2984904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34475"/>
            <a:ext cx="7776864" cy="640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98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0"/>
            <a:ext cx="8715436" cy="6643709"/>
          </a:xfrm>
        </p:spPr>
        <p:txBody>
          <a:bodyPr/>
          <a:lstStyle/>
          <a:p>
            <a:pPr algn="just" rtl="0"/>
            <a:r>
              <a:rPr lang="en-US" b="1" dirty="0"/>
              <a:t>Diagnosis and treatment:</a:t>
            </a:r>
            <a:r>
              <a:rPr lang="en-US" dirty="0"/>
              <a:t> </a:t>
            </a:r>
          </a:p>
          <a:p>
            <a:pPr algn="just" rtl="0"/>
            <a:r>
              <a:rPr lang="en-US" dirty="0"/>
              <a:t>The initial diagnostic approach involves detection of parasites in tissue specimens, but this may often be inconclusive. With the recent availability of commercial diagnostic kits, serologic tests to identify </a:t>
            </a:r>
            <a:r>
              <a:rPr lang="en-US" dirty="0" err="1"/>
              <a:t>toxoplasma</a:t>
            </a:r>
            <a:r>
              <a:rPr lang="en-US" dirty="0"/>
              <a:t> are now routinely used. These include tests for </a:t>
            </a:r>
            <a:r>
              <a:rPr lang="en-US" dirty="0" err="1"/>
              <a:t>Toxoplasma</a:t>
            </a:r>
            <a:r>
              <a:rPr lang="en-US" dirty="0"/>
              <a:t>-specific </a:t>
            </a:r>
            <a:r>
              <a:rPr lang="en-US" dirty="0" err="1"/>
              <a:t>IgG</a:t>
            </a:r>
            <a:r>
              <a:rPr lang="en-US" dirty="0"/>
              <a:t> and </a:t>
            </a:r>
            <a:r>
              <a:rPr lang="en-US" dirty="0" err="1"/>
              <a:t>IgM</a:t>
            </a:r>
            <a:r>
              <a:rPr lang="en-US" dirty="0"/>
              <a:t>. The treatment of choice for this infection is the </a:t>
            </a:r>
            <a:r>
              <a:rPr lang="en-US" dirty="0" err="1"/>
              <a:t>antifolate</a:t>
            </a:r>
            <a:r>
              <a:rPr lang="en-US" dirty="0"/>
              <a:t> drug </a:t>
            </a:r>
            <a:r>
              <a:rPr lang="en-US" b="1" dirty="0" err="1"/>
              <a:t>pyrimethamine</a:t>
            </a:r>
            <a:r>
              <a:rPr lang="en-US" dirty="0"/>
              <a:t>, given in combination with sulfadiazine.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909465407"/>
              </p:ext>
            </p:extLst>
          </p:nvPr>
        </p:nvGraphicFramePr>
        <p:xfrm>
          <a:off x="142845" y="285729"/>
          <a:ext cx="8501122" cy="6357980"/>
        </p:xfrm>
        <a:graphic>
          <a:graphicData uri="http://schemas.openxmlformats.org/drawingml/2006/table">
            <a:tbl>
              <a:tblPr/>
              <a:tblGrid>
                <a:gridCol w="2231498">
                  <a:extLst>
                    <a:ext uri="{9D8B030D-6E8A-4147-A177-3AD203B41FA5}">
                      <a16:colId xmlns="" xmlns:a16="http://schemas.microsoft.com/office/drawing/2014/main" val="20000"/>
                    </a:ext>
                  </a:extLst>
                </a:gridCol>
                <a:gridCol w="6269624">
                  <a:extLst>
                    <a:ext uri="{9D8B030D-6E8A-4147-A177-3AD203B41FA5}">
                      <a16:colId xmlns="" xmlns:a16="http://schemas.microsoft.com/office/drawing/2014/main" val="20001"/>
                    </a:ext>
                  </a:extLst>
                </a:gridCol>
              </a:tblGrid>
              <a:tr h="373998">
                <a:tc gridSpan="2">
                  <a:txBody>
                    <a:bodyPr/>
                    <a:lstStyle/>
                    <a:p>
                      <a:pPr algn="just" rtl="0">
                        <a:spcAft>
                          <a:spcPts val="0"/>
                        </a:spcAft>
                      </a:pPr>
                      <a:r>
                        <a:rPr lang="en-US" sz="1600" b="1" dirty="0">
                          <a:effectLst/>
                          <a:latin typeface="Times New Roman"/>
                          <a:ea typeface="Times New Roman"/>
                          <a:cs typeface="Traditional Arabic"/>
                        </a:rPr>
                        <a:t>Table ( 1) : </a:t>
                      </a:r>
                      <a:r>
                        <a:rPr lang="en-US" sz="1600" b="1" i="1" dirty="0">
                          <a:effectLst/>
                          <a:latin typeface="Times New Roman"/>
                          <a:ea typeface="Times New Roman"/>
                          <a:cs typeface="Traditional Arabic"/>
                        </a:rPr>
                        <a:t>Plasmodium </a:t>
                      </a:r>
                      <a:r>
                        <a:rPr lang="en-US" sz="1600" b="1" i="1" dirty="0" err="1">
                          <a:effectLst/>
                          <a:latin typeface="Times New Roman"/>
                          <a:ea typeface="Times New Roman"/>
                          <a:cs typeface="Traditional Arabic"/>
                        </a:rPr>
                        <a:t>vivax</a:t>
                      </a:r>
                      <a:r>
                        <a:rPr lang="en-US" sz="1600" b="1" i="1" dirty="0">
                          <a:effectLst/>
                          <a:latin typeface="Times New Roman"/>
                          <a:ea typeface="Times New Roman"/>
                          <a:cs typeface="Traditional Arabic"/>
                        </a:rPr>
                        <a:t>  </a:t>
                      </a:r>
                      <a:r>
                        <a:rPr lang="en-US" sz="1600" b="1" dirty="0">
                          <a:effectLst/>
                          <a:latin typeface="Times New Roman"/>
                          <a:ea typeface="Times New Roman"/>
                          <a:cs typeface="Traditional Arabic"/>
                        </a:rPr>
                        <a:t>:Typical characteristics (</a:t>
                      </a:r>
                      <a:r>
                        <a:rPr lang="en-US" sz="1600" b="1" i="1" dirty="0">
                          <a:effectLst/>
                          <a:latin typeface="Times New Roman"/>
                          <a:ea typeface="Times New Roman"/>
                          <a:cs typeface="Traditional Arabic"/>
                        </a:rPr>
                        <a:t> </a:t>
                      </a:r>
                      <a:r>
                        <a:rPr lang="en-US" sz="1600" b="1" dirty="0">
                          <a:effectLst/>
                          <a:latin typeface="Times New Roman"/>
                          <a:ea typeface="Times New Roman"/>
                          <a:cs typeface="Traditional Arabic"/>
                        </a:rPr>
                        <a:t>based on </a:t>
                      </a:r>
                      <a:r>
                        <a:rPr lang="en-US" sz="1600" b="1" dirty="0" err="1">
                          <a:effectLst/>
                          <a:latin typeface="Times New Roman"/>
                          <a:ea typeface="Times New Roman"/>
                          <a:cs typeface="Traditional Arabic"/>
                        </a:rPr>
                        <a:t>Giemsa</a:t>
                      </a:r>
                      <a:r>
                        <a:rPr lang="en-US" sz="1600" b="1" dirty="0">
                          <a:effectLst/>
                          <a:latin typeface="Times New Roman"/>
                          <a:ea typeface="Times New Roman"/>
                          <a:cs typeface="Traditional Arabic"/>
                        </a:rPr>
                        <a:t> stain ).</a:t>
                      </a:r>
                      <a:endParaRPr lang="en-US" sz="1600" b="1" dirty="0">
                        <a:effectLst/>
                        <a:latin typeface="Times New Roman"/>
                        <a:ea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FF00"/>
                        </a:gs>
                        <a:gs pos="50000">
                          <a:schemeClr val="accent1">
                            <a:tint val="44500"/>
                            <a:satMod val="160000"/>
                          </a:schemeClr>
                        </a:gs>
                        <a:gs pos="100000">
                          <a:schemeClr val="accent1">
                            <a:tint val="23500"/>
                            <a:satMod val="160000"/>
                          </a:schemeClr>
                        </a:gs>
                      </a:gsLst>
                      <a:lin ang="5400000" scaled="0"/>
                    </a:gradFill>
                  </a:tcPr>
                </a:tc>
                <a:tc hMerge="1">
                  <a:txBody>
                    <a:bodyPr/>
                    <a:lstStyle/>
                    <a:p>
                      <a:pPr rtl="1"/>
                      <a:endParaRPr lang="ar-IQ"/>
                    </a:p>
                  </a:txBody>
                  <a:tcPr/>
                </a:tc>
                <a:extLst>
                  <a:ext uri="{0D108BD9-81ED-4DB2-BD59-A6C34878D82A}">
                    <a16:rowId xmlns="" xmlns:a16="http://schemas.microsoft.com/office/drawing/2014/main" val="10000"/>
                  </a:ext>
                </a:extLst>
              </a:tr>
              <a:tr h="747998">
                <a:tc>
                  <a:txBody>
                    <a:bodyPr/>
                    <a:lstStyle/>
                    <a:p>
                      <a:pPr algn="just" rtl="0">
                        <a:spcAft>
                          <a:spcPts val="0"/>
                        </a:spcAft>
                      </a:pPr>
                      <a:r>
                        <a:rPr lang="en-US" sz="1600" b="1" dirty="0">
                          <a:latin typeface="Times New Roman"/>
                          <a:ea typeface="Times New Roman"/>
                          <a:cs typeface="Traditional Arabic"/>
                        </a:rPr>
                        <a:t>Appearance of infected RBCs </a:t>
                      </a:r>
                      <a:endParaRPr lang="en-US" sz="1600" b="1" dirty="0">
                        <a:latin typeface="Times New Roman"/>
                        <a:ea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FF00"/>
                        </a:gs>
                        <a:gs pos="50000">
                          <a:schemeClr val="accent1">
                            <a:tint val="44500"/>
                            <a:satMod val="160000"/>
                          </a:schemeClr>
                        </a:gs>
                        <a:gs pos="100000">
                          <a:schemeClr val="accent1">
                            <a:tint val="23500"/>
                            <a:satMod val="160000"/>
                          </a:schemeClr>
                        </a:gs>
                      </a:gsLst>
                      <a:lin ang="5400000" scaled="0"/>
                    </a:gradFill>
                  </a:tcPr>
                </a:tc>
                <a:tc>
                  <a:txBody>
                    <a:bodyPr/>
                    <a:lstStyle/>
                    <a:p>
                      <a:pPr algn="just" rtl="0">
                        <a:spcAft>
                          <a:spcPts val="0"/>
                        </a:spcAft>
                      </a:pPr>
                      <a:r>
                        <a:rPr lang="en-US" sz="1600" b="1" dirty="0">
                          <a:latin typeface="Times New Roman"/>
                          <a:ea typeface="Times New Roman"/>
                          <a:cs typeface="Traditional Arabic"/>
                        </a:rPr>
                        <a:t>Enlarged , distorted </a:t>
                      </a:r>
                      <a:endParaRPr lang="en-US" sz="1600" b="1" dirty="0">
                        <a:latin typeface="Times New Roman"/>
                        <a:ea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FF00"/>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1"/>
                  </a:ext>
                </a:extLst>
              </a:tr>
              <a:tr h="747998">
                <a:tc>
                  <a:txBody>
                    <a:bodyPr/>
                    <a:lstStyle/>
                    <a:p>
                      <a:pPr algn="just" rtl="0">
                        <a:spcAft>
                          <a:spcPts val="0"/>
                        </a:spcAft>
                      </a:pPr>
                      <a:r>
                        <a:rPr lang="en-US" sz="1600" b="1" dirty="0">
                          <a:latin typeface="Times New Roman"/>
                          <a:ea typeface="Times New Roman"/>
                          <a:cs typeface="Traditional Arabic"/>
                        </a:rPr>
                        <a:t>Ring form (</a:t>
                      </a:r>
                      <a:r>
                        <a:rPr lang="en-US" sz="1600" dirty="0" err="1"/>
                        <a:t>merozoites</a:t>
                      </a:r>
                      <a:r>
                        <a:rPr lang="en-US" sz="1600" dirty="0"/>
                        <a:t>) </a:t>
                      </a:r>
                      <a:r>
                        <a:rPr lang="en-US" sz="1600" b="1" dirty="0">
                          <a:latin typeface="Times New Roman"/>
                          <a:ea typeface="Times New Roman"/>
                          <a:cs typeface="Traditional Arabic"/>
                        </a:rPr>
                        <a:t> </a:t>
                      </a:r>
                      <a:endParaRPr lang="en-US" sz="1600" b="1" dirty="0">
                        <a:latin typeface="Times New Roman"/>
                        <a:ea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FF00"/>
                        </a:gs>
                        <a:gs pos="50000">
                          <a:schemeClr val="accent1">
                            <a:tint val="44500"/>
                            <a:satMod val="160000"/>
                          </a:schemeClr>
                        </a:gs>
                        <a:gs pos="100000">
                          <a:schemeClr val="accent1">
                            <a:tint val="23500"/>
                            <a:satMod val="160000"/>
                          </a:schemeClr>
                        </a:gs>
                      </a:gsLst>
                      <a:lin ang="5400000" scaled="0"/>
                    </a:gradFill>
                  </a:tcPr>
                </a:tc>
                <a:tc>
                  <a:txBody>
                    <a:bodyPr/>
                    <a:lstStyle/>
                    <a:p>
                      <a:pPr algn="just" rtl="0">
                        <a:spcAft>
                          <a:spcPts val="0"/>
                        </a:spcAft>
                      </a:pPr>
                      <a:r>
                        <a:rPr lang="en-US" sz="1600" b="1" dirty="0">
                          <a:latin typeface="Times New Roman"/>
                          <a:ea typeface="Times New Roman"/>
                          <a:cs typeface="Traditional Arabic"/>
                        </a:rPr>
                        <a:t>Delicate </a:t>
                      </a:r>
                      <a:r>
                        <a:rPr lang="en-US" sz="1600" b="1" dirty="0" err="1">
                          <a:latin typeface="Times New Roman"/>
                          <a:ea typeface="Times New Roman"/>
                          <a:cs typeface="Traditional Arabic"/>
                        </a:rPr>
                        <a:t>cytoplasmic</a:t>
                      </a:r>
                      <a:r>
                        <a:rPr lang="en-US" sz="1600" b="1" dirty="0">
                          <a:latin typeface="Times New Roman"/>
                          <a:ea typeface="Times New Roman"/>
                          <a:cs typeface="Traditional Arabic"/>
                        </a:rPr>
                        <a:t> ring measuring 1/3 RBC diameter </a:t>
                      </a:r>
                      <a:endParaRPr lang="en-US" sz="1600" b="1" dirty="0">
                        <a:latin typeface="Times New Roman"/>
                        <a:ea typeface="Times New Roman"/>
                      </a:endParaRPr>
                    </a:p>
                    <a:p>
                      <a:pPr algn="just" rtl="0">
                        <a:spcAft>
                          <a:spcPts val="0"/>
                        </a:spcAft>
                      </a:pPr>
                      <a:r>
                        <a:rPr lang="en-US" sz="1600" b="1" dirty="0">
                          <a:latin typeface="Times New Roman"/>
                          <a:ea typeface="Times New Roman"/>
                          <a:cs typeface="Traditional Arabic"/>
                        </a:rPr>
                        <a:t>Single chromatin dot, Ring surrounds a vacuole </a:t>
                      </a:r>
                      <a:endParaRPr lang="en-US" sz="1600" b="1" dirty="0">
                        <a:latin typeface="Times New Roman"/>
                        <a:ea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FF00"/>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2"/>
                  </a:ext>
                </a:extLst>
              </a:tr>
              <a:tr h="1121996">
                <a:tc>
                  <a:txBody>
                    <a:bodyPr/>
                    <a:lstStyle/>
                    <a:p>
                      <a:pPr algn="just" rtl="0">
                        <a:spcAft>
                          <a:spcPts val="0"/>
                        </a:spcAft>
                      </a:pPr>
                      <a:r>
                        <a:rPr lang="en-US" sz="1600" b="1" dirty="0">
                          <a:latin typeface="Times New Roman"/>
                          <a:ea typeface="Times New Roman"/>
                          <a:cs typeface="Traditional Arabic"/>
                        </a:rPr>
                        <a:t>Developing </a:t>
                      </a:r>
                      <a:r>
                        <a:rPr lang="en-US" sz="1600" b="1" dirty="0" err="1">
                          <a:latin typeface="Times New Roman"/>
                          <a:ea typeface="Times New Roman"/>
                          <a:cs typeface="Traditional Arabic"/>
                        </a:rPr>
                        <a:t>trophozoite</a:t>
                      </a:r>
                      <a:r>
                        <a:rPr lang="en-US" sz="1600" b="1" dirty="0">
                          <a:latin typeface="Times New Roman"/>
                          <a:ea typeface="Times New Roman"/>
                          <a:cs typeface="Traditional Arabic"/>
                        </a:rPr>
                        <a:t> </a:t>
                      </a:r>
                      <a:endParaRPr lang="en-US" sz="1600" b="1" dirty="0">
                        <a:latin typeface="Times New Roman"/>
                        <a:ea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FF00"/>
                        </a:gs>
                        <a:gs pos="50000">
                          <a:schemeClr val="accent1">
                            <a:tint val="44500"/>
                            <a:satMod val="160000"/>
                          </a:schemeClr>
                        </a:gs>
                        <a:gs pos="100000">
                          <a:schemeClr val="accent1">
                            <a:tint val="23500"/>
                            <a:satMod val="160000"/>
                          </a:schemeClr>
                        </a:gs>
                      </a:gsLst>
                      <a:lin ang="5400000" scaled="0"/>
                    </a:gradFill>
                  </a:tcPr>
                </a:tc>
                <a:tc>
                  <a:txBody>
                    <a:bodyPr/>
                    <a:lstStyle/>
                    <a:p>
                      <a:pPr algn="just" rtl="0">
                        <a:spcAft>
                          <a:spcPts val="0"/>
                        </a:spcAft>
                      </a:pPr>
                      <a:r>
                        <a:rPr lang="en-US" sz="1600" b="1" dirty="0">
                          <a:latin typeface="Times New Roman"/>
                          <a:ea typeface="Times New Roman"/>
                          <a:cs typeface="Traditional Arabic"/>
                        </a:rPr>
                        <a:t>Irregular </a:t>
                      </a:r>
                      <a:r>
                        <a:rPr lang="en-US" sz="1600" b="1" dirty="0" err="1">
                          <a:latin typeface="Times New Roman"/>
                          <a:ea typeface="Times New Roman"/>
                          <a:cs typeface="Traditional Arabic"/>
                        </a:rPr>
                        <a:t>ameboid</a:t>
                      </a:r>
                      <a:r>
                        <a:rPr lang="en-US" sz="1600" b="1" dirty="0">
                          <a:latin typeface="Times New Roman"/>
                          <a:ea typeface="Times New Roman"/>
                          <a:cs typeface="Traditional Arabic"/>
                        </a:rPr>
                        <a:t> appearance </a:t>
                      </a:r>
                      <a:endParaRPr lang="en-US" sz="1600" b="1" dirty="0">
                        <a:latin typeface="Times New Roman"/>
                        <a:ea typeface="Times New Roman"/>
                      </a:endParaRPr>
                    </a:p>
                    <a:p>
                      <a:pPr algn="just" rtl="0">
                        <a:spcAft>
                          <a:spcPts val="0"/>
                        </a:spcAft>
                      </a:pPr>
                      <a:r>
                        <a:rPr lang="en-US" sz="1600" b="1" dirty="0">
                          <a:latin typeface="Times New Roman"/>
                          <a:ea typeface="Times New Roman"/>
                          <a:cs typeface="Traditional Arabic"/>
                        </a:rPr>
                        <a:t>Ring remnants common </a:t>
                      </a:r>
                      <a:endParaRPr lang="en-US" sz="1600" b="1" dirty="0">
                        <a:latin typeface="Times New Roman"/>
                        <a:ea typeface="Times New Roman"/>
                      </a:endParaRPr>
                    </a:p>
                    <a:p>
                      <a:pPr algn="just" rtl="0">
                        <a:spcAft>
                          <a:spcPts val="0"/>
                        </a:spcAft>
                      </a:pPr>
                      <a:r>
                        <a:rPr lang="en-US" sz="1600" b="1" dirty="0">
                          <a:latin typeface="Times New Roman"/>
                          <a:ea typeface="Times New Roman"/>
                          <a:cs typeface="Traditional Arabic"/>
                        </a:rPr>
                        <a:t>Brown pigment  </a:t>
                      </a:r>
                      <a:endParaRPr lang="en-US" sz="1600" b="1" dirty="0">
                        <a:latin typeface="Times New Roman"/>
                        <a:ea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FF00"/>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3"/>
                  </a:ext>
                </a:extLst>
              </a:tr>
              <a:tr h="747998">
                <a:tc>
                  <a:txBody>
                    <a:bodyPr/>
                    <a:lstStyle/>
                    <a:p>
                      <a:pPr algn="just" rtl="0">
                        <a:spcAft>
                          <a:spcPts val="0"/>
                        </a:spcAft>
                      </a:pPr>
                      <a:r>
                        <a:rPr lang="en-US" sz="1600" b="1" dirty="0">
                          <a:latin typeface="Times New Roman"/>
                          <a:ea typeface="Times New Roman"/>
                          <a:cs typeface="Traditional Arabic"/>
                        </a:rPr>
                        <a:t>Immature </a:t>
                      </a:r>
                      <a:r>
                        <a:rPr lang="en-US" sz="1600" b="1" dirty="0" err="1">
                          <a:latin typeface="Times New Roman"/>
                          <a:ea typeface="Times New Roman"/>
                          <a:cs typeface="Traditional Arabic"/>
                        </a:rPr>
                        <a:t>schizout</a:t>
                      </a:r>
                      <a:r>
                        <a:rPr lang="en-US" sz="1600" b="1" dirty="0">
                          <a:latin typeface="Times New Roman"/>
                          <a:ea typeface="Times New Roman"/>
                          <a:cs typeface="Traditional Arabic"/>
                        </a:rPr>
                        <a:t> </a:t>
                      </a:r>
                      <a:endParaRPr lang="en-US" sz="1600" b="1" dirty="0">
                        <a:latin typeface="Times New Roman"/>
                        <a:ea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FF00"/>
                        </a:gs>
                        <a:gs pos="50000">
                          <a:schemeClr val="accent1">
                            <a:tint val="44500"/>
                            <a:satMod val="160000"/>
                          </a:schemeClr>
                        </a:gs>
                        <a:gs pos="100000">
                          <a:schemeClr val="accent1">
                            <a:tint val="23500"/>
                            <a:satMod val="160000"/>
                          </a:schemeClr>
                        </a:gs>
                      </a:gsLst>
                      <a:lin ang="5400000" scaled="0"/>
                    </a:gradFill>
                  </a:tcPr>
                </a:tc>
                <a:tc>
                  <a:txBody>
                    <a:bodyPr/>
                    <a:lstStyle/>
                    <a:p>
                      <a:pPr algn="just" rtl="0">
                        <a:spcAft>
                          <a:spcPts val="0"/>
                        </a:spcAft>
                      </a:pPr>
                      <a:r>
                        <a:rPr lang="en-US" sz="1600" b="1" dirty="0">
                          <a:latin typeface="Times New Roman"/>
                          <a:ea typeface="Times New Roman"/>
                          <a:cs typeface="Traditional Arabic"/>
                        </a:rPr>
                        <a:t>Multiple chromatin bodies </a:t>
                      </a:r>
                      <a:endParaRPr lang="en-US" sz="1600" b="1" dirty="0">
                        <a:latin typeface="Times New Roman"/>
                        <a:ea typeface="Times New Roman"/>
                      </a:endParaRPr>
                    </a:p>
                    <a:p>
                      <a:pPr algn="just" rtl="0">
                        <a:spcAft>
                          <a:spcPts val="0"/>
                        </a:spcAft>
                      </a:pPr>
                      <a:r>
                        <a:rPr lang="en-US" sz="1600" b="1" dirty="0">
                          <a:latin typeface="Times New Roman"/>
                          <a:ea typeface="Times New Roman"/>
                          <a:cs typeface="Traditional Arabic"/>
                        </a:rPr>
                        <a:t>Brown pigment</a:t>
                      </a:r>
                      <a:endParaRPr lang="en-US" sz="1600" b="1" dirty="0">
                        <a:latin typeface="Times New Roman"/>
                        <a:ea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FF00"/>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4"/>
                  </a:ext>
                </a:extLst>
              </a:tr>
              <a:tr h="1121996">
                <a:tc>
                  <a:txBody>
                    <a:bodyPr/>
                    <a:lstStyle/>
                    <a:p>
                      <a:pPr algn="just" rtl="0">
                        <a:spcAft>
                          <a:spcPts val="0"/>
                        </a:spcAft>
                      </a:pPr>
                      <a:r>
                        <a:rPr lang="en-US" sz="1600" b="1" dirty="0">
                          <a:latin typeface="Times New Roman"/>
                          <a:ea typeface="Times New Roman"/>
                          <a:cs typeface="Traditional Arabic"/>
                        </a:rPr>
                        <a:t>Mature </a:t>
                      </a:r>
                      <a:r>
                        <a:rPr lang="en-US" sz="1600" b="1" dirty="0" err="1">
                          <a:latin typeface="Times New Roman"/>
                          <a:ea typeface="Times New Roman"/>
                          <a:cs typeface="Traditional Arabic"/>
                        </a:rPr>
                        <a:t>schizont</a:t>
                      </a:r>
                      <a:r>
                        <a:rPr lang="en-US" sz="1600" b="1" dirty="0">
                          <a:latin typeface="Times New Roman"/>
                          <a:ea typeface="Times New Roman"/>
                          <a:cs typeface="Traditional Arabic"/>
                        </a:rPr>
                        <a:t> </a:t>
                      </a:r>
                      <a:endParaRPr lang="en-US" sz="1600" b="1" dirty="0">
                        <a:latin typeface="Times New Roman"/>
                        <a:ea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FF00"/>
                        </a:gs>
                        <a:gs pos="50000">
                          <a:schemeClr val="accent1">
                            <a:tint val="44500"/>
                            <a:satMod val="160000"/>
                          </a:schemeClr>
                        </a:gs>
                        <a:gs pos="100000">
                          <a:schemeClr val="accent1">
                            <a:tint val="23500"/>
                            <a:satMod val="160000"/>
                          </a:schemeClr>
                        </a:gs>
                      </a:gsLst>
                      <a:lin ang="5400000" scaled="0"/>
                    </a:gradFill>
                  </a:tcPr>
                </a:tc>
                <a:tc>
                  <a:txBody>
                    <a:bodyPr/>
                    <a:lstStyle/>
                    <a:p>
                      <a:pPr algn="just" rtl="0">
                        <a:spcAft>
                          <a:spcPts val="0"/>
                        </a:spcAft>
                      </a:pPr>
                      <a:r>
                        <a:rPr lang="en-US" sz="1600" b="1" dirty="0">
                          <a:latin typeface="Times New Roman"/>
                          <a:ea typeface="Times New Roman"/>
                          <a:cs typeface="Traditional Arabic"/>
                        </a:rPr>
                        <a:t>12 to 24 </a:t>
                      </a:r>
                      <a:r>
                        <a:rPr lang="en-US" sz="1600" b="1" dirty="0" err="1">
                          <a:latin typeface="Times New Roman"/>
                          <a:ea typeface="Times New Roman"/>
                          <a:cs typeface="Traditional Arabic"/>
                        </a:rPr>
                        <a:t>merozoites</a:t>
                      </a:r>
                      <a:r>
                        <a:rPr lang="en-US" sz="1600" b="1" dirty="0">
                          <a:latin typeface="Times New Roman"/>
                          <a:ea typeface="Times New Roman"/>
                          <a:cs typeface="Traditional Arabic"/>
                        </a:rPr>
                        <a:t> occupying majority of the RBCs </a:t>
                      </a:r>
                      <a:endParaRPr lang="en-US" sz="1600" b="1" dirty="0">
                        <a:latin typeface="Times New Roman"/>
                        <a:ea typeface="Times New Roman"/>
                      </a:endParaRPr>
                    </a:p>
                    <a:p>
                      <a:pPr algn="just" rtl="0">
                        <a:spcAft>
                          <a:spcPts val="0"/>
                        </a:spcAft>
                      </a:pPr>
                      <a:r>
                        <a:rPr lang="en-US" sz="1600" b="1" dirty="0" err="1">
                          <a:latin typeface="Times New Roman"/>
                          <a:ea typeface="Times New Roman"/>
                          <a:cs typeface="Traditional Arabic"/>
                        </a:rPr>
                        <a:t>Merozoites</a:t>
                      </a:r>
                      <a:r>
                        <a:rPr lang="en-US" sz="1600" b="1" dirty="0">
                          <a:latin typeface="Times New Roman"/>
                          <a:ea typeface="Times New Roman"/>
                          <a:cs typeface="Traditional Arabic"/>
                        </a:rPr>
                        <a:t> surrounded by </a:t>
                      </a:r>
                      <a:r>
                        <a:rPr lang="en-US" sz="1600" b="1" dirty="0" err="1">
                          <a:latin typeface="Times New Roman"/>
                          <a:ea typeface="Times New Roman"/>
                          <a:cs typeface="Traditional Arabic"/>
                        </a:rPr>
                        <a:t>cytoplasmic</a:t>
                      </a:r>
                      <a:r>
                        <a:rPr lang="en-US" sz="1600" b="1" dirty="0">
                          <a:latin typeface="Times New Roman"/>
                          <a:ea typeface="Times New Roman"/>
                          <a:cs typeface="Traditional Arabic"/>
                        </a:rPr>
                        <a:t> material </a:t>
                      </a:r>
                      <a:endParaRPr lang="en-US" sz="1600" b="1" dirty="0">
                        <a:latin typeface="Times New Roman"/>
                        <a:ea typeface="Times New Roman"/>
                      </a:endParaRPr>
                    </a:p>
                    <a:p>
                      <a:pPr algn="just" rtl="0">
                        <a:spcAft>
                          <a:spcPts val="0"/>
                        </a:spcAft>
                      </a:pPr>
                      <a:r>
                        <a:rPr lang="en-US" sz="1600" b="1" dirty="0">
                          <a:latin typeface="Times New Roman"/>
                          <a:ea typeface="Times New Roman"/>
                          <a:cs typeface="Traditional Arabic"/>
                        </a:rPr>
                        <a:t>Brown pigment may be present </a:t>
                      </a:r>
                      <a:endParaRPr lang="en-US" sz="1600" b="1" dirty="0">
                        <a:latin typeface="Times New Roman"/>
                        <a:ea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FF00"/>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5"/>
                  </a:ext>
                </a:extLst>
              </a:tr>
              <a:tr h="747998">
                <a:tc>
                  <a:txBody>
                    <a:bodyPr/>
                    <a:lstStyle/>
                    <a:p>
                      <a:pPr algn="just" rtl="0">
                        <a:spcAft>
                          <a:spcPts val="0"/>
                        </a:spcAft>
                      </a:pPr>
                      <a:r>
                        <a:rPr lang="en-US" sz="1600" b="1">
                          <a:latin typeface="Times New Roman"/>
                          <a:ea typeface="Times New Roman"/>
                          <a:cs typeface="Traditional Arabic"/>
                        </a:rPr>
                        <a:t>Microgametocyte</a:t>
                      </a:r>
                      <a:endParaRPr lang="en-US" sz="1600" b="1">
                        <a:latin typeface="Times New Roman"/>
                        <a:ea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FF00"/>
                        </a:gs>
                        <a:gs pos="50000">
                          <a:schemeClr val="accent1">
                            <a:tint val="44500"/>
                            <a:satMod val="160000"/>
                          </a:schemeClr>
                        </a:gs>
                        <a:gs pos="100000">
                          <a:schemeClr val="accent1">
                            <a:tint val="23500"/>
                            <a:satMod val="160000"/>
                          </a:schemeClr>
                        </a:gs>
                      </a:gsLst>
                      <a:lin ang="5400000" scaled="0"/>
                    </a:gradFill>
                  </a:tcPr>
                </a:tc>
                <a:tc>
                  <a:txBody>
                    <a:bodyPr/>
                    <a:lstStyle/>
                    <a:p>
                      <a:pPr algn="just" rtl="0">
                        <a:spcAft>
                          <a:spcPts val="0"/>
                        </a:spcAft>
                      </a:pPr>
                      <a:r>
                        <a:rPr lang="en-US" sz="1600" b="1" dirty="0">
                          <a:latin typeface="Times New Roman"/>
                          <a:ea typeface="Times New Roman"/>
                          <a:cs typeface="Traditional Arabic"/>
                        </a:rPr>
                        <a:t>Large pink to purple chromatin mass surrounded by colorless to pale halo </a:t>
                      </a:r>
                      <a:endParaRPr lang="en-US" sz="1600" b="1" dirty="0">
                        <a:latin typeface="Times New Roman"/>
                        <a:ea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FF00"/>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6"/>
                  </a:ext>
                </a:extLst>
              </a:tr>
              <a:tr h="747998">
                <a:tc>
                  <a:txBody>
                    <a:bodyPr/>
                    <a:lstStyle/>
                    <a:p>
                      <a:pPr algn="just" rtl="0">
                        <a:spcAft>
                          <a:spcPts val="0"/>
                        </a:spcAft>
                      </a:pPr>
                      <a:r>
                        <a:rPr lang="en-US" sz="1600" b="1">
                          <a:latin typeface="Times New Roman"/>
                          <a:ea typeface="Times New Roman"/>
                          <a:cs typeface="Traditional Arabic"/>
                        </a:rPr>
                        <a:t>Macrogametocyte</a:t>
                      </a:r>
                      <a:endParaRPr lang="en-US" sz="1600" b="1">
                        <a:latin typeface="Times New Roman"/>
                        <a:ea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FF00"/>
                        </a:gs>
                        <a:gs pos="50000">
                          <a:schemeClr val="accent1">
                            <a:tint val="44500"/>
                            <a:satMod val="160000"/>
                          </a:schemeClr>
                        </a:gs>
                        <a:gs pos="100000">
                          <a:schemeClr val="accent1">
                            <a:tint val="23500"/>
                            <a:satMod val="160000"/>
                          </a:schemeClr>
                        </a:gs>
                      </a:gsLst>
                      <a:lin ang="5400000" scaled="0"/>
                    </a:gradFill>
                  </a:tcPr>
                </a:tc>
                <a:tc>
                  <a:txBody>
                    <a:bodyPr/>
                    <a:lstStyle/>
                    <a:p>
                      <a:pPr algn="just" rtl="0">
                        <a:spcAft>
                          <a:spcPts val="0"/>
                        </a:spcAft>
                      </a:pPr>
                      <a:r>
                        <a:rPr lang="en-US" sz="1600" b="1" dirty="0">
                          <a:latin typeface="Times New Roman"/>
                          <a:ea typeface="Times New Roman"/>
                          <a:cs typeface="Traditional Arabic"/>
                        </a:rPr>
                        <a:t>Round to oval cytoplasm , Eccentric chromatin mass</a:t>
                      </a:r>
                      <a:endParaRPr lang="en-US" sz="1600" b="1" dirty="0">
                        <a:latin typeface="Times New Roman"/>
                        <a:ea typeface="Times New Roman"/>
                      </a:endParaRPr>
                    </a:p>
                    <a:p>
                      <a:pPr algn="just" rtl="0">
                        <a:spcAft>
                          <a:spcPts val="0"/>
                        </a:spcAft>
                      </a:pPr>
                      <a:r>
                        <a:rPr lang="en-US" sz="1600" b="1" dirty="0">
                          <a:latin typeface="Times New Roman"/>
                          <a:ea typeface="Times New Roman"/>
                          <a:cs typeface="Traditional Arabic"/>
                        </a:rPr>
                        <a:t>Delicate light – brown pigment present throughout cell  </a:t>
                      </a:r>
                      <a:endParaRPr lang="en-US" sz="1600" b="1" dirty="0">
                        <a:latin typeface="Times New Roman"/>
                        <a:ea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FF00"/>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1643042" y="142852"/>
          <a:ext cx="4856850" cy="5483048"/>
        </p:xfrm>
        <a:graphic>
          <a:graphicData uri="http://schemas.openxmlformats.org/presentationml/2006/ole">
            <mc:AlternateContent xmlns:mc="http://schemas.openxmlformats.org/markup-compatibility/2006">
              <mc:Choice xmlns:v="urn:schemas-microsoft-com:vml" Requires="v">
                <p:oleObj spid="_x0000_s100370" name="Bitmap Image" r:id="rId3" imgW="3029373" imgH="3419952" progId="PBrush">
                  <p:embed/>
                </p:oleObj>
              </mc:Choice>
              <mc:Fallback>
                <p:oleObj name="Bitmap Image" r:id="rId3" imgW="3029373" imgH="3419952" progId="PBrush">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42" y="142852"/>
                        <a:ext cx="4856850" cy="5483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Text Box 4"/>
          <p:cNvSpPr txBox="1">
            <a:spLocks noChangeArrowheads="1"/>
          </p:cNvSpPr>
          <p:nvPr/>
        </p:nvSpPr>
        <p:spPr bwMode="auto">
          <a:xfrm>
            <a:off x="6357950" y="928670"/>
            <a:ext cx="1096963" cy="457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raditional Arabic" pitchFamily="18" charset="-78"/>
                <a:ea typeface="Arial" pitchFamily="34" charset="0"/>
                <a:cs typeface="Traditional Arabic" pitchFamily="18" charset="-78"/>
              </a:rPr>
              <a:t>Developing trophozoite </a:t>
            </a:r>
            <a:endParaRPr kumimoji="0" lang="ar-IQ" sz="1800" b="0" i="0" u="none" strike="noStrike" cap="none" normalizeH="0" baseline="0">
              <a:ln>
                <a:noFill/>
              </a:ln>
              <a:solidFill>
                <a:schemeClr val="tx1"/>
              </a:solidFill>
              <a:effectLst/>
              <a:latin typeface="Arial" pitchFamily="34" charset="0"/>
              <a:cs typeface="Arial" pitchFamily="34" charset="0"/>
            </a:endParaRPr>
          </a:p>
        </p:txBody>
      </p:sp>
      <p:sp>
        <p:nvSpPr>
          <p:cNvPr id="75781" name="Text Box 5"/>
          <p:cNvSpPr txBox="1">
            <a:spLocks noChangeArrowheads="1"/>
          </p:cNvSpPr>
          <p:nvPr/>
        </p:nvSpPr>
        <p:spPr bwMode="auto">
          <a:xfrm>
            <a:off x="785786" y="714356"/>
            <a:ext cx="1462088" cy="9144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raditional Arabic" pitchFamily="18" charset="-78"/>
                <a:ea typeface="Arial" pitchFamily="34" charset="0"/>
                <a:cs typeface="Traditional Arabic" pitchFamily="18" charset="-78"/>
              </a:rPr>
              <a:t>Ring form</a:t>
            </a:r>
          </a:p>
          <a:p>
            <a:pPr lvl="0" algn="ctr" rtl="0"/>
            <a:r>
              <a:rPr kumimoji="0" lang="en-US" sz="1200" b="1" i="0" u="none" strike="noStrike" cap="none" normalizeH="0" baseline="0" dirty="0">
                <a:ln>
                  <a:noFill/>
                </a:ln>
                <a:solidFill>
                  <a:schemeClr val="tx1"/>
                </a:solidFill>
                <a:effectLst/>
                <a:latin typeface="Traditional Arabic" pitchFamily="18" charset="-78"/>
                <a:ea typeface="Arial" pitchFamily="34" charset="0"/>
                <a:cs typeface="Traditional Arabic" pitchFamily="18" charset="-78"/>
              </a:rPr>
              <a:t>Early </a:t>
            </a:r>
            <a:r>
              <a:rPr kumimoji="0" lang="en-US" sz="1200" b="1" i="0" u="none" strike="noStrike" cap="none" normalizeH="0" baseline="0" dirty="0" err="1">
                <a:ln>
                  <a:noFill/>
                </a:ln>
                <a:solidFill>
                  <a:schemeClr val="tx1"/>
                </a:solidFill>
                <a:effectLst/>
                <a:latin typeface="Traditional Arabic" pitchFamily="18" charset="-78"/>
                <a:ea typeface="Arial" pitchFamily="34" charset="0"/>
                <a:cs typeface="Traditional Arabic" pitchFamily="18" charset="-78"/>
              </a:rPr>
              <a:t>trophozoite</a:t>
            </a:r>
            <a:r>
              <a:rPr kumimoji="0" lang="en-US" sz="1200" b="1" i="0" u="none" strike="noStrike" cap="none" normalizeH="0" baseline="0" dirty="0">
                <a:ln>
                  <a:noFill/>
                </a:ln>
                <a:solidFill>
                  <a:schemeClr val="tx1"/>
                </a:solidFill>
                <a:effectLst/>
                <a:latin typeface="Traditional Arabic" pitchFamily="18" charset="-78"/>
                <a:ea typeface="Arial" pitchFamily="34" charset="0"/>
                <a:cs typeface="Traditional Arabic" pitchFamily="18" charset="-78"/>
              </a:rPr>
              <a:t>,</a:t>
            </a:r>
            <a:r>
              <a:rPr lang="en-US" sz="1200" dirty="0"/>
              <a:t> </a:t>
            </a:r>
            <a:r>
              <a:rPr lang="en-US" sz="1200" b="1" dirty="0" err="1"/>
              <a:t>merozoites</a:t>
            </a:r>
            <a:r>
              <a:rPr lang="en-US" sz="1200" b="1" dirty="0"/>
              <a:t> </a:t>
            </a:r>
            <a:endParaRPr kumimoji="0" lang="ar-IQ" sz="1800" b="1" i="0" u="none" strike="noStrike" cap="none" normalizeH="0" baseline="0" dirty="0">
              <a:ln>
                <a:noFill/>
              </a:ln>
              <a:solidFill>
                <a:schemeClr val="tx1"/>
              </a:solidFill>
              <a:effectLst/>
            </a:endParaRPr>
          </a:p>
        </p:txBody>
      </p:sp>
      <p:sp>
        <p:nvSpPr>
          <p:cNvPr id="75782" name="Text Box 6"/>
          <p:cNvSpPr txBox="1">
            <a:spLocks noChangeArrowheads="1"/>
          </p:cNvSpPr>
          <p:nvPr/>
        </p:nvSpPr>
        <p:spPr bwMode="auto">
          <a:xfrm>
            <a:off x="6215074" y="3000372"/>
            <a:ext cx="1738312" cy="2746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raditional Arabic" pitchFamily="18" charset="-78"/>
                <a:ea typeface="Arial" pitchFamily="34" charset="0"/>
                <a:cs typeface="Traditional Arabic" pitchFamily="18" charset="-78"/>
              </a:rPr>
              <a:t>Immature </a:t>
            </a:r>
            <a:r>
              <a:rPr kumimoji="0" lang="en-US" sz="1200" b="1" i="0" u="none" strike="noStrike" cap="none" normalizeH="0" baseline="0" dirty="0" err="1">
                <a:ln>
                  <a:noFill/>
                </a:ln>
                <a:solidFill>
                  <a:schemeClr val="tx1"/>
                </a:solidFill>
                <a:effectLst/>
                <a:latin typeface="Traditional Arabic" pitchFamily="18" charset="-78"/>
                <a:ea typeface="Arial" pitchFamily="34" charset="0"/>
                <a:cs typeface="Traditional Arabic" pitchFamily="18" charset="-78"/>
              </a:rPr>
              <a:t>schizonte</a:t>
            </a:r>
            <a:r>
              <a:rPr kumimoji="0" lang="en-US" sz="1200" b="1" i="0" u="none" strike="noStrike" cap="none" normalizeH="0" baseline="0" dirty="0">
                <a:ln>
                  <a:noFill/>
                </a:ln>
                <a:solidFill>
                  <a:schemeClr val="tx1"/>
                </a:solidFill>
                <a:effectLst/>
                <a:latin typeface="Traditional Arabic" pitchFamily="18" charset="-78"/>
                <a:ea typeface="Arial" pitchFamily="34" charset="0"/>
                <a:cs typeface="Traditional Arabic" pitchFamily="18" charset="-78"/>
              </a:rPr>
              <a:t> </a:t>
            </a:r>
            <a:endParaRPr kumimoji="0" lang="ar-IQ" sz="1800" b="0" i="0" u="none" strike="noStrike" cap="none" normalizeH="0" baseline="0" dirty="0">
              <a:ln>
                <a:noFill/>
              </a:ln>
              <a:solidFill>
                <a:schemeClr val="tx1"/>
              </a:solidFill>
              <a:effectLst/>
              <a:latin typeface="Arial" pitchFamily="34" charset="0"/>
              <a:cs typeface="Arial" pitchFamily="34" charset="0"/>
            </a:endParaRPr>
          </a:p>
        </p:txBody>
      </p:sp>
      <p:sp>
        <p:nvSpPr>
          <p:cNvPr id="75785" name="Text Box 9"/>
          <p:cNvSpPr txBox="1">
            <a:spLocks noChangeArrowheads="1"/>
          </p:cNvSpPr>
          <p:nvPr/>
        </p:nvSpPr>
        <p:spPr bwMode="auto">
          <a:xfrm>
            <a:off x="357158" y="2500306"/>
            <a:ext cx="1554163" cy="2746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raditional Arabic" pitchFamily="18" charset="-78"/>
                <a:ea typeface="Arial" pitchFamily="34" charset="0"/>
                <a:cs typeface="Traditional Arabic" pitchFamily="18" charset="-78"/>
              </a:rPr>
              <a:t>Mature </a:t>
            </a:r>
            <a:r>
              <a:rPr kumimoji="0" lang="en-US" sz="1200" b="1" i="0" u="none" strike="noStrike" cap="none" normalizeH="0" baseline="0" dirty="0" err="1">
                <a:ln>
                  <a:noFill/>
                </a:ln>
                <a:solidFill>
                  <a:schemeClr val="tx1"/>
                </a:solidFill>
                <a:effectLst/>
                <a:latin typeface="Traditional Arabic" pitchFamily="18" charset="-78"/>
                <a:ea typeface="Arial" pitchFamily="34" charset="0"/>
                <a:cs typeface="Traditional Arabic" pitchFamily="18" charset="-78"/>
              </a:rPr>
              <a:t>schizonte</a:t>
            </a:r>
            <a:r>
              <a:rPr kumimoji="0" lang="en-US" sz="1200" b="1" i="0" u="none" strike="noStrike" cap="none" normalizeH="0" baseline="0" dirty="0">
                <a:ln>
                  <a:noFill/>
                </a:ln>
                <a:solidFill>
                  <a:schemeClr val="tx1"/>
                </a:solidFill>
                <a:effectLst/>
                <a:latin typeface="Traditional Arabic" pitchFamily="18" charset="-78"/>
                <a:ea typeface="Arial" pitchFamily="34" charset="0"/>
                <a:cs typeface="Traditional Arabic" pitchFamily="18" charset="-78"/>
              </a:rPr>
              <a:t> </a:t>
            </a:r>
            <a:endParaRPr kumimoji="0" lang="ar-IQ" sz="1800" b="0" i="0" u="none" strike="noStrike" cap="none" normalizeH="0" baseline="0" dirty="0">
              <a:ln>
                <a:noFill/>
              </a:ln>
              <a:solidFill>
                <a:schemeClr val="tx1"/>
              </a:solidFill>
              <a:effectLst/>
              <a:latin typeface="Arial" pitchFamily="34" charset="0"/>
              <a:cs typeface="Arial" pitchFamily="34" charset="0"/>
            </a:endParaRPr>
          </a:p>
        </p:txBody>
      </p:sp>
      <p:sp>
        <p:nvSpPr>
          <p:cNvPr id="75786" name="Text Box 10"/>
          <p:cNvSpPr txBox="1">
            <a:spLocks noChangeArrowheads="1"/>
          </p:cNvSpPr>
          <p:nvPr/>
        </p:nvSpPr>
        <p:spPr bwMode="auto">
          <a:xfrm>
            <a:off x="6072198" y="5000636"/>
            <a:ext cx="1738312" cy="2746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raditional Arabic" pitchFamily="18" charset="-78"/>
                <a:ea typeface="Arial" pitchFamily="34" charset="0"/>
                <a:cs typeface="Traditional Arabic" pitchFamily="18" charset="-78"/>
              </a:rPr>
              <a:t>Microgametocyte </a:t>
            </a:r>
            <a:r>
              <a:rPr kumimoji="0" lang="en-US" sz="1200" b="1" i="0" u="none" strike="noStrike" cap="none" normalizeH="0" baseline="0">
                <a:ln>
                  <a:noFill/>
                </a:ln>
                <a:solidFill>
                  <a:schemeClr val="tx1"/>
                </a:solidFill>
                <a:effectLst/>
                <a:latin typeface="Times New Roman" pitchFamily="18" charset="0"/>
                <a:ea typeface="Arial" pitchFamily="34" charset="0"/>
                <a:cs typeface="Traditional Arabic" pitchFamily="18" charset="-78"/>
              </a:rPr>
              <a:t>♂</a:t>
            </a:r>
            <a:endParaRPr kumimoji="0" lang="ar-IQ" sz="1800" b="0" i="0" u="none" strike="noStrike" cap="none" normalizeH="0" baseline="0">
              <a:ln>
                <a:noFill/>
              </a:ln>
              <a:solidFill>
                <a:schemeClr val="tx1"/>
              </a:solidFill>
              <a:effectLst/>
              <a:latin typeface="Arial" pitchFamily="34" charset="0"/>
              <a:cs typeface="Arial" pitchFamily="34" charset="0"/>
            </a:endParaRPr>
          </a:p>
        </p:txBody>
      </p:sp>
      <p:sp>
        <p:nvSpPr>
          <p:cNvPr id="75787" name="Text Box 11"/>
          <p:cNvSpPr txBox="1">
            <a:spLocks noChangeArrowheads="1"/>
          </p:cNvSpPr>
          <p:nvPr/>
        </p:nvSpPr>
        <p:spPr bwMode="auto">
          <a:xfrm>
            <a:off x="142844" y="5572140"/>
            <a:ext cx="1738313" cy="2730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Traditional Arabic" pitchFamily="18" charset="-78"/>
                <a:ea typeface="Arial" pitchFamily="34" charset="0"/>
                <a:cs typeface="Traditional Arabic" pitchFamily="18" charset="-78"/>
              </a:rPr>
              <a:t>Macrogametocyte</a:t>
            </a:r>
            <a:r>
              <a:rPr kumimoji="0" lang="en-US" sz="1200" b="1" i="0" u="none" strike="noStrike" cap="none" normalizeH="0" baseline="0" dirty="0">
                <a:ln>
                  <a:noFill/>
                </a:ln>
                <a:solidFill>
                  <a:schemeClr val="tx1"/>
                </a:solidFill>
                <a:effectLst/>
                <a:latin typeface="Times New Roman" pitchFamily="18" charset="0"/>
                <a:ea typeface="Arial" pitchFamily="34" charset="0"/>
                <a:cs typeface="Traditional Arabic" pitchFamily="18" charset="-78"/>
              </a:rPr>
              <a:t>♀</a:t>
            </a:r>
            <a:endParaRPr kumimoji="0" lang="ar-IQ"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p:cNvGraphicFramePr>
            <a:graphicFrameLocks noChangeAspect="1"/>
          </p:cNvGraphicFramePr>
          <p:nvPr>
            <p:extLst>
              <p:ext uri="{D42A27DB-BD31-4B8C-83A1-F6EECF244321}">
                <p14:modId xmlns:p14="http://schemas.microsoft.com/office/powerpoint/2010/main" val="4252394016"/>
              </p:ext>
            </p:extLst>
          </p:nvPr>
        </p:nvGraphicFramePr>
        <p:xfrm>
          <a:off x="1619672" y="332656"/>
          <a:ext cx="5544616" cy="4392488"/>
        </p:xfrm>
        <a:graphic>
          <a:graphicData uri="http://schemas.openxmlformats.org/presentationml/2006/ole">
            <mc:AlternateContent xmlns:mc="http://schemas.openxmlformats.org/markup-compatibility/2006">
              <mc:Choice xmlns:v="urn:schemas-microsoft-com:vml" Requires="v">
                <p:oleObj spid="_x0000_s102416" name="Bitmap Image" r:id="rId3" imgW="2209524" imgH="2172003" progId="PBrush">
                  <p:embed/>
                </p:oleObj>
              </mc:Choice>
              <mc:Fallback>
                <p:oleObj name="Bitmap Image" r:id="rId3" imgW="2209524" imgH="2172003" progId="PBrush">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32656"/>
                        <a:ext cx="5544616" cy="4392488"/>
                      </a:xfrm>
                      <a:prstGeom prst="rect">
                        <a:avLst/>
                      </a:prstGeom>
                      <a:noFill/>
                      <a:extLst/>
                    </p:spPr>
                  </p:pic>
                </p:oleObj>
              </mc:Fallback>
            </mc:AlternateContent>
          </a:graphicData>
        </a:graphic>
      </p:graphicFrame>
    </p:spTree>
    <p:extLst>
      <p:ext uri="{BB962C8B-B14F-4D97-AF65-F5344CB8AC3E}">
        <p14:creationId xmlns:p14="http://schemas.microsoft.com/office/powerpoint/2010/main" val="2703644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صر نائب للمحتوى 2"/>
          <p:cNvSpPr>
            <a:spLocks noGrp="1"/>
          </p:cNvSpPr>
          <p:nvPr>
            <p:ph idx="1"/>
          </p:nvPr>
        </p:nvSpPr>
        <p:spPr>
          <a:xfrm>
            <a:off x="152400" y="571480"/>
            <a:ext cx="8839200" cy="6134120"/>
          </a:xfrm>
        </p:spPr>
        <p:txBody>
          <a:bodyPr/>
          <a:lstStyle/>
          <a:p>
            <a:pPr algn="just" rtl="0"/>
            <a:r>
              <a:rPr lang="x-none" sz="2800" b="1"/>
              <a:t>Life cycle</a:t>
            </a:r>
            <a:endParaRPr lang="en-US" sz="2800" b="1" dirty="0"/>
          </a:p>
          <a:p>
            <a:pPr algn="just" rtl="0"/>
            <a:r>
              <a:rPr lang="en-US" sz="2100" dirty="0"/>
              <a:t>Members of the mosquito genus </a:t>
            </a:r>
            <a:r>
              <a:rPr lang="en-US" sz="2100" i="1" dirty="0"/>
              <a:t>Anopheles</a:t>
            </a:r>
            <a:r>
              <a:rPr lang="en-US" sz="2100" dirty="0"/>
              <a:t> are responsible for the transmissions of malaria to humans via a blood meal. These vector transfers malarial </a:t>
            </a:r>
            <a:r>
              <a:rPr lang="en-US" sz="2100" b="1" dirty="0" err="1"/>
              <a:t>sporozoites</a:t>
            </a:r>
            <a:r>
              <a:rPr lang="en-US" sz="2100" dirty="0"/>
              <a:t> form its salivary gland into the human wound. Following entrance into the body, the </a:t>
            </a:r>
            <a:r>
              <a:rPr lang="en-US" sz="2100" dirty="0" err="1"/>
              <a:t>sporozoites</a:t>
            </a:r>
            <a:r>
              <a:rPr lang="en-US" sz="2100" dirty="0"/>
              <a:t> are carried through the </a:t>
            </a:r>
            <a:r>
              <a:rPr lang="en-US" sz="2100" dirty="0" err="1"/>
              <a:t>preipheral</a:t>
            </a:r>
            <a:r>
              <a:rPr lang="en-US" sz="2100" dirty="0"/>
              <a:t> blood to the </a:t>
            </a:r>
            <a:r>
              <a:rPr lang="en-US" sz="2100" dirty="0" err="1"/>
              <a:t>parenchymal</a:t>
            </a:r>
            <a:r>
              <a:rPr lang="en-US" sz="2100" dirty="0"/>
              <a:t> cells of the liver. It is here where </a:t>
            </a:r>
            <a:r>
              <a:rPr lang="en-US" sz="2100" b="1" dirty="0" err="1"/>
              <a:t>schizogony</a:t>
            </a:r>
            <a:r>
              <a:rPr lang="en-US" sz="2100" dirty="0"/>
              <a:t> occurs. This </a:t>
            </a:r>
            <a:r>
              <a:rPr lang="en-US" sz="2100" b="1" dirty="0" err="1"/>
              <a:t>exoerythrocytic</a:t>
            </a:r>
            <a:r>
              <a:rPr lang="en-US" sz="2100" b="1" dirty="0"/>
              <a:t> cycle</a:t>
            </a:r>
            <a:r>
              <a:rPr lang="en-US" sz="2100" dirty="0"/>
              <a:t> of growth and reproduction lasts from 8 to 25 days, depending on the specific </a:t>
            </a:r>
            <a:r>
              <a:rPr lang="en-US" sz="2100" i="1" dirty="0"/>
              <a:t>Plasmodium</a:t>
            </a:r>
            <a:r>
              <a:rPr lang="en-US" sz="2100" b="1" i="1" dirty="0"/>
              <a:t> </a:t>
            </a:r>
            <a:r>
              <a:rPr lang="en-US" sz="2100" dirty="0"/>
              <a:t>species involved. The infected liver cells eventually rupture and introduce </a:t>
            </a:r>
            <a:r>
              <a:rPr lang="en-US" sz="2100" b="1" dirty="0" err="1"/>
              <a:t>merozoites</a:t>
            </a:r>
            <a:r>
              <a:rPr lang="en-US" sz="2100" dirty="0"/>
              <a:t> into the circulating blood.</a:t>
            </a:r>
          </a:p>
          <a:p>
            <a:pPr algn="just" rtl="0"/>
            <a:r>
              <a:rPr lang="en-US" sz="2100" dirty="0"/>
              <a:t>These migrating </a:t>
            </a:r>
            <a:r>
              <a:rPr lang="en-US" sz="2100" b="1" dirty="0" err="1"/>
              <a:t>merozoites</a:t>
            </a:r>
            <a:r>
              <a:rPr lang="en-US" sz="2100" dirty="0"/>
              <a:t> target age and – size – specific RBCs to invade, and upon doing so initiate the </a:t>
            </a:r>
            <a:r>
              <a:rPr lang="en-US" sz="2100" b="1" dirty="0" err="1"/>
              <a:t>erythrocytic</a:t>
            </a:r>
            <a:r>
              <a:rPr lang="en-US" sz="2100" b="1" dirty="0"/>
              <a:t> cycle</a:t>
            </a:r>
            <a:r>
              <a:rPr lang="en-US" sz="2100" dirty="0"/>
              <a:t> of growth .it is in this asexual phase that the plasmodia feed on hemoglobin and pass through the numerous stages of growth, including the six morphologic forms previously described. Upon formation of the </a:t>
            </a:r>
            <a:r>
              <a:rPr lang="en-US" sz="2100" b="1" dirty="0" err="1"/>
              <a:t>merozoites</a:t>
            </a:r>
            <a:r>
              <a:rPr lang="en-US" sz="2100" dirty="0"/>
              <a:t>, one of three paths may take place. Some of the RBCs infected with </a:t>
            </a:r>
            <a:r>
              <a:rPr lang="en-US" sz="2100" dirty="0" err="1"/>
              <a:t>merozoites</a:t>
            </a:r>
            <a:r>
              <a:rPr lang="en-US" sz="2100" dirty="0"/>
              <a:t> rupture, releasing these forms to target and infect new RBCs, and this part of the cycle repeats itself. Numerous </a:t>
            </a:r>
            <a:r>
              <a:rPr lang="en-US" sz="2100" dirty="0" err="1"/>
              <a:t>e</a:t>
            </a:r>
            <a:r>
              <a:rPr lang="en-US" sz="2100" b="1" dirty="0" err="1"/>
              <a:t>r</a:t>
            </a:r>
            <a:r>
              <a:rPr lang="en-US" sz="2100" dirty="0" err="1"/>
              <a:t>ythrocytic</a:t>
            </a:r>
            <a:r>
              <a:rPr lang="en-US" sz="2100" dirty="0"/>
              <a:t> cycles may occur.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صر نائب للمحتوى 2"/>
          <p:cNvSpPr>
            <a:spLocks noGrp="1"/>
          </p:cNvSpPr>
          <p:nvPr>
            <p:ph idx="1"/>
          </p:nvPr>
        </p:nvSpPr>
        <p:spPr>
          <a:xfrm>
            <a:off x="152400" y="152400"/>
            <a:ext cx="8839200" cy="6400800"/>
          </a:xfrm>
        </p:spPr>
        <p:txBody>
          <a:bodyPr/>
          <a:lstStyle/>
          <a:p>
            <a:pPr algn="just" rtl="0">
              <a:lnSpc>
                <a:spcPct val="150000"/>
              </a:lnSpc>
              <a:buNone/>
            </a:pPr>
            <a:r>
              <a:rPr lang="en-US" sz="2200" dirty="0"/>
              <a:t>However, other infected RBCs containing </a:t>
            </a:r>
            <a:r>
              <a:rPr lang="en-US" sz="2200" b="1" dirty="0" err="1"/>
              <a:t>merozoites</a:t>
            </a:r>
            <a:r>
              <a:rPr lang="en-US" sz="2200" dirty="0"/>
              <a:t> develop into </a:t>
            </a:r>
            <a:r>
              <a:rPr lang="en-US" sz="2200" b="1" dirty="0" err="1"/>
              <a:t>microgametocytes</a:t>
            </a:r>
            <a:r>
              <a:rPr lang="en-US" sz="2200" b="1" dirty="0"/>
              <a:t> and </a:t>
            </a:r>
            <a:r>
              <a:rPr lang="en-US" sz="2200" b="1" dirty="0" err="1"/>
              <a:t>macrogametocytes</a:t>
            </a:r>
            <a:r>
              <a:rPr lang="en-US" sz="2200" dirty="0"/>
              <a:t>. Still others are destroyed by the immune system of otherwise healthy individual. </a:t>
            </a:r>
          </a:p>
          <a:p>
            <a:pPr algn="just" rtl="0">
              <a:lnSpc>
                <a:spcPct val="150000"/>
              </a:lnSpc>
              <a:buNone/>
            </a:pPr>
            <a:r>
              <a:rPr lang="en-US" sz="2200" dirty="0"/>
              <a:t> Transmission of malaria back into the vector occur when the mosquito ingests mature male (micro) and female (macro) </a:t>
            </a:r>
            <a:r>
              <a:rPr lang="en-US" sz="2200" b="1" dirty="0"/>
              <a:t>gametocytes</a:t>
            </a:r>
            <a:r>
              <a:rPr lang="en-US" sz="2200" dirty="0"/>
              <a:t> during a blood meal, thus initiating the </a:t>
            </a:r>
            <a:r>
              <a:rPr lang="en-US" sz="2200" b="1" dirty="0"/>
              <a:t>sexual cycle </a:t>
            </a:r>
            <a:r>
              <a:rPr lang="en-US" sz="2200" dirty="0"/>
              <a:t>of growth. a male and female gametocyte unite in the mosquito’s stomach and form a </a:t>
            </a:r>
            <a:r>
              <a:rPr lang="en-US" sz="2200" b="1" dirty="0"/>
              <a:t>zygote matures into an </a:t>
            </a:r>
            <a:r>
              <a:rPr lang="en-US" sz="2200" b="1" dirty="0" err="1"/>
              <a:t>oocyst</a:t>
            </a:r>
            <a:r>
              <a:rPr lang="en-US" sz="2200" b="1" dirty="0"/>
              <a:t> </a:t>
            </a:r>
            <a:r>
              <a:rPr lang="en-US" sz="2200" dirty="0"/>
              <a:t>. upon complete maturation , the </a:t>
            </a:r>
            <a:r>
              <a:rPr lang="en-US" sz="2200" dirty="0" err="1"/>
              <a:t>oocyst</a:t>
            </a:r>
            <a:r>
              <a:rPr lang="en-US" sz="2200" dirty="0"/>
              <a:t> ruptures and releases numerous </a:t>
            </a:r>
            <a:r>
              <a:rPr lang="en-US" sz="2200" b="1" dirty="0" err="1"/>
              <a:t>sporozoites</a:t>
            </a:r>
            <a:r>
              <a:rPr lang="en-US" sz="2200" dirty="0"/>
              <a:t> , which migrate into salivary gland of the mosquito and are ready to infect another unsuspecting human . Thus the cycle repeats itself.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cstate="print"/>
          <a:srcRect/>
          <a:stretch>
            <a:fillRect/>
          </a:stretch>
        </p:blipFill>
        <p:spPr bwMode="auto">
          <a:xfrm>
            <a:off x="0" y="-315416"/>
            <a:ext cx="8309620" cy="114492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صورة جديدة"/>
          <p:cNvPicPr>
            <a:picLocks noChangeAspect="1" noChangeArrowheads="1"/>
          </p:cNvPicPr>
          <p:nvPr/>
        </p:nvPicPr>
        <p:blipFill>
          <a:blip r:embed="rId2" cstate="print"/>
          <a:srcRect/>
          <a:stretch>
            <a:fillRect/>
          </a:stretch>
        </p:blipFill>
        <p:spPr bwMode="auto">
          <a:xfrm>
            <a:off x="0" y="0"/>
            <a:ext cx="8429652" cy="68080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7444</TotalTime>
  <Words>1752</Words>
  <Application>Microsoft Office PowerPoint</Application>
  <PresentationFormat>عرض على الشاشة (3:4)‏</PresentationFormat>
  <Paragraphs>102</Paragraphs>
  <Slides>24</Slides>
  <Notes>1</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24</vt:i4>
      </vt:variant>
    </vt:vector>
  </HeadingPairs>
  <TitlesOfParts>
    <vt:vector size="26" baseType="lpstr">
      <vt:lpstr>نسق Office</vt:lpstr>
      <vt:lpstr>Bitmap Image</vt:lpstr>
      <vt:lpstr>L 3:-  Class: Sporozoa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11:- Fungi &amp; Viruses</dc:title>
  <dc:creator>Ahmed</dc:creator>
  <cp:lastModifiedBy>ALFA</cp:lastModifiedBy>
  <cp:revision>122</cp:revision>
  <dcterms:created xsi:type="dcterms:W3CDTF">2006-08-16T00:00:00Z</dcterms:created>
  <dcterms:modified xsi:type="dcterms:W3CDTF">2022-03-18T18:47:29Z</dcterms:modified>
</cp:coreProperties>
</file>