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ADE"/>
          </a:solidFill>
        </a:fill>
      </a:tcStyle>
    </a:wholeTbl>
    <a:band2H>
      <a:tcTxStyle b="def" i="def"/>
      <a:tcStyle>
        <a:tcBdr/>
        <a:fill>
          <a:solidFill>
            <a:srgbClr val="ECED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D3"/>
          </a:solidFill>
        </a:fill>
      </a:tcStyle>
    </a:wholeTbl>
    <a:band2H>
      <a:tcTxStyle b="def" i="def"/>
      <a:tcStyle>
        <a:tcBdr/>
        <a:fill>
          <a:solidFill>
            <a:srgbClr val="EC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3D6"/>
          </a:solidFill>
        </a:fill>
      </a:tcStyle>
    </a:wholeTbl>
    <a:band2H>
      <a:tcTxStyle b="def" i="def"/>
      <a:tcStyle>
        <a:tcBdr/>
        <a:fill>
          <a:solidFill>
            <a:srgbClr val="EB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algn="r" latinLnBrk="0">
      <a:defRPr sz="1200">
        <a:solidFill>
          <a:srgbClr val="FFFFFF"/>
        </a:solidFill>
        <a:latin typeface="+mj-lt"/>
        <a:ea typeface="+mj-ea"/>
        <a:cs typeface="+mj-cs"/>
        <a:sym typeface="Arial"/>
      </a:defRPr>
    </a:lvl1pPr>
    <a:lvl2pPr indent="228600" algn="r" latinLnBrk="0">
      <a:defRPr sz="1200">
        <a:solidFill>
          <a:srgbClr val="FFFFFF"/>
        </a:solidFill>
        <a:latin typeface="+mj-lt"/>
        <a:ea typeface="+mj-ea"/>
        <a:cs typeface="+mj-cs"/>
        <a:sym typeface="Arial"/>
      </a:defRPr>
    </a:lvl2pPr>
    <a:lvl3pPr indent="457200" algn="r" latinLnBrk="0">
      <a:defRPr sz="1200">
        <a:solidFill>
          <a:srgbClr val="FFFFFF"/>
        </a:solidFill>
        <a:latin typeface="+mj-lt"/>
        <a:ea typeface="+mj-ea"/>
        <a:cs typeface="+mj-cs"/>
        <a:sym typeface="Arial"/>
      </a:defRPr>
    </a:lvl3pPr>
    <a:lvl4pPr indent="685800" algn="r" latinLnBrk="0">
      <a:defRPr sz="1200">
        <a:solidFill>
          <a:srgbClr val="FFFFFF"/>
        </a:solidFill>
        <a:latin typeface="+mj-lt"/>
        <a:ea typeface="+mj-ea"/>
        <a:cs typeface="+mj-cs"/>
        <a:sym typeface="Arial"/>
      </a:defRPr>
    </a:lvl4pPr>
    <a:lvl5pPr indent="914400" algn="r" latinLnBrk="0">
      <a:defRPr sz="1200">
        <a:solidFill>
          <a:srgbClr val="FFFFFF"/>
        </a:solidFill>
        <a:latin typeface="+mj-lt"/>
        <a:ea typeface="+mj-ea"/>
        <a:cs typeface="+mj-cs"/>
        <a:sym typeface="Arial"/>
      </a:defRPr>
    </a:lvl5pPr>
    <a:lvl6pPr indent="1143000" algn="r" latinLnBrk="0">
      <a:defRPr sz="1200">
        <a:solidFill>
          <a:srgbClr val="FFFFFF"/>
        </a:solidFill>
        <a:latin typeface="+mj-lt"/>
        <a:ea typeface="+mj-ea"/>
        <a:cs typeface="+mj-cs"/>
        <a:sym typeface="Arial"/>
      </a:defRPr>
    </a:lvl6pPr>
    <a:lvl7pPr indent="1371600" algn="r" latinLnBrk="0">
      <a:defRPr sz="1200">
        <a:solidFill>
          <a:srgbClr val="FFFFFF"/>
        </a:solidFill>
        <a:latin typeface="+mj-lt"/>
        <a:ea typeface="+mj-ea"/>
        <a:cs typeface="+mj-cs"/>
        <a:sym typeface="Arial"/>
      </a:defRPr>
    </a:lvl7pPr>
    <a:lvl8pPr indent="1600200" algn="r" latinLnBrk="0">
      <a:defRPr sz="1200">
        <a:solidFill>
          <a:srgbClr val="FFFFFF"/>
        </a:solidFill>
        <a:latin typeface="+mj-lt"/>
        <a:ea typeface="+mj-ea"/>
        <a:cs typeface="+mj-cs"/>
        <a:sym typeface="Arial"/>
      </a:defRPr>
    </a:lvl8pPr>
    <a:lvl9pPr indent="1828800" algn="r" latinLnBrk="0">
      <a:defRPr sz="1200">
        <a:solidFill>
          <a:srgbClr val="FFFFFF"/>
        </a:solidFill>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Title Text"/>
          <p:cNvSpPr txBox="1"/>
          <p:nvPr>
            <p:ph type="title"/>
          </p:nvPr>
        </p:nvSpPr>
        <p:spPr>
          <a:xfrm>
            <a:off x="914400" y="2516623"/>
            <a:ext cx="7315200" cy="2595026"/>
          </a:xfrm>
          <a:prstGeom prst="rect">
            <a:avLst/>
          </a:prstGeom>
        </p:spPr>
        <p:txBody>
          <a:bodyPr/>
          <a:lstStyle>
            <a:lvl1pPr>
              <a:defRPr sz="4800"/>
            </a:lvl1pPr>
          </a:lstStyle>
          <a:p>
            <a:pPr/>
            <a:r>
              <a:t>Title Text</a:t>
            </a:r>
          </a:p>
        </p:txBody>
      </p:sp>
      <p:sp>
        <p:nvSpPr>
          <p:cNvPr id="14" name="Body Level One…"/>
          <p:cNvSpPr txBox="1"/>
          <p:nvPr>
            <p:ph type="body" sz="quarter" idx="1"/>
          </p:nvPr>
        </p:nvSpPr>
        <p:spPr>
          <a:xfrm>
            <a:off x="914400" y="5166529"/>
            <a:ext cx="7315200" cy="1144633"/>
          </a:xfrm>
          <a:prstGeom prst="rect">
            <a:avLst/>
          </a:prstGeom>
        </p:spPr>
        <p:txBody>
          <a:bodyPr/>
          <a:lstStyle>
            <a:lvl1pPr marL="0" indent="0" algn="l">
              <a:spcBef>
                <a:spcPts val="500"/>
              </a:spcBef>
              <a:buClrTx/>
              <a:buSzTx/>
              <a:buNone/>
              <a:defRPr sz="2200"/>
            </a:lvl1pPr>
            <a:lvl2pPr marL="0" indent="457200" algn="l">
              <a:spcBef>
                <a:spcPts val="500"/>
              </a:spcBef>
              <a:buClrTx/>
              <a:buSzTx/>
              <a:buNone/>
              <a:defRPr sz="2200"/>
            </a:lvl2pPr>
            <a:lvl3pPr marL="0" indent="914400" algn="l">
              <a:spcBef>
                <a:spcPts val="500"/>
              </a:spcBef>
              <a:buClrTx/>
              <a:buSzTx/>
              <a:buNone/>
              <a:defRPr sz="2200"/>
            </a:lvl3pPr>
            <a:lvl4pPr marL="0" indent="1371600" algn="l">
              <a:spcBef>
                <a:spcPts val="500"/>
              </a:spcBef>
              <a:buClrTx/>
              <a:buSzTx/>
              <a:buNone/>
              <a:defRPr sz="2200"/>
            </a:lvl4pPr>
            <a:lvl5pPr marL="0" indent="1828800" algn="l">
              <a:spcBef>
                <a:spcPts val="500"/>
              </a:spcBef>
              <a:buClrTx/>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xfrm>
            <a:off x="914400" y="1544715"/>
            <a:ext cx="7315200" cy="1154098"/>
          </a:xfrm>
          <a:prstGeom prst="rect">
            <a:avLst/>
          </a:prstGeom>
        </p:spPr>
        <p:txBody>
          <a:bodyPr/>
          <a:lstStyle/>
          <a:p>
            <a:pPr/>
            <a:r>
              <a:t>Title Text</a:t>
            </a:r>
          </a:p>
        </p:txBody>
      </p:sp>
      <p:sp>
        <p:nvSpPr>
          <p:cNvPr id="23" name="Body Level One…"/>
          <p:cNvSpPr txBox="1"/>
          <p:nvPr>
            <p:ph type="body" idx="1"/>
          </p:nvPr>
        </p:nvSpPr>
        <p:spPr>
          <a:xfrm>
            <a:off x="914400" y="2769833"/>
            <a:ext cx="7315200" cy="353952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1" name="Title Text"/>
          <p:cNvSpPr txBox="1"/>
          <p:nvPr>
            <p:ph type="title"/>
          </p:nvPr>
        </p:nvSpPr>
        <p:spPr>
          <a:xfrm>
            <a:off x="914400" y="5017572"/>
            <a:ext cx="7315200" cy="1293592"/>
          </a:xfrm>
          <a:prstGeom prst="rect">
            <a:avLst/>
          </a:prstGeom>
        </p:spPr>
        <p:txBody>
          <a:bodyPr anchor="t"/>
          <a:lstStyle/>
          <a:p>
            <a:pPr/>
            <a:r>
              <a:t>Title Text</a:t>
            </a:r>
          </a:p>
        </p:txBody>
      </p:sp>
      <p:sp>
        <p:nvSpPr>
          <p:cNvPr id="32" name="Body Level One…"/>
          <p:cNvSpPr txBox="1"/>
          <p:nvPr>
            <p:ph type="body" sz="quarter" idx="1"/>
          </p:nvPr>
        </p:nvSpPr>
        <p:spPr>
          <a:xfrm>
            <a:off x="914400" y="3865097"/>
            <a:ext cx="7315200" cy="1098439"/>
          </a:xfrm>
          <a:prstGeom prst="rect">
            <a:avLst/>
          </a:prstGeom>
        </p:spPr>
        <p:txBody>
          <a:bodyPr anchor="b"/>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0" name="Title Text"/>
          <p:cNvSpPr txBox="1"/>
          <p:nvPr>
            <p:ph type="title"/>
          </p:nvPr>
        </p:nvSpPr>
        <p:spPr>
          <a:xfrm>
            <a:off x="914400" y="1544715"/>
            <a:ext cx="7315200" cy="1154098"/>
          </a:xfrm>
          <a:prstGeom prst="rect">
            <a:avLst/>
          </a:prstGeom>
        </p:spPr>
        <p:txBody>
          <a:bodyPr/>
          <a:lstStyle/>
          <a:p>
            <a:pPr/>
            <a:r>
              <a:t>Title Text</a:t>
            </a:r>
          </a:p>
        </p:txBody>
      </p:sp>
      <p:sp>
        <p:nvSpPr>
          <p:cNvPr id="41" name="Body Level One…"/>
          <p:cNvSpPr txBox="1"/>
          <p:nvPr>
            <p:ph type="body" sz="half" idx="1"/>
          </p:nvPr>
        </p:nvSpPr>
        <p:spPr>
          <a:xfrm>
            <a:off x="914400" y="2743200"/>
            <a:ext cx="3566160" cy="359359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9" name="Body Level One…"/>
          <p:cNvSpPr txBox="1"/>
          <p:nvPr>
            <p:ph type="body" sz="quarter" idx="1"/>
          </p:nvPr>
        </p:nvSpPr>
        <p:spPr>
          <a:xfrm>
            <a:off x="1116348" y="2743200"/>
            <a:ext cx="3364992" cy="621792"/>
          </a:xfrm>
          <a:prstGeom prst="rect">
            <a:avLst/>
          </a:prstGeom>
        </p:spPr>
        <p:txBody>
          <a:bodyPr anchor="b"/>
          <a:lstStyle>
            <a:lvl1pPr marL="0" indent="0">
              <a:buClrTx/>
              <a:buSzTx/>
              <a:buNone/>
              <a:defRPr b="1">
                <a:solidFill>
                  <a:srgbClr val="FF8600"/>
                </a:solidFill>
              </a:defRPr>
            </a:lvl1pPr>
            <a:lvl2pPr marL="0" indent="457200">
              <a:buClrTx/>
              <a:buSzTx/>
              <a:buNone/>
              <a:defRPr b="1">
                <a:solidFill>
                  <a:srgbClr val="FF8600"/>
                </a:solidFill>
              </a:defRPr>
            </a:lvl2pPr>
            <a:lvl3pPr marL="0" indent="914400">
              <a:buClrTx/>
              <a:buSzTx/>
              <a:buNone/>
              <a:defRPr b="1">
                <a:solidFill>
                  <a:srgbClr val="FF8600"/>
                </a:solidFill>
              </a:defRPr>
            </a:lvl3pPr>
            <a:lvl4pPr marL="0" indent="1371600">
              <a:buClrTx/>
              <a:buSzTx/>
              <a:buNone/>
              <a:defRPr b="1">
                <a:solidFill>
                  <a:srgbClr val="FF8600"/>
                </a:solidFill>
              </a:defRPr>
            </a:lvl4pPr>
            <a:lvl5pPr marL="0" indent="1828800">
              <a:buClrTx/>
              <a:buSzTx/>
              <a:buNone/>
              <a:defRPr b="1">
                <a:solidFill>
                  <a:srgbClr val="FF8600"/>
                </a:solidFill>
              </a:defRPr>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21"/>
          </p:nvPr>
        </p:nvSpPr>
        <p:spPr>
          <a:xfrm>
            <a:off x="4885144" y="2743200"/>
            <a:ext cx="3362062" cy="621792"/>
          </a:xfrm>
          <a:prstGeom prst="rect">
            <a:avLst/>
          </a:prstGeom>
        </p:spPr>
        <p:txBody>
          <a:bodyPr anchor="b"/>
          <a:lstStyle/>
          <a:p>
            <a:pPr marL="0" indent="0" rtl="0">
              <a:buClrTx/>
              <a:buSzTx/>
              <a:buNone/>
              <a:defRPr b="1">
                <a:solidFill>
                  <a:srgbClr val="FF8600"/>
                </a:solidFill>
              </a:defRPr>
            </a:pPr>
          </a:p>
        </p:txBody>
      </p:sp>
      <p:sp>
        <p:nvSpPr>
          <p:cNvPr id="51" name="Title Text"/>
          <p:cNvSpPr txBox="1"/>
          <p:nvPr>
            <p:ph type="title"/>
          </p:nvPr>
        </p:nvSpPr>
        <p:spPr>
          <a:xfrm>
            <a:off x="914400" y="1544715"/>
            <a:ext cx="7315200" cy="1154098"/>
          </a:xfrm>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9" name="Title Text"/>
          <p:cNvSpPr txBox="1"/>
          <p:nvPr>
            <p:ph type="title"/>
          </p:nvPr>
        </p:nvSpPr>
        <p:spPr>
          <a:xfrm>
            <a:off x="914400" y="1544715"/>
            <a:ext cx="7315200" cy="1154098"/>
          </a:xfrm>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4" name="Title Text"/>
          <p:cNvSpPr txBox="1"/>
          <p:nvPr>
            <p:ph type="title"/>
          </p:nvPr>
        </p:nvSpPr>
        <p:spPr>
          <a:xfrm>
            <a:off x="914400" y="1825362"/>
            <a:ext cx="2950936" cy="2173016"/>
          </a:xfrm>
          <a:prstGeom prst="rect">
            <a:avLst/>
          </a:prstGeom>
        </p:spPr>
        <p:txBody>
          <a:bodyPr/>
          <a:lstStyle>
            <a:lvl1pPr>
              <a:defRPr sz="2800"/>
            </a:lvl1pPr>
          </a:lstStyle>
          <a:p>
            <a:pPr/>
            <a:r>
              <a:t>Title Text</a:t>
            </a:r>
          </a:p>
        </p:txBody>
      </p:sp>
      <p:sp>
        <p:nvSpPr>
          <p:cNvPr id="75" name="Body Level One…"/>
          <p:cNvSpPr txBox="1"/>
          <p:nvPr>
            <p:ph type="body" sz="half" idx="1"/>
          </p:nvPr>
        </p:nvSpPr>
        <p:spPr>
          <a:xfrm>
            <a:off x="4021752" y="1826709"/>
            <a:ext cx="4207848" cy="4476615"/>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914400" y="4061095"/>
            <a:ext cx="2950936" cy="2245388"/>
          </a:xfrm>
          <a:prstGeom prst="rect">
            <a:avLst/>
          </a:prstGeom>
        </p:spPr>
        <p:txBody>
          <a:bodyPr/>
          <a:lstStyle/>
          <a:p>
            <a:pPr marL="0" indent="0" rtl="0">
              <a:spcBef>
                <a:spcPts val="300"/>
              </a:spcBef>
              <a:buClrTx/>
              <a:buSzTx/>
              <a:buNone/>
              <a:defRPr sz="1400"/>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4" name="Title Text"/>
          <p:cNvSpPr txBox="1"/>
          <p:nvPr>
            <p:ph type="title"/>
          </p:nvPr>
        </p:nvSpPr>
        <p:spPr>
          <a:xfrm>
            <a:off x="914400" y="1828800"/>
            <a:ext cx="2953512" cy="2176273"/>
          </a:xfrm>
          <a:prstGeom prst="rect">
            <a:avLst/>
          </a:prstGeom>
        </p:spPr>
        <p:txBody>
          <a:bodyPr/>
          <a:lstStyle>
            <a:lvl1pPr>
              <a:defRPr sz="2800"/>
            </a:lvl1pPr>
          </a:lstStyle>
          <a:p>
            <a:pPr/>
            <a:r>
              <a:t>Title Text</a:t>
            </a:r>
          </a:p>
        </p:txBody>
      </p:sp>
      <p:sp>
        <p:nvSpPr>
          <p:cNvPr id="85" name="Picture Placeholder 2"/>
          <p:cNvSpPr/>
          <p:nvPr>
            <p:ph type="pic" sz="half" idx="21"/>
          </p:nvPr>
        </p:nvSpPr>
        <p:spPr>
          <a:xfrm>
            <a:off x="4191000" y="2286000"/>
            <a:ext cx="4038600" cy="3352800"/>
          </a:xfrm>
          <a:prstGeom prst="rect">
            <a:avLst/>
          </a:prstGeom>
          <a:effectLst>
            <a:reflection blurRad="0" stA="30000" stPos="0" endA="0" endPos="40000" dist="0" dir="5400000" fadeDir="5400000" sx="100000" sy="-100000" kx="0" ky="0" algn="bl" rotWithShape="0"/>
          </a:effectLst>
        </p:spPr>
        <p:txBody>
          <a:bodyPr lIns="91439" rIns="91439">
            <a:noAutofit/>
          </a:bodyPr>
          <a:lstStyle/>
          <a:p>
            <a:pPr/>
          </a:p>
        </p:txBody>
      </p:sp>
      <p:sp>
        <p:nvSpPr>
          <p:cNvPr id="86" name="Body Level One…"/>
          <p:cNvSpPr txBox="1"/>
          <p:nvPr>
            <p:ph type="body" sz="quarter" idx="1"/>
          </p:nvPr>
        </p:nvSpPr>
        <p:spPr>
          <a:xfrm>
            <a:off x="914400" y="4059935"/>
            <a:ext cx="2953512" cy="2249425"/>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242C33"/>
            </a:gs>
            <a:gs pos="64999">
              <a:srgbClr val="273037"/>
            </a:gs>
            <a:gs pos="100000">
              <a:srgbClr val="5E6A74"/>
            </a:gs>
          </a:gsLst>
          <a:lin ang="5400000" scaled="0"/>
        </a:gradFill>
      </p:bgPr>
    </p:bg>
    <p:spTree>
      <p:nvGrpSpPr>
        <p:cNvPr id="1" name=""/>
        <p:cNvGrpSpPr/>
        <p:nvPr/>
      </p:nvGrpSpPr>
      <p:grpSpPr>
        <a:xfrm>
          <a:off x="0" y="0"/>
          <a:ext cx="0" cy="0"/>
          <a:chOff x="0" y="0"/>
          <a:chExt cx="0" cy="0"/>
        </a:xfrm>
      </p:grpSpPr>
      <p:sp>
        <p:nvSpPr>
          <p:cNvPr id="2" name="Rectangle 9"/>
          <p:cNvSpPr/>
          <p:nvPr/>
        </p:nvSpPr>
        <p:spPr>
          <a:xfrm>
            <a:off x="8435268" y="573806"/>
            <a:ext cx="86237" cy="572317"/>
          </a:xfrm>
          <a:prstGeom prst="rect">
            <a:avLst/>
          </a:prstGeom>
          <a:solidFill>
            <a:srgbClr val="FF8600"/>
          </a:solidFill>
          <a:ln w="12700">
            <a:miter lim="400000"/>
          </a:ln>
        </p:spPr>
        <p:txBody>
          <a:bodyPr lIns="45719" rIns="45719" anchor="ctr"/>
          <a:lstStyle/>
          <a:p>
            <a:pPr algn="ctr">
              <a:defRPr>
                <a:solidFill>
                  <a:srgbClr val="FFFFFF"/>
                </a:solidFill>
              </a:defRPr>
            </a:pPr>
          </a:p>
        </p:txBody>
      </p:sp>
      <p:sp>
        <p:nvSpPr>
          <p:cNvPr id="3" name="Rectangle 10"/>
          <p:cNvSpPr/>
          <p:nvPr/>
        </p:nvSpPr>
        <p:spPr>
          <a:xfrm>
            <a:off x="8569418" y="573806"/>
            <a:ext cx="576073" cy="572317"/>
          </a:xfrm>
          <a:prstGeom prst="rect">
            <a:avLst/>
          </a:prstGeom>
          <a:solidFill>
            <a:srgbClr val="FF8600"/>
          </a:solidFill>
          <a:ln w="12700">
            <a:miter lim="400000"/>
          </a:ln>
        </p:spPr>
        <p:txBody>
          <a:bodyPr lIns="45719" rIns="45719" anchor="ctr"/>
          <a:lstStyle/>
          <a:p>
            <a:pPr algn="ctr">
              <a:defRPr>
                <a:solidFill>
                  <a:srgbClr val="FFFFFF"/>
                </a:solidFill>
              </a:defRPr>
            </a:pPr>
          </a:p>
        </p:txBody>
      </p:sp>
      <p:sp>
        <p:nvSpPr>
          <p:cNvPr id="4" name="Title Text"/>
          <p:cNvSpPr txBox="1"/>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rtl="1">
              <a:defRPr/>
            </a:lvl1pPr>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rtl="1">
              <a:defRPr/>
            </a:lvl1pPr>
            <a:lvl2pPr rtl="1">
              <a:defRPr/>
            </a:lvl2pPr>
            <a:lvl3pPr rtl="1">
              <a:defRPr/>
            </a:lvl3pPr>
            <a:lvl4pPr rtl="1">
              <a:defRPr/>
            </a:lvl4pPr>
            <a:lvl5pPr rtl="1">
              <a:defRPr/>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7981962" y="567545"/>
            <a:ext cx="273656" cy="264256"/>
          </a:xfrm>
          <a:prstGeom prst="rect">
            <a:avLst/>
          </a:prstGeom>
          <a:ln w="12700">
            <a:miter lim="400000"/>
          </a:ln>
        </p:spPr>
        <p:txBody>
          <a:bodyPr wrap="none" lIns="45719" rIns="45719" anchor="ctr">
            <a:spAutoFit/>
          </a:bodyPr>
          <a:lstStyle>
            <a:lvl1pP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j-lt"/>
          <a:ea typeface="+mj-ea"/>
          <a:cs typeface="+mj-cs"/>
          <a:sym typeface="Arial"/>
        </a:defRPr>
      </a:lvl9pPr>
    </p:titleStyle>
    <p:bodyStyle>
      <a:lvl1pPr marL="228600" marR="0" indent="-182879"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1pPr>
      <a:lvl2pPr marL="523239" marR="0" indent="-203199"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2pPr>
      <a:lvl3pPr marL="731519" marR="0" indent="-228600"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3pPr>
      <a:lvl4pPr marL="9927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4pPr>
      <a:lvl5pPr marL="12213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5pPr>
      <a:lvl6pPr marL="14499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6pPr>
      <a:lvl7pPr marL="16785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7pPr>
      <a:lvl8pPr marL="19071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8pPr>
      <a:lvl9pPr marL="2135777"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g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itle 1"/>
          <p:cNvSpPr txBox="1"/>
          <p:nvPr>
            <p:ph type="ctrTitle"/>
          </p:nvPr>
        </p:nvSpPr>
        <p:spPr>
          <a:xfrm>
            <a:off x="899591" y="908719"/>
            <a:ext cx="7315201" cy="2595027"/>
          </a:xfrm>
          <a:prstGeom prst="rect">
            <a:avLst/>
          </a:prstGeom>
        </p:spPr>
        <p:txBody>
          <a:bodyPr/>
          <a:lstStyle/>
          <a:p>
            <a:pPr rtl="0">
              <a:defRPr b="1"/>
            </a:pPr>
            <a:r>
              <a:t>Maxillofacial trauma</a:t>
            </a:r>
            <a:br/>
          </a:p>
        </p:txBody>
      </p:sp>
      <p:sp>
        <p:nvSpPr>
          <p:cNvPr id="97" name="Subtitle 2"/>
          <p:cNvSpPr txBox="1"/>
          <p:nvPr>
            <p:ph type="subTitle" sz="quarter" idx="1"/>
          </p:nvPr>
        </p:nvSpPr>
        <p:spPr>
          <a:prstGeom prst="rect">
            <a:avLst/>
          </a:prstGeom>
        </p:spPr>
        <p:txBody>
          <a:bodyPr/>
          <a:lstStyle/>
          <a:p>
            <a:pPr rtl="0">
              <a:defRPr/>
            </a:pPr>
            <a:r>
              <a:t>Dr.Mohammed Alaraji</a:t>
            </a:r>
          </a:p>
          <a:p>
            <a:pPr rtl="0">
              <a:defRPr/>
            </a:pPr>
            <a:r>
              <a:t>B.D.S.F.I.B.M.S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Chin lift and jaw thrust"/>
          <p:cNvSpPr txBox="1"/>
          <p:nvPr>
            <p:ph type="title"/>
          </p:nvPr>
        </p:nvSpPr>
        <p:spPr>
          <a:prstGeom prst="rect">
            <a:avLst/>
          </a:prstGeom>
        </p:spPr>
        <p:txBody>
          <a:bodyPr/>
          <a:lstStyle>
            <a:lvl1pPr marL="228600" indent="-182879" algn="just">
              <a:lnSpc>
                <a:spcPct val="135000"/>
              </a:lnSpc>
              <a:spcBef>
                <a:spcPts val="400"/>
              </a:spcBef>
              <a:buClr>
                <a:srgbClr val="FF8600"/>
              </a:buClr>
              <a:buSzPct val="100000"/>
              <a:buChar char="▪"/>
              <a:defRPr sz="1800">
                <a:solidFill>
                  <a:srgbClr val="FFFFFF"/>
                </a:solidFill>
                <a:latin typeface="Times New Roman"/>
                <a:ea typeface="Times New Roman"/>
                <a:cs typeface="Times New Roman"/>
                <a:sym typeface="Times New Roman"/>
              </a:defRPr>
            </a:lvl1pPr>
          </a:lstStyle>
          <a:p>
            <a:pPr rtl="0">
              <a:defRPr/>
            </a:pPr>
            <a:r>
              <a:t>Chin lift and jaw thrust</a:t>
            </a:r>
          </a:p>
        </p:txBody>
      </p:sp>
      <p:pic>
        <p:nvPicPr>
          <p:cNvPr id="122" name="IMG_8880.jpeg" descr="IMG_8880.jpeg"/>
          <p:cNvPicPr>
            <a:picLocks noChangeAspect="1"/>
          </p:cNvPicPr>
          <p:nvPr>
            <p:ph type="pic" idx="21"/>
          </p:nvPr>
        </p:nvPicPr>
        <p:blipFill>
          <a:blip r:embed="rId2">
            <a:extLst/>
          </a:blip>
          <a:srcRect l="1818" t="0" r="1818" b="0"/>
          <a:stretch>
            <a:fillRect/>
          </a:stretch>
        </p:blipFill>
        <p:spPr>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IMG_8879.jpeg" descr="IMG_8879.jpeg"/>
          <p:cNvPicPr>
            <a:picLocks noChangeAspect="1"/>
          </p:cNvPicPr>
          <p:nvPr>
            <p:ph type="pic" idx="21"/>
          </p:nvPr>
        </p:nvPicPr>
        <p:blipFill>
          <a:blip r:embed="rId2">
            <a:extLst/>
          </a:blip>
          <a:srcRect l="10663" t="0" r="8872" b="0"/>
          <a:stretch>
            <a:fillRect/>
          </a:stretch>
        </p:blipFill>
        <p:spPr>
          <a:xfrm>
            <a:off x="1016198" y="259902"/>
            <a:ext cx="7111618" cy="5903985"/>
          </a:xfrm>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Content Placeholder 2"/>
          <p:cNvSpPr txBox="1"/>
          <p:nvPr>
            <p:ph type="body" idx="1"/>
          </p:nvPr>
        </p:nvSpPr>
        <p:spPr>
          <a:xfrm>
            <a:off x="467544" y="476671"/>
            <a:ext cx="7762055" cy="6120681"/>
          </a:xfrm>
          <a:prstGeom prst="rect">
            <a:avLst/>
          </a:prstGeom>
        </p:spPr>
        <p:txBody>
          <a:bodyPr/>
          <a:lstStyle/>
          <a:p>
            <a:pPr algn="just" rtl="0">
              <a:lnSpc>
                <a:spcPct val="135000"/>
              </a:lnSpc>
              <a:defRPr sz="1800">
                <a:latin typeface="Times New Roman"/>
                <a:ea typeface="Times New Roman"/>
                <a:cs typeface="Times New Roman"/>
                <a:sym typeface="Times New Roman"/>
              </a:defRPr>
            </a:pPr>
            <a:r>
              <a:t>Temporary reduction and stabilization of anterior mandibular fractures with a (stay or bridle wire) around stable teeth on either side of the fracture if possible can reduce bleeding and support the mandible.</a:t>
            </a:r>
          </a:p>
          <a:p>
            <a:pPr algn="just" rtl="0">
              <a:lnSpc>
                <a:spcPct val="135000"/>
              </a:lnSpc>
              <a:defRPr sz="1800">
                <a:latin typeface="Times New Roman"/>
                <a:ea typeface="Times New Roman"/>
                <a:cs typeface="Times New Roman"/>
                <a:sym typeface="Times New Roman"/>
              </a:defRPr>
            </a:pPr>
            <a:r>
              <a:t>Collapsed maxillary fractures may cause airway obstruction. It can be displaced backwards and downwards along the inclined surface of the relatively thick skull base, resulting in impaction of the soft palate into the pharyngeal space. The maxilla should be gently repositioned to maintain the airway and control hemorrhage.</a:t>
            </a:r>
          </a:p>
          <a:p>
            <a:pPr algn="just" rtl="0">
              <a:lnSpc>
                <a:spcPct val="135000"/>
              </a:lnSpc>
              <a:defRPr sz="1800">
                <a:latin typeface="Times New Roman"/>
                <a:ea typeface="Times New Roman"/>
                <a:cs typeface="Times New Roman"/>
                <a:sym typeface="Times New Roman"/>
              </a:defRPr>
            </a:pPr>
            <a:r>
              <a:t>Insertion of oropharyngeal or nasopharyngeal airway can secure the airway.</a:t>
            </a:r>
          </a:p>
          <a:p>
            <a:pPr algn="just" rtl="0">
              <a:lnSpc>
                <a:spcPct val="135000"/>
              </a:lnSpc>
              <a:defRPr sz="1800">
                <a:latin typeface="Times New Roman"/>
                <a:ea typeface="Times New Roman"/>
                <a:cs typeface="Times New Roman"/>
                <a:sym typeface="Times New Roman"/>
              </a:defRPr>
            </a:pPr>
            <a:r>
              <a:t>Endotracheal intubation is necessary to secure airway if the patient has more severe damage, cannot maintain the airway, requires ventilation.</a:t>
            </a:r>
          </a:p>
          <a:p>
            <a:pPr algn="just" rtl="0">
              <a:lnSpc>
                <a:spcPct val="135000"/>
              </a:lnSpc>
              <a:defRPr sz="1800">
                <a:latin typeface="Times New Roman"/>
                <a:ea typeface="Times New Roman"/>
                <a:cs typeface="Times New Roman"/>
                <a:sym typeface="Times New Roman"/>
              </a:defRPr>
            </a:pPr>
            <a:r>
              <a:t>Emergency surgical airway is required when the airway cannot be secured by any other means. Surgical airway is obtained by </a:t>
            </a:r>
            <a:r>
              <a:rPr b="1" i="1"/>
              <a:t>cricothyroidotomy </a:t>
            </a:r>
            <a:r>
              <a:t>(also known as cricothyrotomy) or </a:t>
            </a:r>
            <a:r>
              <a:rPr b="1" i="1"/>
              <a:t>tracheostomy</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Collapsed maxillary fractures"/>
          <p:cNvSpPr txBox="1"/>
          <p:nvPr>
            <p:ph type="title"/>
          </p:nvPr>
        </p:nvSpPr>
        <p:spPr>
          <a:prstGeom prst="rect">
            <a:avLst/>
          </a:prstGeom>
        </p:spPr>
        <p:txBody>
          <a:bodyPr/>
          <a:lstStyle>
            <a:lvl1pPr marL="228600" indent="-182879" algn="just">
              <a:lnSpc>
                <a:spcPct val="135000"/>
              </a:lnSpc>
              <a:spcBef>
                <a:spcPts val="400"/>
              </a:spcBef>
              <a:buClr>
                <a:srgbClr val="FF8600"/>
              </a:buClr>
              <a:buSzPct val="100000"/>
              <a:buChar char="▪"/>
              <a:defRPr sz="1800">
                <a:solidFill>
                  <a:srgbClr val="FFFFFF"/>
                </a:solidFill>
                <a:latin typeface="Times New Roman"/>
                <a:ea typeface="Times New Roman"/>
                <a:cs typeface="Times New Roman"/>
                <a:sym typeface="Times New Roman"/>
              </a:defRPr>
            </a:lvl1pPr>
          </a:lstStyle>
          <a:p>
            <a:pPr rtl="0">
              <a:defRPr/>
            </a:pPr>
            <a:r>
              <a:t>Collapsed maxillary fractures</a:t>
            </a:r>
          </a:p>
        </p:txBody>
      </p:sp>
      <p:pic>
        <p:nvPicPr>
          <p:cNvPr id="129" name="IMG_8881.jpeg" descr="IMG_8881.jpeg"/>
          <p:cNvPicPr>
            <a:picLocks noChangeAspect="1"/>
          </p:cNvPicPr>
          <p:nvPr>
            <p:ph type="pic" idx="21"/>
          </p:nvPr>
        </p:nvPicPr>
        <p:blipFill>
          <a:blip r:embed="rId2">
            <a:extLst/>
          </a:blip>
          <a:srcRect l="0" t="4393" r="0" b="4393"/>
          <a:stretch>
            <a:fillRect/>
          </a:stretch>
        </p:blipFill>
        <p:spPr>
          <a:prstGeom prst="rect">
            <a:avLst/>
          </a:prstGeom>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G_8882.jpeg" descr="IMG_8882.jpeg"/>
          <p:cNvPicPr>
            <a:picLocks noChangeAspect="1"/>
          </p:cNvPicPr>
          <p:nvPr>
            <p:ph type="pic" idx="21"/>
          </p:nvPr>
        </p:nvPicPr>
        <p:blipFill>
          <a:blip r:embed="rId2">
            <a:extLst/>
          </a:blip>
          <a:srcRect l="7496" t="0" r="7496" b="0"/>
          <a:stretch>
            <a:fillRect/>
          </a:stretch>
        </p:blipFill>
        <p:spPr>
          <a:xfrm>
            <a:off x="1046989" y="523593"/>
            <a:ext cx="6574093" cy="5457738"/>
          </a:xfrm>
          <a:prstGeom prst="rect">
            <a:avLst/>
          </a:prstGeom>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G_1927.jpeg" descr="IMG_1927.jpeg"/>
          <p:cNvPicPr>
            <a:picLocks noChangeAspect="1"/>
          </p:cNvPicPr>
          <p:nvPr>
            <p:ph type="pic" idx="21"/>
          </p:nvPr>
        </p:nvPicPr>
        <p:blipFill>
          <a:blip r:embed="rId2">
            <a:extLst/>
          </a:blip>
          <a:srcRect l="6759" t="0" r="6759" b="0"/>
          <a:stretch>
            <a:fillRect/>
          </a:stretch>
        </p:blipFill>
        <p:spPr>
          <a:xfrm>
            <a:off x="3055099" y="1951315"/>
            <a:ext cx="4038601" cy="3352801"/>
          </a:xfrm>
          <a:prstGeom prst="rect">
            <a:avLst/>
          </a:prstGeom>
        </p:spPr>
      </p:pic>
      <p:sp>
        <p:nvSpPr>
          <p:cNvPr id="134" name="Oropharyngeal air way"/>
          <p:cNvSpPr txBox="1"/>
          <p:nvPr>
            <p:ph type="body" sz="quarter" idx="1"/>
          </p:nvPr>
        </p:nvSpPr>
        <p:spPr>
          <a:prstGeom prst="rect">
            <a:avLst/>
          </a:prstGeom>
        </p:spPr>
        <p:txBody>
          <a:bodyPr/>
          <a:lstStyle>
            <a:lvl1pPr algn="l"/>
          </a:lstStyle>
          <a:p>
            <a:pPr rtl="0">
              <a:defRPr/>
            </a:pPr>
            <a:r>
              <a:t>Oropharyngeal air way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G_1929.jpeg" descr="IMG_1929.jpeg"/>
          <p:cNvPicPr>
            <a:picLocks noChangeAspect="1"/>
          </p:cNvPicPr>
          <p:nvPr>
            <p:ph type="pic" idx="21"/>
          </p:nvPr>
        </p:nvPicPr>
        <p:blipFill>
          <a:blip r:embed="rId2">
            <a:extLst/>
          </a:blip>
          <a:srcRect l="9828" t="0" r="9828" b="0"/>
          <a:stretch>
            <a:fillRect/>
          </a:stretch>
        </p:blipFill>
        <p:spPr>
          <a:xfrm>
            <a:off x="2314735" y="1752600"/>
            <a:ext cx="4038601" cy="3352800"/>
          </a:xfrm>
          <a:prstGeom prst="rect">
            <a:avLst/>
          </a:pr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IMG_1928.jpeg" descr="IMG_1928.jpeg"/>
          <p:cNvPicPr>
            <a:picLocks noChangeAspect="1"/>
          </p:cNvPicPr>
          <p:nvPr>
            <p:ph type="pic" idx="21"/>
          </p:nvPr>
        </p:nvPicPr>
        <p:blipFill>
          <a:blip r:embed="rId2">
            <a:extLst/>
          </a:blip>
          <a:srcRect l="10058" t="0" r="10058" b="0"/>
          <a:stretch>
            <a:fillRect/>
          </a:stretch>
        </p:blipFill>
        <p:spPr>
          <a:xfrm>
            <a:off x="2193032" y="1677481"/>
            <a:ext cx="4038601" cy="3352801"/>
          </a:xfrm>
          <a:prstGeom prst="rect">
            <a:avLst/>
          </a:prstGeom>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683568" y="0"/>
            <a:ext cx="7315201" cy="1154097"/>
          </a:xfrm>
          <a:prstGeom prst="rect">
            <a:avLst/>
          </a:prstGeom>
        </p:spPr>
        <p:txBody>
          <a:bodyPr/>
          <a:lstStyle>
            <a:lvl1pPr>
              <a:defRPr b="1">
                <a:latin typeface="Times New Roman"/>
                <a:ea typeface="Times New Roman"/>
                <a:cs typeface="Times New Roman"/>
                <a:sym typeface="Times New Roman"/>
              </a:defRPr>
            </a:lvl1pPr>
          </a:lstStyle>
          <a:p>
            <a:pPr rtl="0">
              <a:defRPr/>
            </a:pPr>
            <a:r>
              <a:t>Cricothyroidotomy</a:t>
            </a:r>
          </a:p>
        </p:txBody>
      </p:sp>
      <p:sp>
        <p:nvSpPr>
          <p:cNvPr id="141" name="Content Placeholder 2"/>
          <p:cNvSpPr txBox="1"/>
          <p:nvPr>
            <p:ph type="body" idx="1"/>
          </p:nvPr>
        </p:nvSpPr>
        <p:spPr>
          <a:xfrm>
            <a:off x="914400" y="1484784"/>
            <a:ext cx="7315200" cy="4824578"/>
          </a:xfrm>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is the fastest and safest method of obtaining a surgical airway. Needle cricothyroidotomy is a temporary procedure that is used to oxygenate patients (for approximately 45 minutes) while a definitive airway is being quickly prepared, in this procedure a cannula is introduced into the lumen of the trachea through the cricothyroid membrane to deliver oxygen.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Needle cricothyroidotomy"/>
          <p:cNvSpPr txBox="1"/>
          <p:nvPr>
            <p:ph type="title"/>
          </p:nvPr>
        </p:nvSpPr>
        <p:spPr>
          <a:xfrm>
            <a:off x="103042" y="1722203"/>
            <a:ext cx="2953513" cy="2176273"/>
          </a:xfrm>
          <a:prstGeom prst="rect">
            <a:avLst/>
          </a:prstGeom>
        </p:spPr>
        <p:txBody>
          <a:bodyPr/>
          <a:lstStyle>
            <a:lvl1pPr marL="228600" indent="-182879" algn="just">
              <a:lnSpc>
                <a:spcPct val="150000"/>
              </a:lnSpc>
              <a:spcBef>
                <a:spcPts val="400"/>
              </a:spcBef>
              <a:buClr>
                <a:srgbClr val="FF8600"/>
              </a:buClr>
              <a:buSzPct val="100000"/>
              <a:buChar char="▪"/>
              <a:defRPr sz="2000">
                <a:solidFill>
                  <a:srgbClr val="FFFFFF"/>
                </a:solidFill>
                <a:latin typeface="Times New Roman"/>
                <a:ea typeface="Times New Roman"/>
                <a:cs typeface="Times New Roman"/>
                <a:sym typeface="Times New Roman"/>
              </a:defRPr>
            </a:lvl1pPr>
          </a:lstStyle>
          <a:p>
            <a:pPr rtl="0">
              <a:defRPr/>
            </a:pPr>
            <a:r>
              <a:t>Needle cricothyroidotomy</a:t>
            </a:r>
          </a:p>
        </p:txBody>
      </p:sp>
      <p:pic>
        <p:nvPicPr>
          <p:cNvPr id="144" name="IMG_8883.jpeg" descr="IMG_8883.jpeg"/>
          <p:cNvPicPr>
            <a:picLocks noChangeAspect="1"/>
          </p:cNvPicPr>
          <p:nvPr>
            <p:ph type="pic" idx="21"/>
          </p:nvPr>
        </p:nvPicPr>
        <p:blipFill>
          <a:blip r:embed="rId2">
            <a:extLst/>
          </a:blip>
          <a:srcRect l="10852" t="0" r="10852" b="0"/>
          <a:stretch>
            <a:fillRect/>
          </a:stretch>
        </p:blipFill>
        <p:spPr>
          <a:xfrm>
            <a:off x="3290727" y="905745"/>
            <a:ext cx="5474035" cy="4544483"/>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Content Placeholder 2"/>
          <p:cNvSpPr txBox="1"/>
          <p:nvPr>
            <p:ph type="body" idx="1"/>
          </p:nvPr>
        </p:nvSpPr>
        <p:spPr>
          <a:xfrm>
            <a:off x="914400" y="1124745"/>
            <a:ext cx="7315200" cy="5184617"/>
          </a:xfrm>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maxillofacial trauma can involve any part of the face and it can have serious effects on both the function and esthetics of the face. The incidence of maxillofacial trauma varies from country to country (and even within the same country), depending on several factors, including the geographic area, the socioeconomic status, the cultural background, alcohol and drug abuse, road traffic legislations and seasons.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G_1881.png" descr="IMG_1881.png"/>
          <p:cNvPicPr>
            <a:picLocks noChangeAspect="1"/>
          </p:cNvPicPr>
          <p:nvPr>
            <p:ph type="pic" idx="21"/>
          </p:nvPr>
        </p:nvPicPr>
        <p:blipFill>
          <a:blip r:embed="rId2">
            <a:extLst/>
          </a:blip>
          <a:srcRect l="15323" t="0" r="15323" b="0"/>
          <a:stretch>
            <a:fillRect/>
          </a:stretch>
        </p:blipFill>
        <p:spPr>
          <a:xfrm>
            <a:off x="2172747" y="1752600"/>
            <a:ext cx="4038601" cy="3352800"/>
          </a:xfrm>
          <a:prstGeom prst="rect">
            <a:avLst/>
          </a:prstGeom>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G_1882.jpeg" descr="IMG_1882.jpeg"/>
          <p:cNvPicPr>
            <a:picLocks noChangeAspect="1"/>
          </p:cNvPicPr>
          <p:nvPr>
            <p:ph type="pic" idx="21"/>
          </p:nvPr>
        </p:nvPicPr>
        <p:blipFill>
          <a:blip r:embed="rId2">
            <a:extLst/>
          </a:blip>
          <a:srcRect l="0" t="15916" r="0" b="15916"/>
          <a:stretch>
            <a:fillRect/>
          </a:stretch>
        </p:blipFill>
        <p:spPr>
          <a:xfrm>
            <a:off x="2253883" y="1849895"/>
            <a:ext cx="4038601" cy="3352801"/>
          </a:xfrm>
          <a:prstGeom prst="rect">
            <a:avLst/>
          </a:prstGeom>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G_1883.gif" descr="IMG_1883.gif"/>
          <p:cNvPicPr>
            <a:picLocks noChangeAspect="1"/>
          </p:cNvPicPr>
          <p:nvPr>
            <p:ph type="pic" idx="21"/>
          </p:nvPr>
        </p:nvPicPr>
        <p:blipFill>
          <a:blip r:embed="rId2">
            <a:extLst/>
          </a:blip>
          <a:srcRect l="0" t="5079" r="0" b="5079"/>
          <a:stretch>
            <a:fillRect/>
          </a:stretch>
        </p:blipFill>
        <p:spPr>
          <a:xfrm>
            <a:off x="2243741" y="1383364"/>
            <a:ext cx="4038601" cy="3352801"/>
          </a:xfrm>
          <a:prstGeom prst="rect">
            <a:avLst/>
          </a:prstGeom>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IMG_1884.png" descr="IMG_1884.png"/>
          <p:cNvPicPr>
            <a:picLocks noChangeAspect="1"/>
          </p:cNvPicPr>
          <p:nvPr>
            <p:ph type="pic" idx="21"/>
          </p:nvPr>
        </p:nvPicPr>
        <p:blipFill>
          <a:blip r:embed="rId2">
            <a:extLst/>
          </a:blip>
          <a:srcRect l="4829" t="0" r="4829" b="0"/>
          <a:stretch>
            <a:fillRect/>
          </a:stretch>
        </p:blipFill>
        <p:spPr>
          <a:xfrm>
            <a:off x="2395871" y="1752600"/>
            <a:ext cx="4038601" cy="3352800"/>
          </a:xfrm>
          <a:prstGeom prst="rect">
            <a:avLst/>
          </a:prstGeom>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611560" y="260647"/>
            <a:ext cx="7315201" cy="1154098"/>
          </a:xfrm>
          <a:prstGeom prst="rect">
            <a:avLst/>
          </a:prstGeom>
        </p:spPr>
        <p:txBody>
          <a:bodyPr/>
          <a:lstStyle>
            <a:lvl1pPr>
              <a:defRPr b="1"/>
            </a:lvl1pPr>
          </a:lstStyle>
          <a:p>
            <a:pPr rtl="0">
              <a:defRPr/>
            </a:pPr>
            <a:r>
              <a:t>Tracheostomy</a:t>
            </a:r>
          </a:p>
        </p:txBody>
      </p:sp>
      <p:sp>
        <p:nvSpPr>
          <p:cNvPr id="155" name="Content Placeholder 2"/>
          <p:cNvSpPr txBox="1"/>
          <p:nvPr>
            <p:ph type="body" idx="1"/>
          </p:nvPr>
        </p:nvSpPr>
        <p:spPr>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an incision is made halfway between cricoid cartilage and suprasternal notch, dissection continues down to the 2nd and 3rd tracheal rings, then a window is excised through the trachea and the tracheostomy tube is inserted and secured.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G_1885.png" descr="IMG_1885.png"/>
          <p:cNvPicPr>
            <a:picLocks noChangeAspect="1"/>
          </p:cNvPicPr>
          <p:nvPr>
            <p:ph type="pic" idx="21"/>
          </p:nvPr>
        </p:nvPicPr>
        <p:blipFill>
          <a:blip r:embed="rId2">
            <a:extLst/>
          </a:blip>
          <a:srcRect l="7306" t="0" r="7306" b="0"/>
          <a:stretch>
            <a:fillRect/>
          </a:stretch>
        </p:blipFill>
        <p:spPr>
          <a:xfrm>
            <a:off x="1324967" y="526385"/>
            <a:ext cx="6494135" cy="5391357"/>
          </a:xfrm>
          <a:prstGeom prst="rect">
            <a:avLst/>
          </a:prstGeom>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MG_1886.jpeg" descr="IMG_1886.jpeg"/>
          <p:cNvPicPr>
            <a:picLocks noChangeAspect="1"/>
          </p:cNvPicPr>
          <p:nvPr>
            <p:ph type="pic" idx="21"/>
          </p:nvPr>
        </p:nvPicPr>
        <p:blipFill>
          <a:blip r:embed="rId2">
            <a:extLst/>
          </a:blip>
          <a:srcRect l="0" t="8490" r="0" b="8490"/>
          <a:stretch>
            <a:fillRect/>
          </a:stretch>
        </p:blipFill>
        <p:spPr>
          <a:xfrm>
            <a:off x="2142485" y="1677530"/>
            <a:ext cx="4038601" cy="3352801"/>
          </a:xfrm>
          <a:prstGeom prst="rect">
            <a:avLst/>
          </a:prstGeom>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67543" y="260647"/>
            <a:ext cx="7315201" cy="1154098"/>
          </a:xfrm>
          <a:prstGeom prst="rect">
            <a:avLst/>
          </a:prstGeom>
        </p:spPr>
        <p:txBody>
          <a:bodyPr/>
          <a:lstStyle/>
          <a:p>
            <a:pPr rtl="0">
              <a:defRPr b="1" sz="2400">
                <a:latin typeface="Times New Roman"/>
                <a:ea typeface="Times New Roman"/>
                <a:cs typeface="Times New Roman"/>
                <a:sym typeface="Times New Roman"/>
              </a:defRPr>
            </a:pPr>
            <a:r>
              <a:t>Indications for tracheostomy in maxillofacial injuries</a:t>
            </a:r>
            <a:br/>
          </a:p>
        </p:txBody>
      </p:sp>
      <p:sp>
        <p:nvSpPr>
          <p:cNvPr id="162" name="Content Placeholder 2"/>
          <p:cNvSpPr txBox="1"/>
          <p:nvPr>
            <p:ph type="body" idx="1"/>
          </p:nvPr>
        </p:nvSpPr>
        <p:spPr>
          <a:xfrm>
            <a:off x="914400" y="1988841"/>
            <a:ext cx="7315200" cy="4320521"/>
          </a:xfrm>
          <a:prstGeom prst="rect">
            <a:avLst/>
          </a:prstGeom>
        </p:spPr>
        <p:txBody>
          <a:bodyPr/>
          <a:lstStyle/>
          <a:p>
            <a:pPr algn="just" rtl="0">
              <a:lnSpc>
                <a:spcPct val="150000"/>
              </a:lnSpc>
              <a:defRPr>
                <a:latin typeface="Times New Roman"/>
                <a:ea typeface="Times New Roman"/>
                <a:cs typeface="Times New Roman"/>
                <a:sym typeface="Times New Roman"/>
              </a:defRPr>
            </a:pPr>
            <a:r>
              <a:t>When prolonged artificial ventilation is necessary .</a:t>
            </a:r>
          </a:p>
          <a:p>
            <a:pPr algn="just" rtl="0">
              <a:lnSpc>
                <a:spcPct val="150000"/>
              </a:lnSpc>
              <a:defRPr>
                <a:latin typeface="Times New Roman"/>
                <a:ea typeface="Times New Roman"/>
                <a:cs typeface="Times New Roman"/>
                <a:sym typeface="Times New Roman"/>
              </a:defRPr>
            </a:pPr>
            <a:r>
              <a:t>To facilitate general anesthesia during surgical repair of complex facial injuries. </a:t>
            </a:r>
          </a:p>
          <a:p>
            <a:pPr algn="just" rtl="0">
              <a:lnSpc>
                <a:spcPct val="150000"/>
              </a:lnSpc>
              <a:defRPr>
                <a:latin typeface="Times New Roman"/>
                <a:ea typeface="Times New Roman"/>
                <a:cs typeface="Times New Roman"/>
                <a:sym typeface="Times New Roman"/>
              </a:defRPr>
            </a:pPr>
            <a:r>
              <a:t>To ensure a safe postoperative recovery after extensive surgery.</a:t>
            </a:r>
          </a:p>
          <a:p>
            <a:pPr algn="just" rtl="0">
              <a:lnSpc>
                <a:spcPct val="150000"/>
              </a:lnSpc>
              <a:defRPr>
                <a:latin typeface="Times New Roman"/>
                <a:ea typeface="Times New Roman"/>
                <a:cs typeface="Times New Roman"/>
                <a:sym typeface="Times New Roman"/>
              </a:defRPr>
            </a:pPr>
            <a:r>
              <a:t>Following serious hemorrhage into the airway, particularly when a further secondary hemorrhage is a possibility.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755576" y="116632"/>
            <a:ext cx="7315201" cy="1154098"/>
          </a:xfrm>
          <a:prstGeom prst="rect">
            <a:avLst/>
          </a:prstGeom>
        </p:spPr>
        <p:txBody>
          <a:bodyPr/>
          <a:lstStyle>
            <a:lvl1pPr>
              <a:defRPr b="1">
                <a:latin typeface="Times New Roman"/>
                <a:ea typeface="Times New Roman"/>
                <a:cs typeface="Times New Roman"/>
                <a:sym typeface="Times New Roman"/>
              </a:defRPr>
            </a:lvl1pPr>
          </a:lstStyle>
          <a:p>
            <a:pPr rtl="0">
              <a:defRPr/>
            </a:pPr>
            <a:r>
              <a:t>Breathing and ventilation</a:t>
            </a:r>
          </a:p>
        </p:txBody>
      </p:sp>
      <p:sp>
        <p:nvSpPr>
          <p:cNvPr id="165" name="Content Placeholder 2"/>
          <p:cNvSpPr txBox="1"/>
          <p:nvPr>
            <p:ph type="body" idx="1"/>
          </p:nvPr>
        </p:nvSpPr>
        <p:spPr>
          <a:xfrm>
            <a:off x="395535" y="1484783"/>
            <a:ext cx="8208914" cy="5112568"/>
          </a:xfrm>
          <a:prstGeom prst="rect">
            <a:avLst/>
          </a:prstGeom>
        </p:spPr>
        <p:txBody>
          <a:bodyPr/>
          <a:lstStyle/>
          <a:p>
            <a:pPr algn="just" rtl="0">
              <a:lnSpc>
                <a:spcPct val="150000"/>
              </a:lnSpc>
              <a:defRPr>
                <a:latin typeface="Times New Roman"/>
                <a:ea typeface="Times New Roman"/>
                <a:cs typeface="Times New Roman"/>
                <a:sym typeface="Times New Roman"/>
              </a:defRPr>
            </a:pPr>
            <a:r>
              <a:t>Once airway is secured, the efficiency of breathing and ventilation must be assessed by auscultation and chest radiographs.</a:t>
            </a:r>
          </a:p>
          <a:p>
            <a:pPr marL="0" indent="45719" algn="just" rtl="0">
              <a:lnSpc>
                <a:spcPct val="150000"/>
              </a:lnSpc>
              <a:buSzTx/>
              <a:buFont typeface="Wingdings"/>
              <a:buNone/>
              <a:defRPr>
                <a:latin typeface="Times New Roman"/>
                <a:ea typeface="Times New Roman"/>
                <a:cs typeface="Times New Roman"/>
                <a:sym typeface="Times New Roman"/>
              </a:defRPr>
            </a:pPr>
            <a:r>
              <a:t>Serious chest injuries that compromise ventilation are:</a:t>
            </a:r>
          </a:p>
          <a:p>
            <a:pPr algn="just" rtl="0">
              <a:lnSpc>
                <a:spcPct val="150000"/>
              </a:lnSpc>
              <a:buChar char="❖"/>
              <a:defRPr b="1" i="1" u="sng">
                <a:latin typeface="Times New Roman"/>
                <a:ea typeface="Times New Roman"/>
                <a:cs typeface="Times New Roman"/>
                <a:sym typeface="Times New Roman"/>
              </a:defRPr>
            </a:pPr>
            <a:r>
              <a:t>Pneumothorax </a:t>
            </a:r>
            <a:r>
              <a:rPr b="0" i="0" u="none"/>
              <a:t>which develops from damage to the chest wall or laceration of the lung pleura, with a resulting loss of negative intrapleural pressure.</a:t>
            </a:r>
            <a:endParaRPr b="0" i="0" u="none"/>
          </a:p>
          <a:p>
            <a:pPr algn="just" rtl="0">
              <a:lnSpc>
                <a:spcPct val="150000"/>
              </a:lnSpc>
              <a:buChar char="❖"/>
              <a:defRPr b="1" i="1" u="sng">
                <a:latin typeface="Times New Roman"/>
                <a:ea typeface="Times New Roman"/>
                <a:cs typeface="Times New Roman"/>
                <a:sym typeface="Times New Roman"/>
              </a:defRPr>
            </a:pPr>
            <a:r>
              <a:t>Hemothorax</a:t>
            </a:r>
            <a:r>
              <a:rPr b="0" i="0" u="none"/>
              <a:t> is the collection of blood in the pleural cavity.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MG_1932.jpeg" descr="IMG_1932.jpeg"/>
          <p:cNvPicPr>
            <a:picLocks noChangeAspect="1"/>
          </p:cNvPicPr>
          <p:nvPr>
            <p:ph type="pic" idx="21"/>
          </p:nvPr>
        </p:nvPicPr>
        <p:blipFill>
          <a:blip r:embed="rId2">
            <a:extLst/>
          </a:blip>
          <a:srcRect l="0" t="8490" r="0" b="8490"/>
          <a:stretch>
            <a:fillRect/>
          </a:stretch>
        </p:blipFill>
        <p:spPr>
          <a:prstGeom prst="rect">
            <a:avLst/>
          </a:prstGeom>
        </p:spPr>
      </p:pic>
      <p:sp>
        <p:nvSpPr>
          <p:cNvPr id="168" name="Pneumothorax"/>
          <p:cNvSpPr txBox="1"/>
          <p:nvPr>
            <p:ph type="body" sz="quarter" idx="1"/>
          </p:nvPr>
        </p:nvSpPr>
        <p:spPr>
          <a:prstGeom prst="rect">
            <a:avLst/>
          </a:prstGeom>
        </p:spPr>
        <p:txBody>
          <a:bodyPr/>
          <a:lstStyle>
            <a:lvl1pPr algn="l"/>
          </a:lstStyle>
          <a:p>
            <a:pPr rtl="0">
              <a:defRPr/>
            </a:pPr>
            <a:r>
              <a:t>Pneumothorax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395536" y="476672"/>
            <a:ext cx="7315201" cy="1154098"/>
          </a:xfrm>
          <a:prstGeom prst="rect">
            <a:avLst/>
          </a:prstGeom>
        </p:spPr>
        <p:txBody>
          <a:bodyPr/>
          <a:lstStyle/>
          <a:p>
            <a:pPr rtl="0">
              <a:defRPr b="1" sz="3600"/>
            </a:pPr>
            <a:r>
              <a:t>Etiology</a:t>
            </a:r>
            <a:br/>
          </a:p>
        </p:txBody>
      </p:sp>
      <p:sp>
        <p:nvSpPr>
          <p:cNvPr id="102" name="Content Placeholder 2"/>
          <p:cNvSpPr txBox="1"/>
          <p:nvPr>
            <p:ph type="body" idx="1"/>
          </p:nvPr>
        </p:nvSpPr>
        <p:spPr>
          <a:xfrm>
            <a:off x="914400" y="1700808"/>
            <a:ext cx="7315200" cy="4608554"/>
          </a:xfrm>
          <a:prstGeom prst="rect">
            <a:avLst/>
          </a:prstGeom>
        </p:spPr>
        <p:txBody>
          <a:bodyPr/>
          <a:lstStyle/>
          <a:p>
            <a:pPr marL="502919" indent="-457200" algn="l" rtl="0">
              <a:lnSpc>
                <a:spcPct val="150000"/>
              </a:lnSpc>
              <a:buAutoNum type="arabicPeriod" startAt="1"/>
              <a:defRPr b="1">
                <a:latin typeface="Times New Roman"/>
                <a:ea typeface="Times New Roman"/>
                <a:cs typeface="Times New Roman"/>
                <a:sym typeface="Times New Roman"/>
              </a:defRPr>
            </a:pPr>
            <a:r>
              <a:t>Road traffic accidents (RTA)</a:t>
            </a:r>
            <a:r>
              <a:rPr b="0"/>
              <a:t>. </a:t>
            </a:r>
            <a:endParaRPr b="0"/>
          </a:p>
          <a:p>
            <a:pPr marL="502919" indent="-457200" algn="l" rtl="0">
              <a:lnSpc>
                <a:spcPct val="150000"/>
              </a:lnSpc>
              <a:buAutoNum type="arabicPeriod" startAt="1"/>
              <a:defRPr b="1">
                <a:latin typeface="Times New Roman"/>
                <a:ea typeface="Times New Roman"/>
                <a:cs typeface="Times New Roman"/>
                <a:sym typeface="Times New Roman"/>
              </a:defRPr>
            </a:pPr>
            <a:r>
              <a:t>Assaults and interpersonal violence.</a:t>
            </a:r>
          </a:p>
          <a:p>
            <a:pPr marL="502919" indent="-457200" algn="l" rtl="0">
              <a:lnSpc>
                <a:spcPct val="150000"/>
              </a:lnSpc>
              <a:buAutoNum type="arabicPeriod" startAt="1"/>
              <a:defRPr b="1">
                <a:latin typeface="Times New Roman"/>
                <a:ea typeface="Times New Roman"/>
                <a:cs typeface="Times New Roman"/>
                <a:sym typeface="Times New Roman"/>
              </a:defRPr>
            </a:pPr>
            <a:r>
              <a:t>Fall</a:t>
            </a:r>
            <a:r>
              <a:rPr b="0"/>
              <a:t>.</a:t>
            </a:r>
            <a:endParaRPr b="0"/>
          </a:p>
          <a:p>
            <a:pPr marL="502919" indent="-457200" algn="l" rtl="0">
              <a:lnSpc>
                <a:spcPct val="150000"/>
              </a:lnSpc>
              <a:buAutoNum type="arabicPeriod" startAt="1"/>
              <a:defRPr b="1">
                <a:latin typeface="Times New Roman"/>
                <a:ea typeface="Times New Roman"/>
                <a:cs typeface="Times New Roman"/>
                <a:sym typeface="Times New Roman"/>
              </a:defRPr>
            </a:pPr>
            <a:r>
              <a:t>Sport-related injuries.</a:t>
            </a:r>
          </a:p>
          <a:p>
            <a:pPr marL="502919" indent="-457200" algn="l" rtl="0">
              <a:lnSpc>
                <a:spcPct val="150000"/>
              </a:lnSpc>
              <a:buAutoNum type="arabicPeriod" startAt="1"/>
              <a:defRPr b="1">
                <a:latin typeface="Times New Roman"/>
                <a:ea typeface="Times New Roman"/>
                <a:cs typeface="Times New Roman"/>
                <a:sym typeface="Times New Roman"/>
              </a:defRPr>
            </a:pPr>
            <a:r>
              <a:t>Work-related accidents</a:t>
            </a:r>
            <a:r>
              <a:rPr i="1"/>
              <a:t>.</a:t>
            </a:r>
          </a:p>
          <a:p>
            <a:pPr marL="502919" indent="-457200" algn="l" rtl="0">
              <a:lnSpc>
                <a:spcPct val="150000"/>
              </a:lnSpc>
              <a:buAutoNum type="arabicPeriod" startAt="1"/>
              <a:defRPr b="1">
                <a:latin typeface="Times New Roman"/>
                <a:ea typeface="Times New Roman"/>
                <a:cs typeface="Times New Roman"/>
                <a:sym typeface="Times New Roman"/>
              </a:defRPr>
            </a:pPr>
            <a:r>
              <a:t>Gunshot or missile injuries.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G_1930.jpeg" descr="IMG_1930.jpeg"/>
          <p:cNvPicPr>
            <a:picLocks noChangeAspect="1"/>
          </p:cNvPicPr>
          <p:nvPr>
            <p:ph type="pic" idx="21"/>
          </p:nvPr>
        </p:nvPicPr>
        <p:blipFill>
          <a:blip r:embed="rId2">
            <a:extLst/>
          </a:blip>
          <a:srcRect l="1818" t="0" r="1818" b="0"/>
          <a:stretch>
            <a:fillRect/>
          </a:stretch>
        </p:blipFill>
        <p:spPr>
          <a:xfrm>
            <a:off x="2821834" y="1717667"/>
            <a:ext cx="5407766" cy="4489466"/>
          </a:xfrm>
          <a:prstGeom prst="rect">
            <a:avLst/>
          </a:prstGeom>
        </p:spPr>
      </p:pic>
      <p:sp>
        <p:nvSpPr>
          <p:cNvPr id="171" name="Hemothorax"/>
          <p:cNvSpPr txBox="1"/>
          <p:nvPr>
            <p:ph type="body" sz="quarter" idx="1"/>
          </p:nvPr>
        </p:nvSpPr>
        <p:spPr>
          <a:prstGeom prst="rect">
            <a:avLst/>
          </a:prstGeom>
        </p:spPr>
        <p:txBody>
          <a:bodyPr/>
          <a:lstStyle>
            <a:lvl1pPr algn="l"/>
          </a:lstStyle>
          <a:p>
            <a:pPr rtl="0">
              <a:defRPr/>
            </a:pPr>
            <a:r>
              <a:t>Hemothorax</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G_1933.jpeg" descr="IMG_1933.jpeg"/>
          <p:cNvPicPr>
            <a:picLocks noChangeAspect="1"/>
          </p:cNvPicPr>
          <p:nvPr>
            <p:ph type="pic" idx="21"/>
          </p:nvPr>
        </p:nvPicPr>
        <p:blipFill>
          <a:blip r:embed="rId2">
            <a:extLst/>
          </a:blip>
          <a:srcRect l="6088" t="0" r="6088" b="0"/>
          <a:stretch>
            <a:fillRect/>
          </a:stretch>
        </p:blipFill>
        <p:spPr>
          <a:xfrm>
            <a:off x="4191000" y="2286000"/>
            <a:ext cx="4038601" cy="3352800"/>
          </a:xfrm>
          <a:prstGeom prst="rect">
            <a:avLst/>
          </a:prstGeom>
        </p:spPr>
      </p:pic>
      <p:sp>
        <p:nvSpPr>
          <p:cNvPr id="174" name="Chest tube"/>
          <p:cNvSpPr txBox="1"/>
          <p:nvPr>
            <p:ph type="body" sz="quarter" idx="1"/>
          </p:nvPr>
        </p:nvSpPr>
        <p:spPr>
          <a:prstGeom prst="rect">
            <a:avLst/>
          </a:prstGeom>
        </p:spPr>
        <p:txBody>
          <a:bodyPr/>
          <a:lstStyle>
            <a:lvl1pPr algn="l"/>
          </a:lstStyle>
          <a:p>
            <a:pPr rtl="0">
              <a:defRPr/>
            </a:pPr>
            <a:r>
              <a:t>Chest tube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lvl1pPr>
              <a:defRPr sz="3600"/>
            </a:lvl1pPr>
          </a:lstStyle>
          <a:p>
            <a:pPr rtl="0">
              <a:defRPr/>
            </a:pPr>
            <a:br/>
          </a:p>
        </p:txBody>
      </p:sp>
      <p:sp>
        <p:nvSpPr>
          <p:cNvPr id="177" name="Content Placeholder 2"/>
          <p:cNvSpPr txBox="1"/>
          <p:nvPr>
            <p:ph type="body" idx="1"/>
          </p:nvPr>
        </p:nvSpPr>
        <p:spPr>
          <a:xfrm>
            <a:off x="467543" y="548679"/>
            <a:ext cx="7992890" cy="5976665"/>
          </a:xfrm>
          <a:prstGeom prst="rect">
            <a:avLst/>
          </a:prstGeom>
        </p:spPr>
        <p:txBody>
          <a:bodyPr/>
          <a:lstStyle/>
          <a:p>
            <a:pPr algn="just" rtl="0">
              <a:lnSpc>
                <a:spcPct val="135000"/>
              </a:lnSpc>
              <a:buChar char="❖"/>
              <a:defRPr b="1" i="1" u="sng">
                <a:latin typeface="Times New Roman"/>
                <a:ea typeface="Times New Roman"/>
                <a:cs typeface="Times New Roman"/>
                <a:sym typeface="Times New Roman"/>
              </a:defRPr>
            </a:pPr>
            <a:r>
              <a:t>Flail chest</a:t>
            </a:r>
          </a:p>
          <a:p>
            <a:pPr marL="0" indent="45719" algn="just" rtl="0">
              <a:lnSpc>
                <a:spcPct val="135000"/>
              </a:lnSpc>
              <a:buSzTx/>
              <a:buFont typeface="Wingdings"/>
              <a:buNone/>
              <a:defRPr>
                <a:latin typeface="Times New Roman"/>
                <a:ea typeface="Times New Roman"/>
                <a:cs typeface="Times New Roman"/>
                <a:sym typeface="Times New Roman"/>
              </a:defRPr>
            </a:pPr>
            <a:r>
              <a:t> occurs when three or more adjacent ribs are fractured in at least two locations, resulting in a freely moving segment of chest wall during respirations.</a:t>
            </a:r>
          </a:p>
          <a:p>
            <a:pPr algn="just" rtl="0">
              <a:lnSpc>
                <a:spcPct val="135000"/>
              </a:lnSpc>
              <a:buChar char="❖"/>
              <a:defRPr b="1" i="1" u="sng">
                <a:latin typeface="Times New Roman"/>
                <a:ea typeface="Times New Roman"/>
                <a:cs typeface="Times New Roman"/>
                <a:sym typeface="Times New Roman"/>
              </a:defRPr>
            </a:pPr>
            <a:r>
              <a:t>Diaphragmatic rupture</a:t>
            </a:r>
            <a:r>
              <a:rPr b="0"/>
              <a:t> </a:t>
            </a:r>
            <a:endParaRPr b="0"/>
          </a:p>
          <a:p>
            <a:pPr marL="0" indent="45719" algn="just" rtl="0">
              <a:lnSpc>
                <a:spcPct val="135000"/>
              </a:lnSpc>
              <a:buSzTx/>
              <a:buFont typeface="Wingdings"/>
              <a:buNone/>
              <a:defRPr>
                <a:latin typeface="Times New Roman"/>
                <a:ea typeface="Times New Roman"/>
                <a:cs typeface="Times New Roman"/>
                <a:sym typeface="Times New Roman"/>
              </a:defRPr>
            </a:pPr>
            <a:r>
              <a:t>may result in herniation of intraabdominal contents into the chest. This herniation results in compression of the lung and displacement of the mediastinum to the contralateral side, followed by marked respiratory distress, cyanosis, and hypotension.</a:t>
            </a:r>
          </a:p>
          <a:p>
            <a:pPr algn="just" rtl="0">
              <a:lnSpc>
                <a:spcPct val="135000"/>
              </a:lnSpc>
              <a:buChar char="❖"/>
              <a:defRPr>
                <a:latin typeface="Times New Roman"/>
                <a:ea typeface="Times New Roman"/>
                <a:cs typeface="Times New Roman"/>
                <a:sym typeface="Times New Roman"/>
              </a:defRPr>
            </a:pPr>
            <a:r>
              <a:t> </a:t>
            </a:r>
            <a:r>
              <a:rPr b="1" i="1" u="sng"/>
              <a:t>Aspiration</a:t>
            </a:r>
            <a:endParaRPr i="1" u="sng"/>
          </a:p>
          <a:p>
            <a:pPr marL="0" indent="45719" algn="just" rtl="0">
              <a:lnSpc>
                <a:spcPct val="135000"/>
              </a:lnSpc>
              <a:buSzTx/>
              <a:buFont typeface="Wingdings"/>
              <a:buNone/>
              <a:defRPr>
                <a:latin typeface="Times New Roman"/>
                <a:ea typeface="Times New Roman"/>
                <a:cs typeface="Times New Roman"/>
                <a:sym typeface="Times New Roman"/>
              </a:defRPr>
            </a:pPr>
            <a:r>
              <a:t>Aspiration</a:t>
            </a:r>
            <a:r>
              <a:rPr b="1"/>
              <a:t> </a:t>
            </a:r>
            <a:r>
              <a:t>of teeth, dentures, vomit and other foreign materials. In this case endoscopy may be necessary to remove denture fragments or other foreign bodies.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Flail chest"/>
          <p:cNvSpPr txBox="1"/>
          <p:nvPr>
            <p:ph type="title"/>
          </p:nvPr>
        </p:nvSpPr>
        <p:spPr>
          <a:xfrm>
            <a:off x="914400" y="145233"/>
            <a:ext cx="2953512" cy="2176273"/>
          </a:xfrm>
          <a:prstGeom prst="rect">
            <a:avLst/>
          </a:prstGeom>
        </p:spPr>
        <p:txBody>
          <a:bodyPr/>
          <a:lstStyle/>
          <a:p>
            <a:pPr rtl="0">
              <a:defRPr/>
            </a:pPr>
            <a:r>
              <a:t>Flail chest </a:t>
            </a:r>
          </a:p>
        </p:txBody>
      </p:sp>
      <p:pic>
        <p:nvPicPr>
          <p:cNvPr id="180" name="IMG_1889.jpeg" descr="IMG_1889.jpeg"/>
          <p:cNvPicPr>
            <a:picLocks noChangeAspect="1"/>
          </p:cNvPicPr>
          <p:nvPr>
            <p:ph type="pic" idx="21"/>
          </p:nvPr>
        </p:nvPicPr>
        <p:blipFill>
          <a:blip r:embed="rId2">
            <a:extLst/>
          </a:blip>
          <a:srcRect l="0" t="11787" r="0" b="11787"/>
          <a:stretch>
            <a:fillRect/>
          </a:stretch>
        </p:blipFill>
        <p:spPr>
          <a:xfrm>
            <a:off x="3268080" y="2478697"/>
            <a:ext cx="4038601" cy="3352801"/>
          </a:xfrm>
          <a:prstGeom prst="rect">
            <a:avLst/>
          </a:prstGeom>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611560" y="188639"/>
            <a:ext cx="7315201" cy="1154098"/>
          </a:xfrm>
          <a:prstGeom prst="rect">
            <a:avLst/>
          </a:prstGeom>
        </p:spPr>
        <p:txBody>
          <a:bodyPr/>
          <a:lstStyle/>
          <a:p>
            <a:pPr rtl="0">
              <a:defRPr b="1" sz="3600">
                <a:latin typeface="Times New Roman"/>
                <a:ea typeface="Times New Roman"/>
                <a:cs typeface="Times New Roman"/>
                <a:sym typeface="Times New Roman"/>
              </a:defRPr>
            </a:pPr>
            <a:r>
              <a:t>Circulation and hemorrhage control</a:t>
            </a:r>
            <a:br/>
          </a:p>
        </p:txBody>
      </p:sp>
      <p:sp>
        <p:nvSpPr>
          <p:cNvPr id="183" name="Content Placeholder 2"/>
          <p:cNvSpPr txBox="1"/>
          <p:nvPr>
            <p:ph type="body" idx="1"/>
          </p:nvPr>
        </p:nvSpPr>
        <p:spPr>
          <a:xfrm>
            <a:off x="323528" y="1484783"/>
            <a:ext cx="7906071" cy="5112568"/>
          </a:xfrm>
          <a:prstGeom prst="rect">
            <a:avLst/>
          </a:prstGeom>
        </p:spPr>
        <p:txBody>
          <a:bodyPr/>
          <a:lstStyle/>
          <a:p>
            <a:pPr algn="just" rtl="0">
              <a:lnSpc>
                <a:spcPct val="150000"/>
              </a:lnSpc>
              <a:defRPr>
                <a:latin typeface="Times New Roman"/>
                <a:ea typeface="Times New Roman"/>
                <a:cs typeface="Times New Roman"/>
                <a:sym typeface="Times New Roman"/>
              </a:defRPr>
            </a:pPr>
            <a:r>
              <a:t>Definitive bleeding control is essential, along with appropriate replacement of intravascular volume.</a:t>
            </a:r>
          </a:p>
          <a:p>
            <a:pPr algn="just" rtl="0">
              <a:lnSpc>
                <a:spcPct val="150000"/>
              </a:lnSpc>
              <a:defRPr>
                <a:latin typeface="Times New Roman"/>
                <a:ea typeface="Times New Roman"/>
                <a:cs typeface="Times New Roman"/>
                <a:sym typeface="Times New Roman"/>
              </a:defRPr>
            </a:pPr>
            <a:r>
              <a:t>The majority of fractures of the facial skeleton are relatively closed injuries and life-threatening hemorrhage is uncommon and hemorrhagic shock is unusual but clinically significant blood loss can occur in patients with panfacial fractures.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251519" y="32918"/>
            <a:ext cx="8352930" cy="1154098"/>
          </a:xfrm>
          <a:prstGeom prst="rect">
            <a:avLst/>
          </a:prstGeom>
        </p:spPr>
        <p:txBody>
          <a:bodyPr/>
          <a:lstStyle>
            <a:lvl1pPr>
              <a:defRPr b="1" sz="2800">
                <a:latin typeface="Times New Roman"/>
                <a:ea typeface="Times New Roman"/>
                <a:cs typeface="Times New Roman"/>
                <a:sym typeface="Times New Roman"/>
              </a:defRPr>
            </a:lvl1pPr>
          </a:lstStyle>
          <a:p>
            <a:pPr rtl="0">
              <a:defRPr/>
            </a:pPr>
            <a:r>
              <a:t>The parameters reflecting the degree of hypovolemia</a:t>
            </a:r>
          </a:p>
        </p:txBody>
      </p:sp>
      <p:sp>
        <p:nvSpPr>
          <p:cNvPr id="186" name="Content Placeholder 2"/>
          <p:cNvSpPr txBox="1"/>
          <p:nvPr>
            <p:ph type="body" idx="1"/>
          </p:nvPr>
        </p:nvSpPr>
        <p:spPr>
          <a:xfrm>
            <a:off x="914400" y="1844824"/>
            <a:ext cx="7315200" cy="4464538"/>
          </a:xfrm>
          <a:prstGeom prst="rect">
            <a:avLst/>
          </a:prstGeom>
        </p:spPr>
        <p:txBody>
          <a:bodyPr/>
          <a:lstStyle/>
          <a:p>
            <a:pPr algn="l" rtl="0">
              <a:lnSpc>
                <a:spcPct val="150000"/>
              </a:lnSpc>
              <a:buChar char="❑"/>
              <a:defRPr i="1">
                <a:latin typeface="Times New Roman"/>
                <a:ea typeface="Times New Roman"/>
                <a:cs typeface="Times New Roman"/>
                <a:sym typeface="Times New Roman"/>
              </a:defRPr>
            </a:pPr>
            <a:r>
              <a:t> Tachycardia;</a:t>
            </a:r>
            <a:r>
              <a:rPr i="0"/>
              <a:t> defined as heart rate greater than 100 beats/min in an adult. </a:t>
            </a:r>
            <a:endParaRPr i="0"/>
          </a:p>
          <a:p>
            <a:pPr algn="l" rtl="0">
              <a:lnSpc>
                <a:spcPct val="150000"/>
              </a:lnSpc>
              <a:buChar char="❑"/>
              <a:defRPr i="1">
                <a:latin typeface="Times New Roman"/>
                <a:ea typeface="Times New Roman"/>
                <a:cs typeface="Times New Roman"/>
                <a:sym typeface="Times New Roman"/>
              </a:defRPr>
            </a:pPr>
            <a:r>
              <a:t> Hypotension</a:t>
            </a:r>
          </a:p>
          <a:p>
            <a:pPr algn="l" rtl="0">
              <a:lnSpc>
                <a:spcPct val="150000"/>
              </a:lnSpc>
              <a:buChar char="❑"/>
              <a:defRPr>
                <a:latin typeface="Times New Roman"/>
                <a:ea typeface="Times New Roman"/>
                <a:cs typeface="Times New Roman"/>
                <a:sym typeface="Times New Roman"/>
              </a:defRPr>
            </a:pPr>
            <a:r>
              <a:t> Tachypnea </a:t>
            </a:r>
          </a:p>
          <a:p>
            <a:pPr algn="l" rtl="0">
              <a:lnSpc>
                <a:spcPct val="150000"/>
              </a:lnSpc>
              <a:buChar char="❑"/>
              <a:defRPr>
                <a:latin typeface="Times New Roman"/>
                <a:ea typeface="Times New Roman"/>
                <a:cs typeface="Times New Roman"/>
                <a:sym typeface="Times New Roman"/>
              </a:defRPr>
            </a:pPr>
            <a:r>
              <a:t> Delayed capillary return </a:t>
            </a:r>
          </a:p>
          <a:p>
            <a:pPr algn="l" rtl="0">
              <a:lnSpc>
                <a:spcPct val="150000"/>
              </a:lnSpc>
              <a:buChar char="❑"/>
              <a:defRPr>
                <a:latin typeface="Times New Roman"/>
                <a:ea typeface="Times New Roman"/>
                <a:cs typeface="Times New Roman"/>
                <a:sym typeface="Times New Roman"/>
              </a:defRPr>
            </a:pPr>
            <a:r>
              <a:t>  Falling urinary output</a:t>
            </a:r>
          </a:p>
          <a:p>
            <a:pPr algn="l" rtl="0">
              <a:lnSpc>
                <a:spcPct val="150000"/>
              </a:lnSpc>
              <a:buChar char="❑"/>
              <a:defRPr>
                <a:latin typeface="Times New Roman"/>
                <a:ea typeface="Times New Roman"/>
                <a:cs typeface="Times New Roman"/>
                <a:sym typeface="Times New Roman"/>
              </a:defRPr>
            </a:pPr>
            <a:r>
              <a:t> Deteriorating mental status (i.e., increasing confusion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rystalloid"/>
          <p:cNvSpPr txBox="1"/>
          <p:nvPr>
            <p:ph type="title"/>
          </p:nvPr>
        </p:nvSpPr>
        <p:spPr>
          <a:prstGeom prst="rect">
            <a:avLst/>
          </a:prstGeom>
        </p:spPr>
        <p:txBody>
          <a:bodyPr/>
          <a:lstStyle/>
          <a:p>
            <a:pPr rtl="0">
              <a:defRPr/>
            </a:pPr>
            <a:r>
              <a:t>Crystalloid </a:t>
            </a:r>
          </a:p>
        </p:txBody>
      </p:sp>
      <p:pic>
        <p:nvPicPr>
          <p:cNvPr id="189" name="IMG_8925.jpeg" descr="IMG_8925.jpeg"/>
          <p:cNvPicPr>
            <a:picLocks noChangeAspect="1"/>
          </p:cNvPicPr>
          <p:nvPr>
            <p:ph type="pic" idx="21"/>
          </p:nvPr>
        </p:nvPicPr>
        <p:blipFill>
          <a:blip r:embed="rId2">
            <a:extLst/>
          </a:blip>
          <a:srcRect l="4829" t="0" r="4829" b="0"/>
          <a:stretch>
            <a:fillRect/>
          </a:stretch>
        </p:blipFill>
        <p:spPr>
          <a:prstGeom prst="rect">
            <a:avLst/>
          </a:prstGeom>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IMG_8926.jpeg" descr="IMG_8926.jpeg"/>
          <p:cNvPicPr>
            <a:picLocks noChangeAspect="1"/>
          </p:cNvPicPr>
          <p:nvPr>
            <p:ph type="pic" idx="21"/>
          </p:nvPr>
        </p:nvPicPr>
        <p:blipFill>
          <a:blip r:embed="rId2">
            <a:extLst/>
          </a:blip>
          <a:srcRect l="4829" t="0" r="4829" b="0"/>
          <a:stretch>
            <a:fillRect/>
          </a:stretch>
        </p:blipFill>
        <p:spPr>
          <a:xfrm>
            <a:off x="1366461" y="224883"/>
            <a:ext cx="6609590" cy="5487208"/>
          </a:xfrm>
          <a:prstGeom prst="rect">
            <a:avLst/>
          </a:prstGeom>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IMG_8928.png" descr="IMG_8928.png"/>
          <p:cNvPicPr>
            <a:picLocks noChangeAspect="1"/>
          </p:cNvPicPr>
          <p:nvPr>
            <p:ph type="pic" idx="21"/>
          </p:nvPr>
        </p:nvPicPr>
        <p:blipFill>
          <a:blip r:embed="rId2">
            <a:extLst/>
          </a:blip>
          <a:srcRect l="0" t="19072" r="0" b="19072"/>
          <a:stretch>
            <a:fillRect/>
          </a:stretch>
        </p:blipFill>
        <p:spPr>
          <a:xfrm>
            <a:off x="1178520" y="374334"/>
            <a:ext cx="6787075" cy="5634553"/>
          </a:xfrm>
          <a:prstGeom prst="rect">
            <a:avLst/>
          </a:prstGeom>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899591" y="-315416"/>
            <a:ext cx="7315201" cy="1154098"/>
          </a:xfrm>
          <a:prstGeom prst="rect">
            <a:avLst/>
          </a:prstGeom>
        </p:spPr>
        <p:txBody>
          <a:bodyPr/>
          <a:lstStyle>
            <a:lvl1pPr>
              <a:defRPr b="1">
                <a:latin typeface="Times New Roman"/>
                <a:ea typeface="Times New Roman"/>
                <a:cs typeface="Times New Roman"/>
                <a:sym typeface="Times New Roman"/>
              </a:defRPr>
            </a:lvl1pPr>
          </a:lstStyle>
          <a:p>
            <a:pPr rtl="0">
              <a:defRPr/>
            </a:pPr>
            <a:r>
              <a:t>Method of bleeding control</a:t>
            </a:r>
          </a:p>
        </p:txBody>
      </p:sp>
      <p:sp>
        <p:nvSpPr>
          <p:cNvPr id="196" name="Content Placeholder 2"/>
          <p:cNvSpPr txBox="1"/>
          <p:nvPr>
            <p:ph type="body" idx="1"/>
          </p:nvPr>
        </p:nvSpPr>
        <p:spPr>
          <a:xfrm>
            <a:off x="539552" y="1124743"/>
            <a:ext cx="7690047" cy="5184619"/>
          </a:xfrm>
          <a:prstGeom prst="rect">
            <a:avLst/>
          </a:prstGeom>
        </p:spPr>
        <p:txBody>
          <a:bodyPr/>
          <a:lstStyle/>
          <a:p>
            <a:pPr algn="just" rtl="0">
              <a:lnSpc>
                <a:spcPct val="150000"/>
              </a:lnSpc>
              <a:buChar char="❑"/>
              <a:defRPr>
                <a:latin typeface="Times New Roman"/>
                <a:ea typeface="Times New Roman"/>
                <a:cs typeface="Times New Roman"/>
                <a:sym typeface="Times New Roman"/>
              </a:defRPr>
            </a:pPr>
            <a:r>
              <a:t>direct manual pressure on the wound or by suturing. </a:t>
            </a:r>
          </a:p>
          <a:p>
            <a:pPr algn="just" rtl="0">
              <a:lnSpc>
                <a:spcPct val="150000"/>
              </a:lnSpc>
              <a:buChar char="❑"/>
              <a:defRPr>
                <a:latin typeface="Times New Roman"/>
                <a:ea typeface="Times New Roman"/>
                <a:cs typeface="Times New Roman"/>
                <a:sym typeface="Times New Roman"/>
              </a:defRPr>
            </a:pPr>
            <a:r>
              <a:t>Obvious bleeding vessels should be secured with artery forceps, ligated if possible. </a:t>
            </a:r>
          </a:p>
          <a:p>
            <a:pPr algn="just" rtl="0">
              <a:lnSpc>
                <a:spcPct val="150000"/>
              </a:lnSpc>
              <a:buChar char="❑"/>
              <a:defRPr>
                <a:latin typeface="Times New Roman"/>
                <a:ea typeface="Times New Roman"/>
                <a:cs typeface="Times New Roman"/>
                <a:sym typeface="Times New Roman"/>
              </a:defRPr>
            </a:pPr>
            <a:r>
              <a:t>bleeding can occur from grossly displaced fracture of the mandible or midface, this can be controlled by manual reduction of the fracture and temporary immobilization either manually, or by means of a stay wire.</a:t>
            </a:r>
          </a:p>
          <a:p>
            <a:pPr algn="just" rtl="0">
              <a:lnSpc>
                <a:spcPct val="150000"/>
              </a:lnSpc>
              <a:buChar char="❑"/>
              <a:defRPr>
                <a:latin typeface="Times New Roman"/>
                <a:ea typeface="Times New Roman"/>
                <a:cs typeface="Times New Roman"/>
                <a:sym typeface="Times New Roman"/>
              </a:defRPr>
            </a:pPr>
            <a:r>
              <a:t>Epistaxis occurs due to injury to the middle third of the face, it usually stops spontaneously or is easily controlled by lightly packing the nose (anterior nasal packing).</a:t>
            </a:r>
          </a:p>
          <a:p>
            <a:pPr algn="just" rtl="0">
              <a:lnSpc>
                <a:spcPct val="150000"/>
              </a:lnSpc>
              <a:buChar char="❑"/>
              <a:defRPr>
                <a:latin typeface="Times New Roman"/>
                <a:ea typeface="Times New Roman"/>
                <a:cs typeface="Times New Roman"/>
                <a:sym typeface="Times New Roman"/>
              </a:defRPr>
            </a:pPr>
            <a:r>
              <a:t>ligation of the vessels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le 1"/>
          <p:cNvSpPr txBox="1"/>
          <p:nvPr>
            <p:ph type="title"/>
          </p:nvPr>
        </p:nvSpPr>
        <p:spPr>
          <a:xfrm>
            <a:off x="755576" y="-878774"/>
            <a:ext cx="7315201" cy="1757547"/>
          </a:xfrm>
          <a:prstGeom prst="rect">
            <a:avLst/>
          </a:prstGeom>
        </p:spPr>
        <p:txBody>
          <a:bodyPr/>
          <a:lstStyle>
            <a:lvl1pPr>
              <a:defRPr b="1" sz="2800">
                <a:latin typeface="Times New Roman"/>
                <a:ea typeface="Times New Roman"/>
                <a:cs typeface="Times New Roman"/>
                <a:sym typeface="Times New Roman"/>
              </a:defRPr>
            </a:lvl1pPr>
          </a:lstStyle>
          <a:p>
            <a:pPr rtl="0">
              <a:defRPr/>
            </a:pPr>
            <a:r>
              <a:t>Preliminary management of maxillofacial</a:t>
            </a:r>
          </a:p>
        </p:txBody>
      </p:sp>
      <p:sp>
        <p:nvSpPr>
          <p:cNvPr id="105" name="Content Placeholder 2"/>
          <p:cNvSpPr txBox="1"/>
          <p:nvPr>
            <p:ph type="body" idx="1"/>
          </p:nvPr>
        </p:nvSpPr>
        <p:spPr>
          <a:xfrm>
            <a:off x="611560" y="1052735"/>
            <a:ext cx="7618039" cy="5544618"/>
          </a:xfrm>
          <a:prstGeom prst="rect">
            <a:avLst/>
          </a:prstGeom>
        </p:spPr>
        <p:txBody>
          <a:bodyPr/>
          <a:lstStyle/>
          <a:p>
            <a:pPr marL="0" indent="45719" algn="l" rtl="0">
              <a:lnSpc>
                <a:spcPct val="135000"/>
              </a:lnSpc>
              <a:buSzTx/>
              <a:buFont typeface="Wingdings"/>
              <a:buNone/>
              <a:defRPr sz="1900">
                <a:latin typeface="Times New Roman"/>
                <a:ea typeface="Times New Roman"/>
                <a:cs typeface="Times New Roman"/>
                <a:sym typeface="Times New Roman"/>
              </a:defRPr>
            </a:pPr>
            <a:r>
              <a:t>Mortality from trauma has a trimodal distribution with three clearly defined peaks </a:t>
            </a:r>
            <a:endParaRPr sz="1800"/>
          </a:p>
          <a:p>
            <a:pPr algn="l" rtl="0">
              <a:lnSpc>
                <a:spcPct val="135000"/>
              </a:lnSpc>
              <a:defRPr sz="1900">
                <a:latin typeface="Times New Roman"/>
                <a:ea typeface="Times New Roman"/>
                <a:cs typeface="Times New Roman"/>
                <a:sym typeface="Times New Roman"/>
              </a:defRPr>
            </a:pPr>
            <a:r>
              <a:t>1. The first peak in mortality is within seconds or minutes of the event,when the degree of injury received is the most severe such as severe injury to the brain and the major cardiovascular structures, such as the heart and great vessels.</a:t>
            </a:r>
            <a:endParaRPr sz="1800"/>
          </a:p>
          <a:p>
            <a:pPr algn="l" rtl="0">
              <a:lnSpc>
                <a:spcPct val="135000"/>
              </a:lnSpc>
              <a:defRPr sz="1900">
                <a:latin typeface="Times New Roman"/>
                <a:ea typeface="Times New Roman"/>
                <a:cs typeface="Times New Roman"/>
                <a:sym typeface="Times New Roman"/>
              </a:defRPr>
            </a:pPr>
            <a:r>
              <a:t> 2. The second peak occurs some minutes to 1 or more hours after the event. Death is attributed to unrecognized serious complications, such as airway compromise, hemorrhage, and head injury. The </a:t>
            </a:r>
            <a:r>
              <a:rPr b="1" u="sng"/>
              <a:t>golden hour</a:t>
            </a:r>
            <a:r>
              <a:t> of care after injury is characterized by the need for rapid assessment and resuscitation. </a:t>
            </a:r>
            <a:endParaRPr sz="1800"/>
          </a:p>
          <a:p>
            <a:pPr algn="l" rtl="0">
              <a:lnSpc>
                <a:spcPct val="135000"/>
              </a:lnSpc>
              <a:defRPr sz="1900">
                <a:latin typeface="Times New Roman"/>
                <a:ea typeface="Times New Roman"/>
                <a:cs typeface="Times New Roman"/>
                <a:sym typeface="Times New Roman"/>
              </a:defRPr>
            </a:pPr>
            <a:r>
              <a:t>3. The third peak occurs days to weeks after the event, when sepsis or multiorgan failure occur and lead to death.</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539551" y="260647"/>
            <a:ext cx="7315201" cy="1154098"/>
          </a:xfrm>
          <a:prstGeom prst="rect">
            <a:avLst/>
          </a:prstGeom>
        </p:spPr>
        <p:txBody>
          <a:bodyPr/>
          <a:lstStyle/>
          <a:p>
            <a:pPr rtl="0">
              <a:defRPr b="1" sz="3600">
                <a:latin typeface="Times New Roman"/>
                <a:ea typeface="Times New Roman"/>
                <a:cs typeface="Times New Roman"/>
                <a:sym typeface="Times New Roman"/>
              </a:defRPr>
            </a:pPr>
            <a:r>
              <a:t>Disability due to neurological deficit</a:t>
            </a:r>
            <a:br/>
          </a:p>
        </p:txBody>
      </p:sp>
      <p:sp>
        <p:nvSpPr>
          <p:cNvPr id="199" name="Content Placeholder 2"/>
          <p:cNvSpPr txBox="1"/>
          <p:nvPr>
            <p:ph type="body" idx="1"/>
          </p:nvPr>
        </p:nvSpPr>
        <p:spPr>
          <a:xfrm>
            <a:off x="914400" y="1412777"/>
            <a:ext cx="7315200" cy="4896585"/>
          </a:xfrm>
          <a:prstGeom prst="rect">
            <a:avLst/>
          </a:prstGeom>
        </p:spPr>
        <p:txBody>
          <a:bodyPr/>
          <a:lstStyle/>
          <a:p>
            <a:pPr algn="just" rtl="0">
              <a:lnSpc>
                <a:spcPct val="135000"/>
              </a:lnSpc>
              <a:spcBef>
                <a:spcPts val="600"/>
              </a:spcBef>
              <a:defRPr>
                <a:latin typeface="Times New Roman"/>
                <a:ea typeface="Times New Roman"/>
                <a:cs typeface="Times New Roman"/>
                <a:sym typeface="Times New Roman"/>
              </a:defRPr>
            </a:pPr>
            <a:r>
              <a:t>A rapid assessment of the patient's neurological disability can be made by noting the patient's response on the four-point </a:t>
            </a:r>
            <a:r>
              <a:rPr b="1" sz="2800"/>
              <a:t>AVPU </a:t>
            </a:r>
            <a:r>
              <a:t>scale:</a:t>
            </a:r>
          </a:p>
          <a:p>
            <a:pPr algn="just" rtl="0">
              <a:lnSpc>
                <a:spcPct val="135000"/>
              </a:lnSpc>
              <a:spcBef>
                <a:spcPts val="700"/>
              </a:spcBef>
              <a:buChar char="➢"/>
              <a:defRPr b="1" sz="3200">
                <a:latin typeface="Times New Roman"/>
                <a:ea typeface="Times New Roman"/>
                <a:cs typeface="Times New Roman"/>
                <a:sym typeface="Times New Roman"/>
              </a:defRPr>
            </a:pPr>
            <a:r>
              <a:t>A</a:t>
            </a:r>
            <a:r>
              <a:rPr b="0" sz="2000"/>
              <a:t>   Alert.</a:t>
            </a:r>
            <a:endParaRPr b="0" sz="2000"/>
          </a:p>
          <a:p>
            <a:pPr algn="just" rtl="0">
              <a:lnSpc>
                <a:spcPct val="135000"/>
              </a:lnSpc>
              <a:spcBef>
                <a:spcPts val="700"/>
              </a:spcBef>
              <a:buChar char="➢"/>
              <a:defRPr>
                <a:latin typeface="Times New Roman"/>
                <a:ea typeface="Times New Roman"/>
                <a:cs typeface="Times New Roman"/>
                <a:sym typeface="Times New Roman"/>
              </a:defRPr>
            </a:pPr>
            <a:r>
              <a:t> </a:t>
            </a:r>
            <a:r>
              <a:rPr b="1" sz="3200"/>
              <a:t>V</a:t>
            </a:r>
            <a:r>
              <a:t>  Voice, able to respond to verbal command.</a:t>
            </a:r>
          </a:p>
          <a:p>
            <a:pPr algn="just" rtl="0">
              <a:lnSpc>
                <a:spcPct val="135000"/>
              </a:lnSpc>
              <a:spcBef>
                <a:spcPts val="700"/>
              </a:spcBef>
              <a:buChar char="➢"/>
              <a:defRPr>
                <a:latin typeface="Times New Roman"/>
                <a:ea typeface="Times New Roman"/>
                <a:cs typeface="Times New Roman"/>
                <a:sym typeface="Times New Roman"/>
              </a:defRPr>
            </a:pPr>
            <a:r>
              <a:t> </a:t>
            </a:r>
            <a:r>
              <a:rPr b="1" sz="3200"/>
              <a:t>P</a:t>
            </a:r>
            <a:r>
              <a:rPr sz="3200"/>
              <a:t> </a:t>
            </a:r>
            <a:r>
              <a:t>respond to painful stimuli.</a:t>
            </a:r>
          </a:p>
          <a:p>
            <a:pPr algn="just" rtl="0">
              <a:lnSpc>
                <a:spcPct val="135000"/>
              </a:lnSpc>
              <a:spcBef>
                <a:spcPts val="700"/>
              </a:spcBef>
              <a:buChar char="➢"/>
              <a:defRPr b="1" sz="3200">
                <a:latin typeface="Times New Roman"/>
                <a:ea typeface="Times New Roman"/>
                <a:cs typeface="Times New Roman"/>
                <a:sym typeface="Times New Roman"/>
              </a:defRPr>
            </a:pPr>
            <a:r>
              <a:t>U</a:t>
            </a:r>
            <a:r>
              <a:rPr b="0" sz="2000"/>
              <a:t> Unresponsive.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827583" y="0"/>
            <a:ext cx="7315201" cy="1154097"/>
          </a:xfrm>
          <a:prstGeom prst="rect">
            <a:avLst/>
          </a:prstGeom>
        </p:spPr>
        <p:txBody>
          <a:bodyPr/>
          <a:lstStyle>
            <a:lvl1pPr>
              <a:defRPr b="1" sz="3600">
                <a:latin typeface="Times New Roman"/>
                <a:ea typeface="Times New Roman"/>
                <a:cs typeface="Times New Roman"/>
                <a:sym typeface="Times New Roman"/>
              </a:defRPr>
            </a:lvl1pPr>
          </a:lstStyle>
          <a:p>
            <a:pPr rtl="0">
              <a:defRPr/>
            </a:pPr>
            <a:r>
              <a:t>Exposure and environment control</a:t>
            </a:r>
          </a:p>
        </p:txBody>
      </p:sp>
      <p:sp>
        <p:nvSpPr>
          <p:cNvPr id="202" name="Content Placeholder 2"/>
          <p:cNvSpPr txBox="1"/>
          <p:nvPr>
            <p:ph type="body" idx="1"/>
          </p:nvPr>
        </p:nvSpPr>
        <p:spPr>
          <a:xfrm>
            <a:off x="914400" y="2060849"/>
            <a:ext cx="7315200" cy="4248513"/>
          </a:xfrm>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All trauma patients must be fully exposed. Therefore the environment must be warm and appropriately protected to ensure that the patient suffers no further harm by being exposed to the surrounding ambient temperature. The patient should be fully examined including an examination of the back, if necessary, by using a logroll technique to ensure that otherwise hidden areas have been inspected.</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logroll technique"/>
          <p:cNvSpPr txBox="1"/>
          <p:nvPr>
            <p:ph type="title"/>
          </p:nvPr>
        </p:nvSpPr>
        <p:spPr>
          <a:prstGeom prst="rect">
            <a:avLst/>
          </a:prstGeom>
        </p:spPr>
        <p:txBody>
          <a:bodyPr/>
          <a:lstStyle>
            <a:lvl1pPr marL="228600" indent="-182879" algn="just">
              <a:lnSpc>
                <a:spcPct val="150000"/>
              </a:lnSpc>
              <a:spcBef>
                <a:spcPts val="400"/>
              </a:spcBef>
              <a:buClr>
                <a:srgbClr val="FF8600"/>
              </a:buClr>
              <a:buSzPct val="100000"/>
              <a:buChar char="▪"/>
              <a:defRPr sz="2000">
                <a:solidFill>
                  <a:srgbClr val="FFFFFF"/>
                </a:solidFill>
                <a:latin typeface="Times New Roman"/>
                <a:ea typeface="Times New Roman"/>
                <a:cs typeface="Times New Roman"/>
                <a:sym typeface="Times New Roman"/>
              </a:defRPr>
            </a:lvl1pPr>
          </a:lstStyle>
          <a:p>
            <a:pPr rtl="0">
              <a:defRPr/>
            </a:pPr>
            <a:r>
              <a:t>logroll technique </a:t>
            </a:r>
          </a:p>
        </p:txBody>
      </p:sp>
      <p:pic>
        <p:nvPicPr>
          <p:cNvPr id="205" name="IMG_8885.jpeg" descr="IMG_8885.jpeg"/>
          <p:cNvPicPr>
            <a:picLocks noChangeAspect="1"/>
          </p:cNvPicPr>
          <p:nvPr>
            <p:ph type="pic" idx="21"/>
          </p:nvPr>
        </p:nvPicPr>
        <p:blipFill>
          <a:blip r:embed="rId2">
            <a:extLst/>
          </a:blip>
          <a:srcRect l="2662" t="0" r="2662" b="0"/>
          <a:stretch>
            <a:fillRect/>
          </a:stretch>
        </p:blipFill>
        <p:spPr>
          <a:prstGeom prst="rect">
            <a:avLst/>
          </a:prstGeom>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ctrTitle"/>
          </p:nvPr>
        </p:nvSpPr>
        <p:spPr>
          <a:xfrm>
            <a:off x="914400" y="2516623"/>
            <a:ext cx="7315200" cy="2595027"/>
          </a:xfrm>
          <a:prstGeom prst="rect">
            <a:avLst/>
          </a:prstGeom>
        </p:spPr>
        <p:txBody>
          <a:bodyPr/>
          <a:lstStyle/>
          <a:p>
            <a:pPr rtl="0">
              <a:defRPr b="1"/>
            </a:pPr>
            <a:r>
              <a:t>Secondary survey</a:t>
            </a:r>
            <a:b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Content Placeholder 2"/>
          <p:cNvSpPr txBox="1"/>
          <p:nvPr>
            <p:ph type="body" idx="1"/>
          </p:nvPr>
        </p:nvSpPr>
        <p:spPr>
          <a:xfrm>
            <a:off x="914400" y="836712"/>
            <a:ext cx="7315200" cy="5472650"/>
          </a:xfrm>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It is important at all stages of the management of the trauma victim that reassessment is regularly carried out to ensure that the patient is still stable and to detect any early deterioration. This head-to-toe examination involves examination of all body systems. Once the patient is stabilized and after adequate resuscitation a detailed assessment of the level of head injury is made using a combination of the pupil reactions and the Glasgow Coma Scale.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xfrm>
            <a:off x="539551" y="260647"/>
            <a:ext cx="7315201" cy="1154098"/>
          </a:xfrm>
          <a:prstGeom prst="rect">
            <a:avLst/>
          </a:prstGeom>
        </p:spPr>
        <p:txBody>
          <a:bodyPr/>
          <a:lstStyle/>
          <a:p>
            <a:pPr rtl="0">
              <a:defRPr b="1" sz="3600">
                <a:latin typeface="Times New Roman"/>
                <a:ea typeface="Times New Roman"/>
                <a:cs typeface="Times New Roman"/>
                <a:sym typeface="Times New Roman"/>
              </a:defRPr>
            </a:pPr>
            <a:r>
              <a:t>Glasgow coma scale</a:t>
            </a:r>
            <a:br/>
          </a:p>
        </p:txBody>
      </p:sp>
      <p:sp>
        <p:nvSpPr>
          <p:cNvPr id="212" name="Content Placeholder 2"/>
          <p:cNvSpPr txBox="1"/>
          <p:nvPr>
            <p:ph type="body" idx="1"/>
          </p:nvPr>
        </p:nvSpPr>
        <p:spPr>
          <a:xfrm>
            <a:off x="539551" y="1556792"/>
            <a:ext cx="8136906" cy="4752570"/>
          </a:xfrm>
          <a:prstGeom prst="rect">
            <a:avLst/>
          </a:prstGeom>
        </p:spPr>
        <p:txBody>
          <a:bodyPr/>
          <a:lstStyle>
            <a:lvl1pPr algn="just">
              <a:lnSpc>
                <a:spcPct val="150000"/>
              </a:lnSpc>
              <a:defRPr>
                <a:latin typeface="Times New Roman"/>
                <a:ea typeface="Times New Roman"/>
                <a:cs typeface="Times New Roman"/>
                <a:sym typeface="Times New Roman"/>
              </a:defRPr>
            </a:lvl1pPr>
          </a:lstStyle>
          <a:p>
            <a:pPr rtl="0">
              <a:defRPr/>
            </a:pPr>
            <a:r>
              <a:t>It is a method of neurological assessment of the level of consciousness; it provides a reliable, objective way of recording the conscious state of a patient. It can be used for initial evaluation as well as regularly recording improving or deteriorating status. Points are awarded using the criteria given in the scale to give a total score between 3 (deeply unconscious and unresponsive) and 15 (fully conscious, alert and orientated). Any patient with a GCS score of less than 8 should be considered as unable to protect their airway.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ontent Placeholder 2"/>
          <p:cNvSpPr txBox="1"/>
          <p:nvPr>
            <p:ph type="body" idx="1"/>
          </p:nvPr>
        </p:nvSpPr>
        <p:spPr>
          <a:xfrm>
            <a:off x="914400" y="1556792"/>
            <a:ext cx="7315200" cy="4752570"/>
          </a:xfrm>
          <a:prstGeom prst="rect">
            <a:avLst/>
          </a:prstGeom>
        </p:spPr>
        <p:txBody>
          <a:bodyPr/>
          <a:lstStyle/>
          <a:p>
            <a:pPr algn="l" rtl="0">
              <a:lnSpc>
                <a:spcPct val="150000"/>
              </a:lnSpc>
              <a:spcBef>
                <a:spcPts val="800"/>
              </a:spcBef>
              <a:defRPr b="1" sz="3600" u="sng">
                <a:latin typeface="Times New Roman"/>
                <a:ea typeface="Times New Roman"/>
                <a:cs typeface="Times New Roman"/>
                <a:sym typeface="Times New Roman"/>
              </a:defRPr>
            </a:pPr>
            <a:r>
              <a:t>Best eye response (E)</a:t>
            </a:r>
          </a:p>
          <a:p>
            <a:pPr marL="0" indent="45719" algn="l" rtl="0">
              <a:lnSpc>
                <a:spcPct val="150000"/>
              </a:lnSpc>
              <a:buSzTx/>
              <a:buFont typeface="Wingdings"/>
              <a:buNone/>
              <a:defRPr>
                <a:latin typeface="Times New Roman"/>
                <a:ea typeface="Times New Roman"/>
                <a:cs typeface="Times New Roman"/>
                <a:sym typeface="Times New Roman"/>
              </a:defRPr>
            </a:pPr>
            <a:r>
              <a:t>Consists of 4 grades :</a:t>
            </a:r>
          </a:p>
          <a:p>
            <a:pPr algn="l" rtl="0">
              <a:lnSpc>
                <a:spcPct val="150000"/>
              </a:lnSpc>
              <a:defRPr>
                <a:latin typeface="Times New Roman"/>
                <a:ea typeface="Times New Roman"/>
                <a:cs typeface="Times New Roman"/>
                <a:sym typeface="Times New Roman"/>
              </a:defRPr>
            </a:pPr>
            <a:r>
              <a:t>Grade 4 Spontaneous eye opening.</a:t>
            </a:r>
          </a:p>
          <a:p>
            <a:pPr algn="l" rtl="0">
              <a:lnSpc>
                <a:spcPct val="150000"/>
              </a:lnSpc>
              <a:defRPr>
                <a:latin typeface="Times New Roman"/>
                <a:ea typeface="Times New Roman"/>
                <a:cs typeface="Times New Roman"/>
                <a:sym typeface="Times New Roman"/>
              </a:defRPr>
            </a:pPr>
            <a:r>
              <a:t>Grade 3 Eye opening in response to command.</a:t>
            </a:r>
          </a:p>
          <a:p>
            <a:pPr algn="l" rtl="0">
              <a:lnSpc>
                <a:spcPct val="150000"/>
              </a:lnSpc>
              <a:defRPr>
                <a:latin typeface="Times New Roman"/>
                <a:ea typeface="Times New Roman"/>
                <a:cs typeface="Times New Roman"/>
                <a:sym typeface="Times New Roman"/>
              </a:defRPr>
            </a:pPr>
            <a:r>
              <a:t>Grade 2 Eye opening in response to painful stimulus</a:t>
            </a:r>
          </a:p>
          <a:p>
            <a:pPr algn="l" rtl="0">
              <a:lnSpc>
                <a:spcPct val="150000"/>
              </a:lnSpc>
              <a:defRPr/>
            </a:pPr>
            <a:r>
              <a:t> </a:t>
            </a:r>
            <a:r>
              <a:rPr>
                <a:latin typeface="Times New Roman"/>
                <a:ea typeface="Times New Roman"/>
                <a:cs typeface="Times New Roman"/>
                <a:sym typeface="Times New Roman"/>
              </a:rPr>
              <a:t>grade</a:t>
            </a:r>
            <a:r>
              <a:t> 1  </a:t>
            </a:r>
            <a:r>
              <a:rPr>
                <a:latin typeface="Times New Roman"/>
                <a:ea typeface="Times New Roman"/>
                <a:cs typeface="Times New Roman"/>
                <a:sym typeface="Times New Roman"/>
              </a:rPr>
              <a:t>No eye opening.</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ontent Placeholder 2"/>
          <p:cNvSpPr txBox="1"/>
          <p:nvPr>
            <p:ph type="body" idx="1"/>
          </p:nvPr>
        </p:nvSpPr>
        <p:spPr>
          <a:xfrm>
            <a:off x="914400" y="1124745"/>
            <a:ext cx="7315200" cy="5184617"/>
          </a:xfrm>
          <a:prstGeom prst="rect">
            <a:avLst/>
          </a:prstGeom>
        </p:spPr>
        <p:txBody>
          <a:bodyPr/>
          <a:lstStyle/>
          <a:p>
            <a:pPr algn="l" rtl="0">
              <a:spcBef>
                <a:spcPts val="800"/>
              </a:spcBef>
              <a:defRPr b="1" sz="3600" u="sng">
                <a:latin typeface="Times New Roman"/>
                <a:ea typeface="Times New Roman"/>
                <a:cs typeface="Times New Roman"/>
                <a:sym typeface="Times New Roman"/>
              </a:defRPr>
            </a:pPr>
            <a:r>
              <a:t>Best verbal response (V</a:t>
            </a:r>
            <a:r>
              <a:rPr b="0"/>
              <a:t>) </a:t>
            </a:r>
          </a:p>
          <a:p>
            <a:pPr marL="0" indent="45719" algn="l" rtl="0">
              <a:buSzTx/>
              <a:buFont typeface="Wingdings"/>
              <a:buNone/>
              <a:defRPr>
                <a:latin typeface="Times New Roman"/>
                <a:ea typeface="Times New Roman"/>
                <a:cs typeface="Times New Roman"/>
                <a:sym typeface="Times New Roman"/>
              </a:defRPr>
            </a:pPr>
            <a:r>
              <a:t>Consists of 5 grades:, </a:t>
            </a:r>
          </a:p>
          <a:p>
            <a:pPr algn="just" rtl="0">
              <a:lnSpc>
                <a:spcPct val="150000"/>
              </a:lnSpc>
              <a:defRPr>
                <a:latin typeface="Times New Roman"/>
                <a:ea typeface="Times New Roman"/>
                <a:cs typeface="Times New Roman"/>
                <a:sym typeface="Times New Roman"/>
              </a:defRPr>
            </a:pPr>
            <a:r>
              <a:t>5. Orientated; coherent and appropriate response to questions.</a:t>
            </a:r>
          </a:p>
          <a:p>
            <a:pPr algn="just" rtl="0">
              <a:lnSpc>
                <a:spcPct val="150000"/>
              </a:lnSpc>
              <a:defRPr>
                <a:latin typeface="Times New Roman"/>
                <a:ea typeface="Times New Roman"/>
                <a:cs typeface="Times New Roman"/>
                <a:sym typeface="Times New Roman"/>
              </a:defRPr>
            </a:pPr>
            <a:r>
              <a:t>4. Confused conversation. </a:t>
            </a:r>
          </a:p>
          <a:p>
            <a:pPr algn="just" rtl="0">
              <a:lnSpc>
                <a:spcPct val="150000"/>
              </a:lnSpc>
              <a:defRPr>
                <a:latin typeface="Times New Roman"/>
                <a:ea typeface="Times New Roman"/>
                <a:cs typeface="Times New Roman"/>
                <a:sym typeface="Times New Roman"/>
              </a:defRPr>
            </a:pPr>
            <a:r>
              <a:t>3. Inappropriate words</a:t>
            </a:r>
          </a:p>
          <a:p>
            <a:pPr algn="just" rtl="0">
              <a:lnSpc>
                <a:spcPct val="150000"/>
              </a:lnSpc>
              <a:defRPr>
                <a:latin typeface="Times New Roman"/>
                <a:ea typeface="Times New Roman"/>
                <a:cs typeface="Times New Roman"/>
                <a:sym typeface="Times New Roman"/>
              </a:defRPr>
            </a:pPr>
            <a:r>
              <a:t>2. Incomprehensible sounds.</a:t>
            </a:r>
          </a:p>
          <a:p>
            <a:pPr algn="just" rtl="0">
              <a:lnSpc>
                <a:spcPct val="150000"/>
              </a:lnSpc>
              <a:defRPr>
                <a:latin typeface="Times New Roman"/>
                <a:ea typeface="Times New Roman"/>
                <a:cs typeface="Times New Roman"/>
                <a:sym typeface="Times New Roman"/>
              </a:defRPr>
            </a:pPr>
            <a:r>
              <a:t>1-No verbal response...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Content Placeholder 2"/>
          <p:cNvSpPr txBox="1"/>
          <p:nvPr>
            <p:ph type="body" idx="1"/>
          </p:nvPr>
        </p:nvSpPr>
        <p:spPr>
          <a:xfrm>
            <a:off x="914400" y="692695"/>
            <a:ext cx="7315200" cy="5760641"/>
          </a:xfrm>
          <a:prstGeom prst="rect">
            <a:avLst/>
          </a:prstGeom>
        </p:spPr>
        <p:txBody>
          <a:bodyPr/>
          <a:lstStyle/>
          <a:p>
            <a:pPr algn="just" rtl="0">
              <a:lnSpc>
                <a:spcPct val="150000"/>
              </a:lnSpc>
              <a:spcBef>
                <a:spcPts val="800"/>
              </a:spcBef>
              <a:defRPr b="1" sz="3600" u="sng">
                <a:latin typeface="Times New Roman"/>
                <a:ea typeface="Times New Roman"/>
                <a:cs typeface="Times New Roman"/>
                <a:sym typeface="Times New Roman"/>
              </a:defRPr>
            </a:pPr>
            <a:r>
              <a:t>Best motor response (M)</a:t>
            </a:r>
          </a:p>
          <a:p>
            <a:pPr marL="0" indent="45719" algn="just" rtl="0">
              <a:lnSpc>
                <a:spcPct val="150000"/>
              </a:lnSpc>
              <a:buSzTx/>
              <a:buFont typeface="Wingdings"/>
              <a:buNone/>
              <a:defRPr>
                <a:latin typeface="Times New Roman"/>
                <a:ea typeface="Times New Roman"/>
                <a:cs typeface="Times New Roman"/>
                <a:sym typeface="Times New Roman"/>
              </a:defRPr>
            </a:pPr>
            <a:r>
              <a:t>Consists of 6 grades:,</a:t>
            </a:r>
          </a:p>
          <a:p>
            <a:pPr algn="just" rtl="0">
              <a:lnSpc>
                <a:spcPct val="150000"/>
              </a:lnSpc>
              <a:defRPr>
                <a:latin typeface="Times New Roman"/>
                <a:ea typeface="Times New Roman"/>
                <a:cs typeface="Times New Roman"/>
                <a:sym typeface="Times New Roman"/>
              </a:defRPr>
            </a:pPr>
            <a:r>
              <a:t>6- Obeys command. </a:t>
            </a:r>
          </a:p>
          <a:p>
            <a:pPr algn="just" rtl="0">
              <a:lnSpc>
                <a:spcPct val="150000"/>
              </a:lnSpc>
              <a:defRPr>
                <a:latin typeface="Times New Roman"/>
                <a:ea typeface="Times New Roman"/>
                <a:cs typeface="Times New Roman"/>
                <a:sym typeface="Times New Roman"/>
              </a:defRPr>
            </a:pPr>
            <a:r>
              <a:t>5. Localizes to pain.</a:t>
            </a:r>
          </a:p>
          <a:p>
            <a:pPr algn="just" rtl="0">
              <a:lnSpc>
                <a:spcPct val="150000"/>
              </a:lnSpc>
              <a:defRPr>
                <a:latin typeface="Times New Roman"/>
                <a:ea typeface="Times New Roman"/>
                <a:cs typeface="Times New Roman"/>
                <a:sym typeface="Times New Roman"/>
              </a:defRPr>
            </a:pPr>
            <a:r>
              <a:t> 4. Flexion/withdrawal to pain.</a:t>
            </a:r>
          </a:p>
          <a:p>
            <a:pPr algn="just" rtl="0">
              <a:lnSpc>
                <a:spcPct val="150000"/>
              </a:lnSpc>
              <a:defRPr>
                <a:latin typeface="Times New Roman"/>
                <a:ea typeface="Times New Roman"/>
                <a:cs typeface="Times New Roman"/>
                <a:sym typeface="Times New Roman"/>
              </a:defRPr>
            </a:pPr>
            <a:r>
              <a:t>3. Abnormal flexion (decorticate posture). </a:t>
            </a:r>
          </a:p>
          <a:p>
            <a:pPr algn="just" rtl="0">
              <a:lnSpc>
                <a:spcPct val="150000"/>
              </a:lnSpc>
              <a:defRPr>
                <a:latin typeface="Times New Roman"/>
                <a:ea typeface="Times New Roman"/>
                <a:cs typeface="Times New Roman"/>
                <a:sym typeface="Times New Roman"/>
              </a:defRPr>
            </a:pPr>
            <a:r>
              <a:t>2. Abnormal extension (decerebrate posture).</a:t>
            </a:r>
          </a:p>
          <a:p>
            <a:pPr algn="just" rtl="0">
              <a:lnSpc>
                <a:spcPct val="150000"/>
              </a:lnSpc>
              <a:defRPr>
                <a:latin typeface="Times New Roman"/>
                <a:ea typeface="Times New Roman"/>
                <a:cs typeface="Times New Roman"/>
                <a:sym typeface="Times New Roman"/>
              </a:defRPr>
            </a:pPr>
            <a:r>
              <a:t>1. Makes no movements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IMG_1890.jpeg" descr="IMG_1890.jpeg"/>
          <p:cNvPicPr>
            <a:picLocks noChangeAspect="1"/>
          </p:cNvPicPr>
          <p:nvPr>
            <p:ph type="pic" idx="21"/>
          </p:nvPr>
        </p:nvPicPr>
        <p:blipFill>
          <a:blip r:embed="rId2">
            <a:extLst/>
          </a:blip>
          <a:srcRect l="9659" t="0" r="0" b="0"/>
          <a:stretch>
            <a:fillRect/>
          </a:stretch>
        </p:blipFill>
        <p:spPr>
          <a:xfrm>
            <a:off x="2223457" y="1616630"/>
            <a:ext cx="4038601" cy="3352801"/>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ctrTitle"/>
          </p:nvPr>
        </p:nvSpPr>
        <p:spPr>
          <a:xfrm>
            <a:off x="914400" y="2516623"/>
            <a:ext cx="7315200" cy="2595027"/>
          </a:xfrm>
          <a:prstGeom prst="rect">
            <a:avLst/>
          </a:prstGeom>
        </p:spPr>
        <p:txBody>
          <a:bodyPr/>
          <a:lstStyle/>
          <a:p>
            <a:pPr rtl="0">
              <a:defRPr b="1"/>
            </a:pPr>
            <a:r>
              <a:t>Primary survey</a:t>
            </a:r>
            <a:b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prstGeom prst="rect">
            <a:avLst/>
          </a:prstGeom>
        </p:spPr>
        <p:txBody>
          <a:bodyPr/>
          <a:lstStyle>
            <a:lvl1pPr rtl="0">
              <a:defRPr/>
            </a:lvl1pPr>
          </a:lstStyle>
          <a:p>
            <a:pPr/>
            <a:r>
              <a:t>Thank you……</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xfrm>
            <a:off x="395536" y="404664"/>
            <a:ext cx="7315201" cy="1154098"/>
          </a:xfrm>
          <a:prstGeom prst="rect">
            <a:avLst/>
          </a:prstGeom>
        </p:spPr>
        <p:txBody>
          <a:bodyPr/>
          <a:lstStyle>
            <a:lvl1pPr>
              <a:defRPr sz="3200">
                <a:latin typeface="Times New Roman"/>
                <a:ea typeface="Times New Roman"/>
                <a:cs typeface="Times New Roman"/>
                <a:sym typeface="Times New Roman"/>
              </a:defRPr>
            </a:lvl1pPr>
          </a:lstStyle>
          <a:p>
            <a:pPr rtl="0">
              <a:defRPr/>
            </a:pPr>
            <a:r>
              <a:t>Advanced trauma life support (ATLS) </a:t>
            </a:r>
          </a:p>
        </p:txBody>
      </p:sp>
      <p:sp>
        <p:nvSpPr>
          <p:cNvPr id="110" name="Content Placeholder 2"/>
          <p:cNvSpPr txBox="1"/>
          <p:nvPr>
            <p:ph type="body" idx="1"/>
          </p:nvPr>
        </p:nvSpPr>
        <p:spPr>
          <a:prstGeom prst="rect">
            <a:avLst/>
          </a:prstGeom>
        </p:spPr>
        <p:txBody>
          <a:bodyPr/>
          <a:lstStyle>
            <a:lvl1pPr algn="l">
              <a:lnSpc>
                <a:spcPct val="150000"/>
              </a:lnSpc>
              <a:defRPr>
                <a:latin typeface="Times New Roman"/>
                <a:ea typeface="Times New Roman"/>
                <a:cs typeface="Times New Roman"/>
                <a:sym typeface="Times New Roman"/>
              </a:defRPr>
            </a:lvl1pPr>
          </a:lstStyle>
          <a:p>
            <a:pPr rtl="0">
              <a:defRPr/>
            </a:pPr>
            <a:r>
              <a:t>This term was developed by the American College of Surgeons Committee of Trauma to ensure a quick and efficient evaluation of the patient's injuries and almost-simultaneous life saving intervention.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xfrm>
            <a:off x="251519" y="404664"/>
            <a:ext cx="7315201" cy="1154098"/>
          </a:xfrm>
          <a:prstGeom prst="rect">
            <a:avLst/>
          </a:prstGeom>
        </p:spPr>
        <p:txBody>
          <a:bodyPr/>
          <a:lstStyle>
            <a:lvl1pPr>
              <a:defRPr>
                <a:latin typeface="Times New Roman"/>
                <a:ea typeface="Times New Roman"/>
                <a:cs typeface="Times New Roman"/>
                <a:sym typeface="Times New Roman"/>
              </a:defRPr>
            </a:lvl1pPr>
          </a:lstStyle>
          <a:p>
            <a:pPr rtl="0">
              <a:defRPr/>
            </a:pPr>
            <a:r>
              <a:t>The principles of( ATLS) </a:t>
            </a:r>
          </a:p>
        </p:txBody>
      </p:sp>
      <p:sp>
        <p:nvSpPr>
          <p:cNvPr id="113" name="Content Placeholder 2"/>
          <p:cNvSpPr txBox="1"/>
          <p:nvPr>
            <p:ph type="body" idx="1"/>
          </p:nvPr>
        </p:nvSpPr>
        <p:spPr>
          <a:xfrm>
            <a:off x="914400" y="2420889"/>
            <a:ext cx="7315200" cy="3888473"/>
          </a:xfrm>
          <a:prstGeom prst="rect">
            <a:avLst/>
          </a:prstGeom>
        </p:spPr>
        <p:txBody>
          <a:bodyPr/>
          <a:lstStyle/>
          <a:p>
            <a:pPr marL="502919" indent="-457200" algn="l" rtl="0">
              <a:lnSpc>
                <a:spcPct val="150000"/>
              </a:lnSpc>
              <a:buAutoNum type="alphaUcPeriod" startAt="1"/>
              <a:defRPr b="1" u="sng">
                <a:latin typeface="Times New Roman"/>
                <a:ea typeface="Times New Roman"/>
                <a:cs typeface="Times New Roman"/>
                <a:sym typeface="Times New Roman"/>
              </a:defRPr>
            </a:pPr>
            <a:r>
              <a:t>Airway</a:t>
            </a:r>
            <a:r>
              <a:rPr b="0" u="none"/>
              <a:t> with cervical spine control</a:t>
            </a:r>
            <a:endParaRPr b="0" u="none"/>
          </a:p>
          <a:p>
            <a:pPr marL="502919" indent="-457200" algn="l" rtl="0">
              <a:lnSpc>
                <a:spcPct val="150000"/>
              </a:lnSpc>
              <a:buAutoNum type="alphaUcPeriod" startAt="1"/>
              <a:defRPr b="1" u="sng">
                <a:latin typeface="Times New Roman"/>
                <a:ea typeface="Times New Roman"/>
                <a:cs typeface="Times New Roman"/>
                <a:sym typeface="Times New Roman"/>
              </a:defRPr>
            </a:pPr>
            <a:r>
              <a:t>Breathing </a:t>
            </a:r>
            <a:r>
              <a:rPr b="0" u="none"/>
              <a:t>and ventilation</a:t>
            </a:r>
            <a:endParaRPr b="0" u="none"/>
          </a:p>
          <a:p>
            <a:pPr marL="502919" indent="-457200" algn="l" rtl="0">
              <a:lnSpc>
                <a:spcPct val="150000"/>
              </a:lnSpc>
              <a:buAutoNum type="alphaUcPeriod" startAt="1"/>
              <a:defRPr b="1" u="sng">
                <a:latin typeface="Times New Roman"/>
                <a:ea typeface="Times New Roman"/>
                <a:cs typeface="Times New Roman"/>
                <a:sym typeface="Times New Roman"/>
              </a:defRPr>
            </a:pPr>
            <a:r>
              <a:t>Circulation</a:t>
            </a:r>
            <a:r>
              <a:rPr b="0" u="none"/>
              <a:t> and hemorrhage control </a:t>
            </a:r>
            <a:endParaRPr b="0" u="none"/>
          </a:p>
          <a:p>
            <a:pPr marL="502919" indent="-457200" algn="l" rtl="0">
              <a:lnSpc>
                <a:spcPct val="150000"/>
              </a:lnSpc>
              <a:buAutoNum type="alphaUcPeriod" startAt="1"/>
              <a:defRPr b="1" u="sng">
                <a:latin typeface="Times New Roman"/>
                <a:ea typeface="Times New Roman"/>
                <a:cs typeface="Times New Roman"/>
                <a:sym typeface="Times New Roman"/>
              </a:defRPr>
            </a:pPr>
            <a:r>
              <a:t>Disability</a:t>
            </a:r>
            <a:r>
              <a:rPr b="0" u="none"/>
              <a:t> due to neurological deficit </a:t>
            </a:r>
            <a:endParaRPr b="0" u="none"/>
          </a:p>
          <a:p>
            <a:pPr marL="502919" indent="-457200" algn="l" rtl="0">
              <a:lnSpc>
                <a:spcPct val="150000"/>
              </a:lnSpc>
              <a:buAutoNum type="alphaUcPeriod" startAt="1"/>
              <a:defRPr b="1" u="sng">
                <a:latin typeface="Times New Roman"/>
                <a:ea typeface="Times New Roman"/>
                <a:cs typeface="Times New Roman"/>
                <a:sym typeface="Times New Roman"/>
              </a:defRPr>
            </a:pPr>
            <a:r>
              <a:t>Exposure</a:t>
            </a:r>
            <a:r>
              <a:rPr b="0" u="none"/>
              <a:t> and environment control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xfrm>
            <a:off x="323527" y="-13066"/>
            <a:ext cx="7315201" cy="1154097"/>
          </a:xfrm>
          <a:prstGeom prst="rect">
            <a:avLst/>
          </a:prstGeom>
        </p:spPr>
        <p:txBody>
          <a:bodyPr/>
          <a:lstStyle>
            <a:lvl1pPr>
              <a:defRPr b="1" sz="3600">
                <a:latin typeface="Times New Roman"/>
                <a:ea typeface="Times New Roman"/>
                <a:cs typeface="Times New Roman"/>
                <a:sym typeface="Times New Roman"/>
              </a:defRPr>
            </a:lvl1pPr>
          </a:lstStyle>
          <a:p>
            <a:pPr rtl="0">
              <a:defRPr/>
            </a:pPr>
            <a:r>
              <a:t>Airway and cervical spine control</a:t>
            </a:r>
          </a:p>
        </p:txBody>
      </p:sp>
      <p:sp>
        <p:nvSpPr>
          <p:cNvPr id="116" name="Content Placeholder 2"/>
          <p:cNvSpPr txBox="1"/>
          <p:nvPr>
            <p:ph type="body" idx="1"/>
          </p:nvPr>
        </p:nvSpPr>
        <p:spPr>
          <a:xfrm>
            <a:off x="914400" y="1916832"/>
            <a:ext cx="7315200" cy="4392530"/>
          </a:xfrm>
          <a:prstGeom prst="rect">
            <a:avLst/>
          </a:prstGeom>
        </p:spPr>
        <p:txBody>
          <a:bodyPr/>
          <a:lstStyle/>
          <a:p>
            <a:pPr algn="just" rtl="0">
              <a:lnSpc>
                <a:spcPct val="150000"/>
              </a:lnSpc>
              <a:defRPr>
                <a:latin typeface="Times New Roman"/>
                <a:ea typeface="Times New Roman"/>
                <a:cs typeface="Times New Roman"/>
                <a:sym typeface="Times New Roman"/>
              </a:defRPr>
            </a:pPr>
            <a:r>
              <a:t>All patients who have been subjected to maxillofacial or head trauma should be presumed to have sustained a cervical spine injury until proven otherwise. </a:t>
            </a:r>
          </a:p>
          <a:p>
            <a:pPr algn="just" rtl="0">
              <a:lnSpc>
                <a:spcPct val="150000"/>
              </a:lnSpc>
              <a:defRPr>
                <a:latin typeface="Times New Roman"/>
                <a:ea typeface="Times New Roman"/>
                <a:cs typeface="Times New Roman"/>
                <a:sym typeface="Times New Roman"/>
              </a:defRPr>
            </a:pPr>
            <a:r>
              <a:t>The cervical spine should be immobilized in the neutral position by means of a semirigid cervical collar or spinal board until definitive radiographs showing all seven cervical vertebrae and the first thoracic vertebra are taken to rule out cervical injury.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467543" y="24245"/>
            <a:ext cx="7315201" cy="1154097"/>
          </a:xfrm>
          <a:prstGeom prst="rect">
            <a:avLst/>
          </a:prstGeom>
        </p:spPr>
        <p:txBody>
          <a:bodyPr/>
          <a:lstStyle>
            <a:lvl1pPr>
              <a:defRPr b="1" sz="2800">
                <a:latin typeface="Times New Roman"/>
                <a:ea typeface="Times New Roman"/>
                <a:cs typeface="Times New Roman"/>
                <a:sym typeface="Times New Roman"/>
              </a:defRPr>
            </a:lvl1pPr>
          </a:lstStyle>
          <a:p>
            <a:pPr rtl="0">
              <a:defRPr/>
            </a:pPr>
            <a:r>
              <a:t>Techniques to provide an unobstructed airway</a:t>
            </a:r>
          </a:p>
        </p:txBody>
      </p:sp>
      <p:sp>
        <p:nvSpPr>
          <p:cNvPr id="119" name="Content Placeholder 2"/>
          <p:cNvSpPr txBox="1"/>
          <p:nvPr>
            <p:ph type="body" idx="1"/>
          </p:nvPr>
        </p:nvSpPr>
        <p:spPr>
          <a:xfrm>
            <a:off x="467544" y="1556791"/>
            <a:ext cx="7762055" cy="5112570"/>
          </a:xfrm>
          <a:prstGeom prst="rect">
            <a:avLst/>
          </a:prstGeom>
        </p:spPr>
        <p:txBody>
          <a:bodyPr/>
          <a:lstStyle/>
          <a:p>
            <a:pPr algn="just" rtl="0">
              <a:lnSpc>
                <a:spcPct val="135000"/>
              </a:lnSpc>
              <a:defRPr sz="1800">
                <a:latin typeface="Times New Roman"/>
                <a:ea typeface="Times New Roman"/>
                <a:cs typeface="Times New Roman"/>
                <a:sym typeface="Times New Roman"/>
              </a:defRPr>
            </a:pPr>
            <a:r>
              <a:t>A fully conscious and upright patient is usually able to maintain an adequate airway.</a:t>
            </a:r>
          </a:p>
          <a:p>
            <a:pPr algn="just" rtl="0">
              <a:lnSpc>
                <a:spcPct val="135000"/>
              </a:lnSpc>
              <a:defRPr sz="1800">
                <a:latin typeface="Times New Roman"/>
                <a:ea typeface="Times New Roman"/>
                <a:cs typeface="Times New Roman"/>
                <a:sym typeface="Times New Roman"/>
              </a:defRPr>
            </a:pPr>
            <a:r>
              <a:t>A careful examination of the oral cavity should be made, any dentures or portions of broken dentures should be removed together with any avulsed teeth, or loose or broken teeth that are so mobile there is a risk of their being inhaled in addition to suction of secretions, blood and mucus to clear the airway.</a:t>
            </a:r>
          </a:p>
          <a:p>
            <a:pPr algn="just" rtl="0">
              <a:lnSpc>
                <a:spcPct val="135000"/>
              </a:lnSpc>
              <a:defRPr sz="1800">
                <a:latin typeface="Times New Roman"/>
                <a:ea typeface="Times New Roman"/>
                <a:cs typeface="Times New Roman"/>
                <a:sym typeface="Times New Roman"/>
              </a:defRPr>
            </a:pPr>
            <a:r>
              <a:t>Chin lift and jaw thrust help improve the airway, but may be difficult to do in a conscious patient with mandibular fractures. Jaw thrust involves placing the fingers behind the angle of the mandible to push the jaw forwards and upwards while the thumbs push down on the chin or lower lip to open the mouth.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Arial"/>
        <a:ea typeface="Arial"/>
        <a:cs typeface="Arial"/>
      </a:majorFont>
      <a:minorFont>
        <a:latin typeface="Helvetica"/>
        <a:ea typeface="Helvetica"/>
        <a:cs typeface="Helvetica"/>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50800" dist="38100" dir="5400000">
            <a:srgbClr val="000000">
              <a:alpha val="2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Arial"/>
        <a:ea typeface="Arial"/>
        <a:cs typeface="Arial"/>
      </a:majorFont>
      <a:minorFont>
        <a:latin typeface="Helvetica"/>
        <a:ea typeface="Helvetica"/>
        <a:cs typeface="Helvetica"/>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50800" dist="38100" dir="5400000">
            <a:srgbClr val="000000">
              <a:alpha val="2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