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44"/>
  </p:notesMasterIdLst>
  <p:sldIdLst>
    <p:sldId id="290" r:id="rId13"/>
    <p:sldId id="291" r:id="rId14"/>
    <p:sldId id="256" r:id="rId15"/>
    <p:sldId id="276" r:id="rId16"/>
    <p:sldId id="257" r:id="rId17"/>
    <p:sldId id="303" r:id="rId18"/>
    <p:sldId id="304" r:id="rId19"/>
    <p:sldId id="305" r:id="rId20"/>
    <p:sldId id="306" r:id="rId21"/>
    <p:sldId id="307" r:id="rId22"/>
    <p:sldId id="311" r:id="rId23"/>
    <p:sldId id="312" r:id="rId24"/>
    <p:sldId id="313" r:id="rId25"/>
    <p:sldId id="314" r:id="rId26"/>
    <p:sldId id="315" r:id="rId27"/>
    <p:sldId id="316" r:id="rId28"/>
    <p:sldId id="258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62" r:id="rId40"/>
    <p:sldId id="265" r:id="rId41"/>
    <p:sldId id="294" r:id="rId42"/>
    <p:sldId id="293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AD12-E558-4576-B5CC-D9CD88412E85}" type="datetimeFigureOut">
              <a:rPr lang="en-US" smtClean="0"/>
              <a:t>12/02/2021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FCCB7-E17E-48FE-9863-50902B47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44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584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71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24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323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326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124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06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691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8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055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040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2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596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98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09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180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969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88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996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703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031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7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72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456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009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017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556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802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393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699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397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178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9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989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962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96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88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5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3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10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0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0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08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9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7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32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87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27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85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10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6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90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08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2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16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02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24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44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64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7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16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26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81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8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7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66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67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62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86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63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85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24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1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85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76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63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0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2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7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28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30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61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0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37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5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54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13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69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07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58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2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24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4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74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98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25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01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82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58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60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6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57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12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19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0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23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52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0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4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872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044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8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7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722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49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9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623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16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31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46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33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285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43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237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3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437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812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3423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968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937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3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02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79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528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99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15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792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98" y="9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ar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465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ar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6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30" y="2111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98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84" y="-52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/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0"/>
              <a:t>12/02/2021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 rtl="0"/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0"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2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74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30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318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79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56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709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17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362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58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28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rtl="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" kern="0">
                <a:solidFill>
                  <a:srgbClr val="FFFFFF"/>
                </a:solidFill>
              </a:rPr>
              <a:pPr rtl="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2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hepatitis/" TargetMode="External"/><Relationship Id="rId2" Type="http://schemas.openxmlformats.org/officeDocument/2006/relationships/hyperlink" Target="https://www.nhs.uk/conditions/canc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s.uk/conditions/tuberculosis-tb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75240" cy="1570187"/>
          </a:xfrm>
        </p:spPr>
        <p:txBody>
          <a:bodyPr>
            <a:normAutofit fontScale="90000"/>
          </a:bodyPr>
          <a:lstStyle/>
          <a:p>
            <a:pPr algn="r"/>
            <a:r>
              <a:rPr lang="ar-IQ" sz="4000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كلية المستقبل الجامعة الاهلية</a:t>
            </a:r>
            <a:br>
              <a:rPr lang="ar-IQ" sz="4000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ar-IQ" sz="4000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قسم طب الاسنان</a:t>
            </a:r>
            <a:r>
              <a:rPr lang="en-US" sz="4000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</a:t>
            </a:r>
            <a:br>
              <a:rPr lang="en-US" sz="4000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ar-IQ" sz="4000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المرحلة الثالثة</a:t>
            </a:r>
            <a:endParaRPr lang="en-US" sz="40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4536504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n-US" sz="6000" b="1" dirty="0">
                <a:solidFill>
                  <a:srgbClr val="FEB80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ea typeface="+mj-ea"/>
                <a:cs typeface="Andalus" pitchFamily="18" charset="-78"/>
              </a:rPr>
              <a:t>A Biopsy</a:t>
            </a:r>
            <a:endParaRPr lang="ar-IQ" sz="6000" b="1" dirty="0">
              <a:solidFill>
                <a:srgbClr val="FEB80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marL="82296" indent="0" algn="ctr">
              <a:buNone/>
            </a:pPr>
            <a:endParaRPr lang="en-US" sz="4800" b="1" dirty="0" smtClean="0">
              <a:solidFill>
                <a:srgbClr val="FEB80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algn="ctr"/>
            <a:endParaRPr lang="en-US" sz="4800" b="1" dirty="0">
              <a:solidFill>
                <a:srgbClr val="FEB80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pPr marL="82296" indent="0" algn="ctr">
              <a:buNone/>
            </a:pPr>
            <a:endParaRPr lang="ar-IQ" sz="4800" b="1" dirty="0" smtClean="0">
              <a:solidFill>
                <a:srgbClr val="FEB80A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ndalus" pitchFamily="18" charset="-78"/>
              <a:ea typeface="+mj-ea"/>
              <a:cs typeface="Andalus" pitchFamily="18" charset="-78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       </a:t>
            </a:r>
            <a:r>
              <a:rPr lang="ar-IQ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Preparation  </a:t>
            </a:r>
            <a:r>
              <a:rPr lang="en-US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ar-IQ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        </a:t>
            </a:r>
            <a:r>
              <a:rPr lang="en-US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                                                                      </a:t>
            </a:r>
            <a:endParaRPr lang="en-US" sz="2200" dirty="0" smtClean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assistant teacher         </a:t>
            </a:r>
            <a:r>
              <a:rPr lang="ar-IQ" sz="2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</a:t>
            </a:r>
            <a:r>
              <a:rPr lang="en-US" sz="2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           </a:t>
            </a:r>
            <a:endParaRPr lang="ar-IQ" sz="2200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Fatima Hakim                </a:t>
            </a:r>
            <a:r>
              <a:rPr lang="ar-IQ" sz="2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</a:t>
            </a:r>
            <a:r>
              <a:rPr lang="en-US" sz="22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     </a:t>
            </a:r>
            <a:endParaRPr lang="en-US" dirty="0" smtClean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367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Cone_Biopsy 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225" y="1536633"/>
            <a:ext cx="3744850" cy="45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1605" y="1536633"/>
            <a:ext cx="457952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20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ctrTitle"/>
          </p:nvPr>
        </p:nvSpPr>
        <p:spPr>
          <a:xfrm>
            <a:off x="311700" y="-473407"/>
            <a:ext cx="8520600" cy="1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ar"/>
              <a:t>Core_needle biopsy 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l="16870" t="-4919" r="16863" b="29922"/>
          <a:stretch/>
        </p:blipFill>
        <p:spPr>
          <a:xfrm>
            <a:off x="311712" y="861923"/>
            <a:ext cx="8520601" cy="5134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5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Punch biopsy 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l="38283" t="13182" r="17973" b="11571"/>
          <a:stretch/>
        </p:blipFill>
        <p:spPr>
          <a:xfrm>
            <a:off x="1226801" y="1356968"/>
            <a:ext cx="6690423" cy="532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6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Punch biopsy </a:t>
            </a: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t="38248" b="39313"/>
          <a:stretch/>
        </p:blipFill>
        <p:spPr>
          <a:xfrm>
            <a:off x="311726" y="1356967"/>
            <a:ext cx="8832299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79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Fixation 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2408" y="1672133"/>
            <a:ext cx="3999899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36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Labrotary tissue processing 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536647"/>
            <a:ext cx="3999900" cy="417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752" y="1153569"/>
            <a:ext cx="4071225" cy="4938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95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707" y="132902"/>
            <a:ext cx="7398325" cy="659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45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Types of biopsy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268760"/>
            <a:ext cx="7509520" cy="5427984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1-Needle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2-CT-guided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3-Bone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4-Bone </a:t>
            </a: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marrow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5-Liver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6-Kidney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7-Aspiration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8-Prostate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9-Skin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10-Surgical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11-Endoscopic </a:t>
            </a: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5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88832" cy="2592288"/>
          </a:xfrm>
        </p:spPr>
        <p:txBody>
          <a:bodyPr>
            <a:normAutofit fontScale="90000"/>
          </a:bodyPr>
          <a:lstStyle/>
          <a:p>
            <a:pPr marL="342900"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1-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Needle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biopsy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/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Most biopsies are needle biopsies, meaning a needle is used to access the suspicious tissue.</a:t>
            </a:r>
            <a:b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During a needle biopsy, </a:t>
            </a:r>
            <a:r>
              <a:rPr lang="en-US" sz="20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doctor uses a special needle to extract cells from a suspicious area</a:t>
            </a: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9"/>
            <a:ext cx="3240360" cy="29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1064"/>
            <a:ext cx="4032448" cy="29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64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274637"/>
            <a:ext cx="7571184" cy="2434283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2-CT-guided biopsy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 </a:t>
            </a: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person rests in a CT-scanner; the scanner's images help doctors determine the </a:t>
            </a:r>
            <a:r>
              <a:rPr lang="en-US" sz="20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careful </a:t>
            </a: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position of the needle in the targeted tissue.</a:t>
            </a:r>
            <a: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25428"/>
            <a:ext cx="6192688" cy="333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69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Lesson objectives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the end of the lecture, the student will be able to</a:t>
            </a:r>
            <a:r>
              <a:rPr lang="en-US" b="1" i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r>
              <a:rPr lang="en-US" b="1" i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known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 a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Biopsy.</a:t>
            </a:r>
            <a:endParaRPr lang="en-US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is known as </a:t>
            </a:r>
            <a:r>
              <a:rPr lang="en-US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types </a:t>
            </a:r>
            <a:r>
              <a:rPr lang="en-US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biopsy.</a:t>
            </a:r>
            <a:endParaRPr lang="en-US" dirty="0" smtClean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It is known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 how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prepare for a biopsy.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0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227"/>
          </a:xfrm>
        </p:spPr>
        <p:txBody>
          <a:bodyPr>
            <a:normAutofit fontScale="90000"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Bone biopsy</a:t>
            </a:r>
            <a:r>
              <a:rPr lang="en-US" sz="31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/>
            </a:r>
            <a:br>
              <a:rPr lang="en-US" sz="31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r>
              <a:rPr lang="en-US" sz="27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 </a:t>
            </a:r>
            <a:r>
              <a:rPr lang="en-US" sz="27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bone biopsy is used to look for cancer of the bones</a:t>
            </a:r>
            <a:r>
              <a:rPr lang="en-US" sz="31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. </a:t>
            </a: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565001"/>
            <a:ext cx="6264696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5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2204864"/>
          </a:xfrm>
        </p:spPr>
        <p:txBody>
          <a:bodyPr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en-US" sz="15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4-Bone marrow biopsy</a:t>
            </a:r>
            <a:r>
              <a:rPr lang="en-US" sz="15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1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 </a:t>
            </a:r>
            <a:r>
              <a:rPr lang="en-US" sz="31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large needle is used to enter the pelvis bone to collect bone marrow</a:t>
            </a:r>
            <a:endParaRPr lang="en-US" sz="3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85" y="2708920"/>
            <a:ext cx="657498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090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2160240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5-Liver biopsy</a:t>
            </a:r>
            <a:r>
              <a:rPr lang="en-US" sz="53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53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7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 </a:t>
            </a:r>
            <a:r>
              <a:rPr lang="en-US" sz="27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needle is injected into the liver through the skin on the belly</a:t>
            </a: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565001"/>
            <a:ext cx="608084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10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43192" cy="2088232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6-Kidney biopsy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7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Similar </a:t>
            </a:r>
            <a:r>
              <a:rPr lang="en-US" sz="27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to a liver biopsy, a needle is injected through the skin on the back, into the kidney.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604867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34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136904" cy="2448272"/>
          </a:xfrm>
        </p:spPr>
        <p:txBody>
          <a:bodyPr>
            <a:norm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7-Aspiration biopsy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 </a:t>
            </a:r>
            <a:r>
              <a:rPr lang="en-US" sz="24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needle withdraws material out of a mass. This simple procedure is also called fine-needle aspiration</a:t>
            </a:r>
            <a:r>
              <a:rPr lang="en-US" sz="20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.</a:t>
            </a:r>
            <a:endParaRPr lang="en-US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675685"/>
            <a:ext cx="5400600" cy="34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2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2304256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8-Prostate biopsy</a:t>
            </a:r>
            <a:r>
              <a:rPr lang="en-US" sz="3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31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7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Multiple </a:t>
            </a:r>
            <a:r>
              <a:rPr lang="en-US" sz="27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needle biopsies are taken at one time from the prostate gland. </a:t>
            </a: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62646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47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9-Skin biopsy</a:t>
            </a:r>
            <a:r>
              <a:rPr lang="en-US" sz="36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</a:br>
            <a:r>
              <a:rPr lang="en-US" sz="27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A blow </a:t>
            </a:r>
            <a:r>
              <a:rPr lang="en-US" sz="27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biopsy is the main biopsy method</a:t>
            </a:r>
            <a:r>
              <a:rPr lang="en-US" sz="36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  <a:endParaRPr lang="en-US" sz="36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61206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72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25544" cy="2520280"/>
          </a:xfrm>
        </p:spPr>
        <p:txBody>
          <a:bodyPr>
            <a:normAutofit fontScale="90000"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10-Surgical biopsy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700" dirty="0" smtClean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Either </a:t>
            </a:r>
            <a:r>
              <a:rPr lang="en-US" sz="2700" dirty="0">
                <a:solidFill>
                  <a:prstClr val="black"/>
                </a:solidFill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open or laparoscopic surgery may be necessary to obtain a biopsy of hard-to-reach tissue.</a:t>
            </a:r>
            <a: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5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780928"/>
            <a:ext cx="561662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2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11-Endoscopic biopsy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340768"/>
            <a:ext cx="7715200" cy="4785395"/>
          </a:xfrm>
        </p:spPr>
        <p:txBody>
          <a:bodyPr/>
          <a:lstStyle/>
          <a:p>
            <a:pPr mar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During endoscopy,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doctor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uses a thin, flexible tube (endoscope) with a light on the end to see structures inside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body.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05893"/>
            <a:ext cx="5904656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83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 to prepare for a </a:t>
            </a: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biopsy?</a:t>
            </a:r>
            <a:r>
              <a:rPr lang="en-US" b="1" dirty="0">
                <a:solidFill>
                  <a:srgbClr val="231F20"/>
                </a:solidFill>
                <a:latin typeface="Proxima Nova"/>
              </a:rPr>
              <a:t/>
            </a:r>
            <a:br>
              <a:rPr lang="en-US" b="1" dirty="0">
                <a:solidFill>
                  <a:srgbClr val="231F20"/>
                </a:solidFill>
                <a:latin typeface="Proxima Nova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47800"/>
            <a:ext cx="7704856" cy="4717504"/>
          </a:xfrm>
        </p:spPr>
        <p:txBody>
          <a:bodyPr>
            <a:normAutofit fontScale="77500" lnSpcReduction="20000"/>
          </a:bodyPr>
          <a:lstStyle/>
          <a:p>
            <a:pPr marL="0" indent="0" algn="just" rtl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Biopsies </a:t>
            </a:r>
            <a:r>
              <a:rPr lang="en-US" dirty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may require some preparation on the part of the patient such as bowel prep, clear liquid diet, or nothing by mouth. </a:t>
            </a:r>
            <a:r>
              <a:rPr lang="en-US" dirty="0" smtClean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dirty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doctor will </a:t>
            </a:r>
            <a:r>
              <a:rPr lang="en-US" dirty="0" smtClean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teach </a:t>
            </a:r>
            <a:r>
              <a:rPr lang="en-US" dirty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 on what to do before the procedure.</a:t>
            </a:r>
          </a:p>
          <a:p>
            <a:pPr marL="0" indent="0" algn="just" rtl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 always before a medical procedure, tell your doctor what medications and </a:t>
            </a:r>
            <a:r>
              <a:rPr lang="en-US" dirty="0" smtClean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additions </a:t>
            </a:r>
            <a:r>
              <a:rPr lang="en-US" dirty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 take. You may need to stop taking certain drugs before a biopsy, such as aspirin or nonsteroidal anti-inflammatory </a:t>
            </a:r>
            <a:r>
              <a:rPr lang="en-US" dirty="0" smtClean="0">
                <a:solidFill>
                  <a:srgbClr val="231F2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medications.</a:t>
            </a:r>
            <a:endParaRPr lang="en-US" dirty="0">
              <a:solidFill>
                <a:srgbClr val="231F2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1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43608" y="548776"/>
            <a:ext cx="7414592" cy="93610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Biopsy</a:t>
            </a:r>
            <a:endParaRPr lang="en-US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920880" cy="3960440"/>
          </a:xfrm>
        </p:spPr>
        <p:txBody>
          <a:bodyPr>
            <a:normAutofit/>
          </a:bodyPr>
          <a:lstStyle/>
          <a:p>
            <a:pPr indent="457200" algn="just" rtl="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Biopsy 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a medical procedure that involves taking a small sample of body tissue so it can be examined under a microscope. A tissue sample can be taken from almost anywhere on or in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body, including the skin, organs and other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structures</a:t>
            </a:r>
            <a:r>
              <a:rPr lang="en-US" dirty="0" smtClean="0">
                <a:solidFill>
                  <a:srgbClr val="202124"/>
                </a:solidFill>
                <a:latin typeface="Helvetica Neue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How to </a:t>
            </a:r>
            <a:r>
              <a:rPr lang="en-US" sz="4400" dirty="0">
                <a:latin typeface="Aldhabi" panose="01000000000000000000" pitchFamily="2" charset="-78"/>
                <a:cs typeface="Aldhabi" panose="01000000000000000000" pitchFamily="2" charset="-78"/>
              </a:rPr>
              <a:t>do </a:t>
            </a:r>
            <a:r>
              <a:rPr lang="en-US" sz="4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a skin biopsy?</a:t>
            </a:r>
            <a:endParaRPr lang="en-US" sz="4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0649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نفجار 2 3"/>
          <p:cNvSpPr/>
          <p:nvPr/>
        </p:nvSpPr>
        <p:spPr>
          <a:xfrm>
            <a:off x="755576" y="366405"/>
            <a:ext cx="8532440" cy="5832648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 rot="20548372">
            <a:off x="1789829" y="2898108"/>
            <a:ext cx="5564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9449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340768"/>
            <a:ext cx="7859216" cy="4464496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doctor should recommend a biopsy when an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early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test suggests an area of tissue in the body isn't normal. Doctors may call an area of abnormal tissue a lesion, a tumor, or a mass.</a:t>
            </a:r>
          </a:p>
          <a:p>
            <a:pPr mar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When a biopsy may be </a:t>
            </a: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needed?</a:t>
            </a:r>
            <a:r>
              <a:rPr lang="en-US" b="1" dirty="0">
                <a:solidFill>
                  <a:srgbClr val="212B32"/>
                </a:solidFill>
                <a:latin typeface="Frutiger W01"/>
              </a:rPr>
              <a:t/>
            </a:r>
            <a:br>
              <a:rPr lang="en-US" b="1" dirty="0">
                <a:solidFill>
                  <a:srgbClr val="212B32"/>
                </a:solidFill>
                <a:latin typeface="Frutiger W01"/>
              </a:rPr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908720"/>
            <a:ext cx="7643192" cy="5472608"/>
          </a:xfrm>
        </p:spPr>
        <p:txBody>
          <a:bodyPr>
            <a:normAutofit fontScale="47500" lnSpcReduction="20000"/>
          </a:bodyPr>
          <a:lstStyle/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biopsy can be used to investigate abnormalities, which can be:</a:t>
            </a: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functional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– such as kidney or liver </a:t>
            </a: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problems.</a:t>
            </a:r>
            <a:endParaRPr lang="en-US" sz="3800" dirty="0">
              <a:solidFill>
                <a:srgbClr val="212B3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structural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– such as swelling in a particular </a:t>
            </a: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organ.</a:t>
            </a:r>
            <a:endParaRPr lang="en-US" sz="3800" dirty="0">
              <a:solidFill>
                <a:srgbClr val="212B3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When the tissue sample is examined under the microscope, abnormal cells may be </a:t>
            </a: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known, 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which can help to diagnose a specific condition.</a:t>
            </a: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If a condition has already been diagnosed, a biopsy can also be used to assess its severity (such as the degree of inflammation) and grade (such as the </a:t>
            </a: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violence 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a cancer).</a:t>
            </a: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b="1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Examples </a:t>
            </a:r>
            <a:r>
              <a:rPr lang="en-US" sz="3800" b="1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conditions where a biopsy may be helpful include:</a:t>
            </a: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1-cancer</a:t>
            </a:r>
            <a:r>
              <a:rPr lang="en-US" sz="38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800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2-inflammation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 such as in the liver (</a:t>
            </a:r>
            <a:r>
              <a:rPr lang="en-US" sz="3800" dirty="0">
                <a:solidFill>
                  <a:srgbClr val="005EB8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hepatitis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 or kidney (</a:t>
            </a:r>
            <a:r>
              <a:rPr lang="en-US" sz="3800" u="sng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nephritis</a:t>
            </a: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  <a:endParaRPr lang="en-US" sz="3800" dirty="0">
              <a:solidFill>
                <a:srgbClr val="212B3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3-infection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such as in lymph nodes – for example, </a:t>
            </a:r>
            <a:r>
              <a:rPr lang="en-US" sz="3800" dirty="0" smtClean="0">
                <a:latin typeface="Andalus" panose="02020603050405020304" pitchFamily="18" charset="-78"/>
                <a:cs typeface="Andalus" panose="02020603050405020304" pitchFamily="18" charset="-78"/>
                <a:hlinkClick r:id="rId4"/>
              </a:rPr>
              <a:t>tuberculosis</a:t>
            </a:r>
            <a:r>
              <a:rPr lang="en-US" sz="3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 rtl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4-various </a:t>
            </a:r>
            <a:r>
              <a:rPr lang="en-US" sz="3800" dirty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skin </a:t>
            </a:r>
            <a:r>
              <a:rPr lang="en-US" sz="3800" dirty="0" smtClean="0">
                <a:solidFill>
                  <a:srgbClr val="212B3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conditions.</a:t>
            </a:r>
            <a:endParaRPr lang="en-US" sz="3800" dirty="0">
              <a:solidFill>
                <a:srgbClr val="212B3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4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İncisional biopsy 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l="21014" t="22434" r="22827" b="18714"/>
          <a:stretch/>
        </p:blipFill>
        <p:spPr>
          <a:xfrm>
            <a:off x="311700" y="1633068"/>
            <a:ext cx="3999902" cy="445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07036"/>
            <a:ext cx="3999900" cy="604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04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Excision al biopsy 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l="20880" t="19049" r="21417" b="14203"/>
          <a:stretch/>
        </p:blipFill>
        <p:spPr>
          <a:xfrm>
            <a:off x="311841" y="1551052"/>
            <a:ext cx="3798475" cy="455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4">
            <a:alphaModFix/>
          </a:blip>
          <a:srcRect t="33577" b="34635"/>
          <a:stretch/>
        </p:blipFill>
        <p:spPr>
          <a:xfrm>
            <a:off x="4832408" y="1536633"/>
            <a:ext cx="3999899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23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l="5356" t="31347" b="35111"/>
          <a:stretch/>
        </p:blipFill>
        <p:spPr>
          <a:xfrm>
            <a:off x="861325" y="282467"/>
            <a:ext cx="7421350" cy="6293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98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Cautery biopsy 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27" y="1536716"/>
            <a:ext cx="5969215" cy="455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526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310</Words>
  <Application>Microsoft Office PowerPoint</Application>
  <PresentationFormat>On-screen Show (4:3)</PresentationFormat>
  <Paragraphs>68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9_Solstice</vt:lpstr>
      <vt:lpstr>1_Geometric</vt:lpstr>
      <vt:lpstr>2_Geometric</vt:lpstr>
      <vt:lpstr>3_Geometric</vt:lpstr>
      <vt:lpstr>4_Geometric</vt:lpstr>
      <vt:lpstr>5_Geometric</vt:lpstr>
      <vt:lpstr>6_Geometric</vt:lpstr>
      <vt:lpstr>7_Geometric</vt:lpstr>
      <vt:lpstr>8_Geometric</vt:lpstr>
      <vt:lpstr>9_Geometric</vt:lpstr>
      <vt:lpstr>10_Geometric</vt:lpstr>
      <vt:lpstr>11_Geometric</vt:lpstr>
      <vt:lpstr>كلية المستقبل الجامعة الاهلية قسم طب الاسنان   المرحلة الثالثة</vt:lpstr>
      <vt:lpstr>Lesson objectives</vt:lpstr>
      <vt:lpstr>A Biopsy</vt:lpstr>
      <vt:lpstr>PowerPoint Presentation</vt:lpstr>
      <vt:lpstr>When a biopsy may be needed? </vt:lpstr>
      <vt:lpstr>İncisional biopsy </vt:lpstr>
      <vt:lpstr>Excision al biopsy </vt:lpstr>
      <vt:lpstr>PowerPoint Presentation</vt:lpstr>
      <vt:lpstr>Cautery biopsy </vt:lpstr>
      <vt:lpstr>Cone_Biopsy </vt:lpstr>
      <vt:lpstr>Core_needle biopsy </vt:lpstr>
      <vt:lpstr>Punch biopsy </vt:lpstr>
      <vt:lpstr>Punch biopsy </vt:lpstr>
      <vt:lpstr>Fixation </vt:lpstr>
      <vt:lpstr>Labrotary tissue processing </vt:lpstr>
      <vt:lpstr>PowerPoint Presentation</vt:lpstr>
      <vt:lpstr>Types of biopsy </vt:lpstr>
      <vt:lpstr>1-Needle biopsy  Most biopsies are needle biopsies, meaning a needle is used to access the suspicious tissue. During a needle biopsy, a doctor uses a special needle to extract cells from a suspicious area  </vt:lpstr>
      <vt:lpstr>2-CT-guided biopsy A person rests in a CT-scanner; the scanner's images help doctors determine the careful position of the needle in the targeted tissue. </vt:lpstr>
      <vt:lpstr> 3-Bone biopsy A bone biopsy is used to look for cancer of the bones.  </vt:lpstr>
      <vt:lpstr> 4-Bone marrow biopsy A large needle is used to enter the pelvis bone to collect bone marrow</vt:lpstr>
      <vt:lpstr>5-Liver biopsy A needle is injected into the liver through the skin on the belly. </vt:lpstr>
      <vt:lpstr>6-Kidney biopsy Similar to a liver biopsy, a needle is injected through the skin on the back, into the kidney. </vt:lpstr>
      <vt:lpstr> 7-Aspiration biopsy A needle withdraws material out of a mass. This simple procedure is also called fine-needle aspiration.</vt:lpstr>
      <vt:lpstr>8-Prostate biopsy Multiple needle biopsies are taken at one time from the prostate gland.  </vt:lpstr>
      <vt:lpstr> 9-Skin biopsy A blow biopsy is the main biopsy method.</vt:lpstr>
      <vt:lpstr>10-Surgical biopsy Either open or laparoscopic surgery may be necessary to obtain a biopsy of hard-to-reach tissue. </vt:lpstr>
      <vt:lpstr>11-Endoscopic biopsy</vt:lpstr>
      <vt:lpstr>How to prepare for a biopsy? 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fatima</dc:creator>
  <cp:lastModifiedBy>Maher</cp:lastModifiedBy>
  <cp:revision>28</cp:revision>
  <dcterms:created xsi:type="dcterms:W3CDTF">2021-11-11T08:05:08Z</dcterms:created>
  <dcterms:modified xsi:type="dcterms:W3CDTF">2021-12-02T17:58:36Z</dcterms:modified>
</cp:coreProperties>
</file>