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668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945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230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521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1691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197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706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82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539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3470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73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0404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mtClean="0"/>
              <a:t>محاسبة المصادر الطبيعية</a:t>
            </a:r>
            <a:br>
              <a:rPr lang="ar-IQ" smtClean="0"/>
            </a:br>
            <a:r>
              <a:rPr lang="ar-IQ" smtClean="0"/>
              <a:t>المرحلة الثالثة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smtClean="0"/>
              <a:t>م.م حازم محمد دايخ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53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16632"/>
            <a:ext cx="87849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IQ" sz="2800" b="1" dirty="0">
                <a:solidFill>
                  <a:srgbClr val="FFC000"/>
                </a:solidFill>
              </a:rPr>
              <a:t>الكثافة النسبية ( كثافة المنتج ) :- </a:t>
            </a:r>
            <a:r>
              <a:rPr lang="ar-IQ" sz="2800" b="1" dirty="0">
                <a:solidFill>
                  <a:srgbClr val="FFFFFF"/>
                </a:solidFill>
              </a:rPr>
              <a:t>تعتمد هذه الطريقة على كثافة وجودة كل منتج وهي جمع ما بين فكرتين الايراد المتحقق والطاقة المتولدة . </a:t>
            </a:r>
            <a:endParaRPr lang="en-US" sz="2800" dirty="0">
              <a:solidFill>
                <a:srgbClr val="FFFFFF"/>
              </a:solidFill>
            </a:endParaRPr>
          </a:p>
          <a:p>
            <a:pPr algn="justLow"/>
            <a:r>
              <a:rPr lang="ar-IQ" sz="2800" b="1" dirty="0">
                <a:solidFill>
                  <a:srgbClr val="00B0F0"/>
                </a:solidFill>
              </a:rPr>
              <a:t>خطوات الحل :- </a:t>
            </a:r>
            <a:r>
              <a:rPr lang="ar-IQ" sz="2800" b="1" dirty="0">
                <a:solidFill>
                  <a:srgbClr val="FFFFFF"/>
                </a:solidFill>
              </a:rPr>
              <a:t>حسب هذه الطريقة تكون معطيات السؤال هي ( نوع المنتج , عدد الوحدات , كثافته النسبية التي تحدد من الجانب الهندسي , الكلفة الاجمالية في الانتاج ) وتكون خطوات الحل كالتالي :- </a:t>
            </a:r>
            <a:endParaRPr lang="en-US" sz="2800" dirty="0">
              <a:solidFill>
                <a:srgbClr val="FFFFFF"/>
              </a:solidFill>
            </a:endParaRPr>
          </a:p>
          <a:p>
            <a:pPr marL="514350" indent="-514350" algn="justLow">
              <a:buFont typeface="+mj-lt"/>
              <a:buAutoNum type="arabicPeriod"/>
            </a:pPr>
            <a:r>
              <a:rPr lang="ar-IQ" sz="2800" b="1" dirty="0">
                <a:solidFill>
                  <a:srgbClr val="FFFFFF"/>
                </a:solidFill>
              </a:rPr>
              <a:t>استخرج نسبة المنتج من العائد ويكون عن طريق تقسيم عدد وحدات المنتج على عدد الوحدات الاجمالية للإنتاج .</a:t>
            </a:r>
            <a:endParaRPr lang="en-US" sz="2800" dirty="0">
              <a:solidFill>
                <a:srgbClr val="FFFFFF"/>
              </a:solidFill>
            </a:endParaRPr>
          </a:p>
          <a:p>
            <a:pPr marL="514350" indent="-514350" algn="justLow">
              <a:buFont typeface="+mj-lt"/>
              <a:buAutoNum type="arabicPeriod"/>
            </a:pPr>
            <a:r>
              <a:rPr lang="ar-IQ" sz="2800" b="1" dirty="0">
                <a:solidFill>
                  <a:srgbClr val="FFFFFF"/>
                </a:solidFill>
              </a:rPr>
              <a:t>استخراج الوزن النسبي للمنتج ونحصل عليه عن طريق ضرب نسبة المنتج في كثافته النسبية . </a:t>
            </a:r>
            <a:endParaRPr lang="en-US" sz="2800" dirty="0">
              <a:solidFill>
                <a:srgbClr val="FFFFFF"/>
              </a:solidFill>
            </a:endParaRPr>
          </a:p>
          <a:p>
            <a:pPr marL="514350" indent="-514350" algn="justLow">
              <a:buFont typeface="+mj-lt"/>
              <a:buAutoNum type="arabicPeriod"/>
            </a:pPr>
            <a:r>
              <a:rPr lang="ar-IQ" sz="2800" b="1" dirty="0">
                <a:solidFill>
                  <a:srgbClr val="FFFFFF"/>
                </a:solidFill>
              </a:rPr>
              <a:t>التكاليف المحملة للمنتج نحصل عليها عن طريق تقسيم الوزن النسبي للمنتج على اجمالي الاوزان للمنتجات . </a:t>
            </a:r>
            <a:endParaRPr lang="en-US" sz="2800" dirty="0">
              <a:solidFill>
                <a:srgbClr val="FFFFFF"/>
              </a:solidFill>
            </a:endParaRPr>
          </a:p>
          <a:p>
            <a:pPr marL="514350" indent="-514350" algn="justLow">
              <a:buFont typeface="+mj-lt"/>
              <a:buAutoNum type="arabicPeriod"/>
            </a:pPr>
            <a:r>
              <a:rPr lang="ar-IQ" sz="2800" b="1" dirty="0">
                <a:solidFill>
                  <a:srgbClr val="FFFFFF"/>
                </a:solidFill>
              </a:rPr>
              <a:t>حصة المنتج من التكاليف المشتركة نحصل عليه عن طريق ضرب التكاليف الاجمالية في نسبة التكاليف المحملة للمنتج . </a:t>
            </a:r>
            <a:endParaRPr lang="en-US" sz="2800" dirty="0">
              <a:solidFill>
                <a:srgbClr val="FFFFFF"/>
              </a:solidFill>
            </a:endParaRPr>
          </a:p>
          <a:p>
            <a:pPr marL="514350" indent="-514350" algn="justLow">
              <a:buFont typeface="+mj-lt"/>
              <a:buAutoNum type="arabicPeriod"/>
            </a:pPr>
            <a:r>
              <a:rPr lang="ar-IQ" sz="2800" b="1" dirty="0">
                <a:solidFill>
                  <a:srgbClr val="FFFFFF"/>
                </a:solidFill>
              </a:rPr>
              <a:t>كلفة البرميل الواحد نحصل عليها عن طريق تقسيم حصة المنتج من التكاليف المشتركة على اجمالي عدد وحدات الانتاج . 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88640"/>
            <a:ext cx="878497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IQ" sz="2600" b="1" dirty="0">
                <a:solidFill>
                  <a:srgbClr val="FF0000"/>
                </a:solidFill>
              </a:rPr>
              <a:t>مثال ( 39 ) :- </a:t>
            </a:r>
            <a:r>
              <a:rPr lang="ar-IQ" sz="2600" b="1" dirty="0">
                <a:solidFill>
                  <a:srgbClr val="FFFFFF"/>
                </a:solidFill>
              </a:rPr>
              <a:t>انتج احد مصافي النفط في الدورة ( 50000 ) برميل بنزين و( 15000 ) برميل زيت الغاز        و( 25000 ) برميل نفط ابيض و( 10000 ) برميل شوائب بكلفة اجمالية ( 4400.000) دينار . </a:t>
            </a:r>
            <a:endParaRPr lang="en-US" sz="2600" dirty="0">
              <a:solidFill>
                <a:srgbClr val="FFFFFF"/>
              </a:solidFill>
            </a:endParaRPr>
          </a:p>
          <a:p>
            <a:pPr algn="justLow"/>
            <a:r>
              <a:rPr lang="ar-IQ" sz="2600" b="1" dirty="0">
                <a:solidFill>
                  <a:srgbClr val="FF0000"/>
                </a:solidFill>
              </a:rPr>
              <a:t>المطلوب :</a:t>
            </a:r>
            <a:r>
              <a:rPr lang="ar-IQ" sz="2600" dirty="0">
                <a:solidFill>
                  <a:srgbClr val="FF0000"/>
                </a:solidFill>
              </a:rPr>
              <a:t>- </a:t>
            </a:r>
            <a:r>
              <a:rPr lang="ar-IQ" sz="2600" b="1" dirty="0">
                <a:solidFill>
                  <a:srgbClr val="FFFFFF"/>
                </a:solidFill>
              </a:rPr>
              <a:t>استخراج نصيب كل منتج من التكاليف المشتركة اذا علمت ان الكثافة النسبية التي حددها المهندس المختص لكل منتج ( 50% , 40% , 20% ,  صفر ) على التوالي . </a:t>
            </a:r>
            <a:endParaRPr lang="en-US" sz="2600" dirty="0">
              <a:solidFill>
                <a:srgbClr val="FFFFFF"/>
              </a:solidFill>
            </a:endParaRPr>
          </a:p>
          <a:p>
            <a:pPr algn="justLow"/>
            <a:r>
              <a:rPr lang="ar-IQ" sz="2600" b="1" dirty="0">
                <a:solidFill>
                  <a:srgbClr val="00B0F0"/>
                </a:solidFill>
              </a:rPr>
              <a:t>الحل :-    </a:t>
            </a:r>
            <a:endParaRPr lang="en-US" sz="2600" dirty="0">
              <a:solidFill>
                <a:srgbClr val="00B0F0"/>
              </a:solidFill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352015"/>
              </p:ext>
            </p:extLst>
          </p:nvPr>
        </p:nvGraphicFramePr>
        <p:xfrm>
          <a:off x="107504" y="3236635"/>
          <a:ext cx="8964488" cy="315468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178609"/>
                <a:gridCol w="1261361"/>
                <a:gridCol w="1012868"/>
                <a:gridCol w="861734"/>
                <a:gridCol w="896026"/>
                <a:gridCol w="1176843"/>
                <a:gridCol w="1141606"/>
                <a:gridCol w="1435441"/>
              </a:tblGrid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البيان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عدد الوحدات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نسبة المنتج من العائد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الكثافة النسبية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الوزن النسبي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نسبة التكاليف المحملة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حصة البرميل من التكاليف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</a:rPr>
                        <a:t>حصة المنتج من التكاليف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بنزين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 dirty="0">
                          <a:effectLst/>
                        </a:rPr>
                        <a:t>50.000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50%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50%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0.25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69.4%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3.56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3053600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زيت الغاز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15.000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 dirty="0">
                          <a:effectLst/>
                        </a:rPr>
                        <a:t>15%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40%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0.06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16.6%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0.73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 dirty="0">
                          <a:effectLst/>
                        </a:rPr>
                        <a:t>730400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نفط ابيض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25.000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 dirty="0">
                          <a:effectLst/>
                        </a:rPr>
                        <a:t>25%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 dirty="0">
                          <a:effectLst/>
                        </a:rPr>
                        <a:t>20%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0.05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14%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0.57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616000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شوائب 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10.000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10%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-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 dirty="0">
                          <a:effectLst/>
                        </a:rPr>
                        <a:t>-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-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 dirty="0">
                          <a:effectLst/>
                        </a:rPr>
                        <a:t>-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-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المجموع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100.000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 dirty="0">
                          <a:effectLst/>
                        </a:rPr>
                        <a:t>0.36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 dirty="0">
                          <a:effectLst/>
                        </a:rPr>
                        <a:t>100%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b="1" dirty="0">
                          <a:effectLst/>
                        </a:rPr>
                        <a:t>4400.000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14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72008" y="116632"/>
            <a:ext cx="89644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IQ" sz="2800" b="1" dirty="0">
                <a:solidFill>
                  <a:srgbClr val="FF0000"/>
                </a:solidFill>
              </a:rPr>
              <a:t>مثال ( 40 ) :- </a:t>
            </a:r>
            <a:r>
              <a:rPr lang="ar-IQ" sz="2800" b="1" dirty="0">
                <a:solidFill>
                  <a:srgbClr val="FFFFFF"/>
                </a:solidFill>
              </a:rPr>
              <a:t>انتج مصفى نفط الدورة ( 25000 ) برميل زيت الغاز </a:t>
            </a:r>
            <a:r>
              <a:rPr lang="ar-IQ" sz="2800" b="1" dirty="0" smtClean="0">
                <a:solidFill>
                  <a:srgbClr val="FFFFFF"/>
                </a:solidFill>
              </a:rPr>
              <a:t>      و</a:t>
            </a:r>
            <a:r>
              <a:rPr lang="ar-IQ" sz="2800" b="1" dirty="0">
                <a:solidFill>
                  <a:srgbClr val="FFFFFF"/>
                </a:solidFill>
              </a:rPr>
              <a:t>( 45000 ) برميل بنزين و( 20000 ) برميل نفط ابيض حيث كانت الكثافة النسبية التي حددها المهندس المختص لكل منتج ( 12% , 10% , 4% ) على التوالي بكلفة اجمالية ( 35000) دينار . </a:t>
            </a:r>
            <a:endParaRPr lang="en-US" sz="2800" dirty="0">
              <a:solidFill>
                <a:srgbClr val="FFFFFF"/>
              </a:solidFill>
            </a:endParaRPr>
          </a:p>
          <a:p>
            <a:pPr algn="justLow"/>
            <a:r>
              <a:rPr lang="ar-IQ" sz="2800" b="1" dirty="0">
                <a:solidFill>
                  <a:srgbClr val="FF0000"/>
                </a:solidFill>
              </a:rPr>
              <a:t>المطلوب :</a:t>
            </a:r>
            <a:r>
              <a:rPr lang="ar-IQ" sz="2800" dirty="0">
                <a:solidFill>
                  <a:srgbClr val="FF0000"/>
                </a:solidFill>
              </a:rPr>
              <a:t>- </a:t>
            </a:r>
            <a:r>
              <a:rPr lang="ar-IQ" sz="2800" b="1" dirty="0">
                <a:solidFill>
                  <a:srgbClr val="FFFFFF"/>
                </a:solidFill>
              </a:rPr>
              <a:t>استخراج نصيب كل منتج من التكاليف المشتركة . </a:t>
            </a:r>
            <a:endParaRPr lang="en-US" sz="2800" dirty="0">
              <a:solidFill>
                <a:srgbClr val="FFFFFF"/>
              </a:solidFill>
            </a:endParaRPr>
          </a:p>
          <a:p>
            <a:pPr algn="justLow"/>
            <a:r>
              <a:rPr lang="ar-IQ" sz="2800" b="1" dirty="0">
                <a:solidFill>
                  <a:srgbClr val="00B0F0"/>
                </a:solidFill>
              </a:rPr>
              <a:t>الحل :- </a:t>
            </a:r>
            <a:endParaRPr lang="ar-IQ" sz="2800" dirty="0">
              <a:solidFill>
                <a:srgbClr val="00B0F0"/>
              </a:solidFill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334554"/>
              </p:ext>
            </p:extLst>
          </p:nvPr>
        </p:nvGraphicFramePr>
        <p:xfrm>
          <a:off x="72007" y="2932144"/>
          <a:ext cx="8964488" cy="336499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178608"/>
                <a:gridCol w="1178608"/>
                <a:gridCol w="1095621"/>
                <a:gridCol w="751308"/>
                <a:gridCol w="1006453"/>
                <a:gridCol w="1176843"/>
                <a:gridCol w="1200680"/>
                <a:gridCol w="1376367"/>
              </a:tblGrid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البيان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عدد الوحدات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نسبة المنتج من العائد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الكثافة النسبية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الوزن النسبي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نسبة التكاليف المحملة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حصة البرميل من التكاليف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حصة المنتج من التكاليف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زيت الغاز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25000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27.8%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12%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0.033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36.5%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0.1419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12775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بنزين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45000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50%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10%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0.05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54.7%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0.2127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19145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نفط ابيض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20000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22.2%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4%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0.008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8.8 %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0.0342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3080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المجموع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90.000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0.091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100%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35000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60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260648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IQ" sz="2800" b="1" dirty="0">
                <a:solidFill>
                  <a:srgbClr val="FFC000"/>
                </a:solidFill>
              </a:rPr>
              <a:t>المعدل الموزون :- </a:t>
            </a:r>
            <a:r>
              <a:rPr lang="ar-IQ" sz="2800" b="1" dirty="0">
                <a:solidFill>
                  <a:srgbClr val="FFFFFF"/>
                </a:solidFill>
              </a:rPr>
              <a:t>تعتمد هذه الطريقة على نقاط الترجيح التي تقدمها الجهات الهندسية  . </a:t>
            </a:r>
            <a:endParaRPr lang="en-US" sz="2800" dirty="0">
              <a:solidFill>
                <a:srgbClr val="FFFFFF"/>
              </a:solidFill>
            </a:endParaRPr>
          </a:p>
          <a:p>
            <a:pPr algn="justLow"/>
            <a:r>
              <a:rPr lang="ar-IQ" sz="2800" b="1" dirty="0">
                <a:solidFill>
                  <a:srgbClr val="00B0F0"/>
                </a:solidFill>
              </a:rPr>
              <a:t>خطوات الحل :- </a:t>
            </a:r>
            <a:r>
              <a:rPr lang="ar-IQ" sz="2800" b="1" dirty="0">
                <a:solidFill>
                  <a:srgbClr val="FFFFFF"/>
                </a:solidFill>
              </a:rPr>
              <a:t>حسب هذه الطريقة تكون معطيات السؤال هي ( نوع المنتج , عدد الوحدات , كثافته النسبية التي تحدد من الجانب الهندسي , الكلفة الاجمالية في الانتاج ) وتكون خطوات الحل كالتالي :- </a:t>
            </a:r>
            <a:endParaRPr lang="en-US" sz="2800" dirty="0">
              <a:solidFill>
                <a:srgbClr val="FFFFFF"/>
              </a:solidFill>
            </a:endParaRPr>
          </a:p>
          <a:p>
            <a:pPr marL="514350" indent="-514350" algn="justLow">
              <a:buFont typeface="+mj-lt"/>
              <a:buAutoNum type="arabicPeriod"/>
            </a:pPr>
            <a:r>
              <a:rPr lang="en-US" sz="2800" b="1" dirty="0">
                <a:solidFill>
                  <a:srgbClr val="FFFFFF"/>
                </a:solidFill>
              </a:rPr>
              <a:t> </a:t>
            </a:r>
            <a:r>
              <a:rPr lang="ar-IQ" sz="2800" b="1" dirty="0" smtClean="0">
                <a:solidFill>
                  <a:srgbClr val="FFFFFF"/>
                </a:solidFill>
              </a:rPr>
              <a:t>استخراج </a:t>
            </a:r>
            <a:r>
              <a:rPr lang="ar-IQ" sz="2800" b="1" dirty="0">
                <a:solidFill>
                  <a:srgbClr val="FFFFFF"/>
                </a:solidFill>
              </a:rPr>
              <a:t>اجمالي نقاط الترجيح لكل منتج وهو حاصل ضرب عدد وحدات الانتاج لنقطة الترجيح لكل منتج .</a:t>
            </a:r>
            <a:endParaRPr lang="en-US" sz="2800" dirty="0">
              <a:solidFill>
                <a:srgbClr val="FFFFFF"/>
              </a:solidFill>
            </a:endParaRPr>
          </a:p>
          <a:p>
            <a:pPr marL="514350" indent="-514350" algn="justLow">
              <a:buFont typeface="+mj-lt"/>
              <a:buAutoNum type="arabicPeriod"/>
            </a:pPr>
            <a:r>
              <a:rPr lang="ar-IQ" sz="2800" b="1" dirty="0">
                <a:solidFill>
                  <a:srgbClr val="FFFFFF"/>
                </a:solidFill>
              </a:rPr>
              <a:t>نجمع نقاط ترجيح كل المنتجات .</a:t>
            </a:r>
            <a:endParaRPr lang="en-US" sz="2800" dirty="0">
              <a:solidFill>
                <a:srgbClr val="FFFFFF"/>
              </a:solidFill>
            </a:endParaRPr>
          </a:p>
          <a:p>
            <a:pPr marL="514350" indent="-514350" algn="justLow">
              <a:buFont typeface="+mj-lt"/>
              <a:buAutoNum type="arabicPeriod"/>
            </a:pPr>
            <a:r>
              <a:rPr lang="ar-IQ" sz="2800" b="1" dirty="0">
                <a:solidFill>
                  <a:srgbClr val="FFFFFF"/>
                </a:solidFill>
              </a:rPr>
              <a:t>نقسم التكاليف المشتركة الاجمالية على نقاط الترجيح الاجمالية للمنتجات لاستخراج المعدل الموزون.</a:t>
            </a:r>
            <a:endParaRPr lang="en-US" sz="2800" dirty="0">
              <a:solidFill>
                <a:srgbClr val="FFFFFF"/>
              </a:solidFill>
            </a:endParaRPr>
          </a:p>
          <a:p>
            <a:pPr marL="514350" indent="-514350" algn="justLow">
              <a:buFont typeface="+mj-lt"/>
              <a:buAutoNum type="arabicPeriod"/>
            </a:pPr>
            <a:r>
              <a:rPr lang="ar-IQ" sz="2800" b="1" dirty="0">
                <a:solidFill>
                  <a:srgbClr val="FFFFFF"/>
                </a:solidFill>
              </a:rPr>
              <a:t>توزيع التكاليف المشتركة على كل منتج نتيجة حاصل ضرب نقاط الترجيح لكل منتج في المعدل الموزون .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67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16632"/>
            <a:ext cx="8784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IQ" sz="2800" b="1" dirty="0">
                <a:solidFill>
                  <a:srgbClr val="FF0000"/>
                </a:solidFill>
              </a:rPr>
              <a:t>مثال ( 41 ) :- </a:t>
            </a:r>
            <a:r>
              <a:rPr lang="ar-IQ" sz="2800" b="1" dirty="0">
                <a:solidFill>
                  <a:srgbClr val="FFFFFF"/>
                </a:solidFill>
              </a:rPr>
              <a:t>انتج احد مصافي نفط الجنوب  ( 150.000 ) برميل بنزين و( 50.000 ) برميل نفط ابيض و(100.000 ) برميل زيت الغاز وكانت نقاط الترجيح لكل منتج ( 16 , 14 , 12 ) على التوالي بكلفة اجمالية بلغت ( 12900.000 ) دينار . </a:t>
            </a:r>
            <a:endParaRPr lang="en-US" sz="2800" dirty="0">
              <a:solidFill>
                <a:srgbClr val="FFFFFF"/>
              </a:solidFill>
            </a:endParaRPr>
          </a:p>
          <a:p>
            <a:pPr algn="justLow"/>
            <a:r>
              <a:rPr lang="ar-IQ" sz="2800" b="1" dirty="0">
                <a:solidFill>
                  <a:srgbClr val="FF0000"/>
                </a:solidFill>
              </a:rPr>
              <a:t>المطلوب :</a:t>
            </a:r>
            <a:r>
              <a:rPr lang="ar-IQ" sz="2800" dirty="0">
                <a:solidFill>
                  <a:srgbClr val="FF0000"/>
                </a:solidFill>
              </a:rPr>
              <a:t>- </a:t>
            </a:r>
            <a:r>
              <a:rPr lang="ar-IQ" sz="2800" b="1" dirty="0">
                <a:solidFill>
                  <a:srgbClr val="FFFFFF"/>
                </a:solidFill>
              </a:rPr>
              <a:t>استخراج نصيب كل منتج من التكاليف المشتركة   . </a:t>
            </a:r>
            <a:endParaRPr lang="en-US" sz="2800" dirty="0">
              <a:solidFill>
                <a:srgbClr val="FFFFFF"/>
              </a:solidFill>
            </a:endParaRPr>
          </a:p>
          <a:p>
            <a:pPr algn="justLow"/>
            <a:r>
              <a:rPr lang="ar-IQ" sz="2800" b="1" dirty="0">
                <a:solidFill>
                  <a:srgbClr val="00B0F0"/>
                </a:solidFill>
              </a:rPr>
              <a:t>الحل :- </a:t>
            </a:r>
            <a:endParaRPr lang="ar-IQ" sz="2800" dirty="0">
              <a:solidFill>
                <a:srgbClr val="00B0F0"/>
              </a:solidFill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6994"/>
              </p:ext>
            </p:extLst>
          </p:nvPr>
        </p:nvGraphicFramePr>
        <p:xfrm>
          <a:off x="179510" y="2932144"/>
          <a:ext cx="8784978" cy="322478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464163"/>
                <a:gridCol w="1464163"/>
                <a:gridCol w="1251338"/>
                <a:gridCol w="1676988"/>
                <a:gridCol w="994100"/>
                <a:gridCol w="1934226"/>
              </a:tblGrid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البيان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عدد الوحدات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نقاط الترجيح للمنتج 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نقاط الترجيح الاجمالية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المعدل الموزون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حصة المنتج من التكاليف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بنزين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150.000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16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2400.000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7200.000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نفط ابيض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50.000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14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700.000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</a:rPr>
                        <a:t>2100.000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زيت الغاز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100.000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12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</a:rPr>
                        <a:t>1200.000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3600.000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</a:rPr>
                        <a:t>المجموع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300.000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</a:rPr>
                        <a:t>4300.000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</a:rPr>
                        <a:t>12900.000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73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79512" y="116632"/>
            <a:ext cx="87849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IQ" sz="2800" b="1" dirty="0">
                <a:solidFill>
                  <a:srgbClr val="FF0000"/>
                </a:solidFill>
              </a:rPr>
              <a:t>مثال ( 42 ) :- </a:t>
            </a:r>
            <a:r>
              <a:rPr lang="ar-IQ" sz="2800" b="1" dirty="0">
                <a:solidFill>
                  <a:srgbClr val="FFFFFF"/>
                </a:solidFill>
              </a:rPr>
              <a:t>انتج احد مصافي النفط ( 2250 ) برميل بنزين و( 600 ) برميل زيت الغاز و(450 ) برميل نفط ابيض وكانت نقاط الترجيح لكل منتج ( 18 , 14 , 10 ) على التوالي بكلفة اجمالية بلغت ( 213600 ) دينار . </a:t>
            </a:r>
            <a:endParaRPr lang="en-US" sz="2800" dirty="0">
              <a:solidFill>
                <a:srgbClr val="FFFFFF"/>
              </a:solidFill>
            </a:endParaRPr>
          </a:p>
          <a:p>
            <a:pPr algn="justLow"/>
            <a:r>
              <a:rPr lang="ar-IQ" sz="2800" b="1" dirty="0">
                <a:solidFill>
                  <a:srgbClr val="FF0000"/>
                </a:solidFill>
              </a:rPr>
              <a:t>المطلوب :</a:t>
            </a:r>
            <a:r>
              <a:rPr lang="ar-IQ" sz="2800" dirty="0">
                <a:solidFill>
                  <a:srgbClr val="FF0000"/>
                </a:solidFill>
              </a:rPr>
              <a:t>- </a:t>
            </a:r>
            <a:r>
              <a:rPr lang="ar-IQ" sz="2800" b="1" dirty="0">
                <a:solidFill>
                  <a:srgbClr val="FFFFFF"/>
                </a:solidFill>
              </a:rPr>
              <a:t>استخراج نصيب كل منتج من التكاليف المشتركة   . </a:t>
            </a:r>
            <a:endParaRPr lang="en-US" sz="2800" dirty="0">
              <a:solidFill>
                <a:srgbClr val="FFFFFF"/>
              </a:solidFill>
            </a:endParaRPr>
          </a:p>
          <a:p>
            <a:pPr algn="justLow"/>
            <a:r>
              <a:rPr lang="ar-IQ" sz="2800" b="1" dirty="0">
                <a:solidFill>
                  <a:srgbClr val="00B0F0"/>
                </a:solidFill>
              </a:rPr>
              <a:t>الحل :- </a:t>
            </a:r>
            <a:endParaRPr lang="ar-IQ" sz="2800" dirty="0">
              <a:solidFill>
                <a:srgbClr val="00B0F0"/>
              </a:solidFill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717656"/>
              </p:ext>
            </p:extLst>
          </p:nvPr>
        </p:nvGraphicFramePr>
        <p:xfrm>
          <a:off x="179510" y="2492896"/>
          <a:ext cx="8784978" cy="371551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464163"/>
                <a:gridCol w="1464163"/>
                <a:gridCol w="1464163"/>
                <a:gridCol w="1464163"/>
                <a:gridCol w="1464163"/>
                <a:gridCol w="1464163"/>
              </a:tblGrid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البيان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عدد الوحدات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نقاط الترجيح للمنتج 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نقاط الترجيح الاجمالية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المعدل الموزون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حصة المنتج من التكاليف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بنزين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2250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18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40500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162000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نفط ابيض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600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14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 dirty="0">
                          <a:effectLst/>
                        </a:rPr>
                        <a:t>8400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33600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زيت الغاز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450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4500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18000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882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المجموع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53400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3200" dirty="0">
                          <a:effectLst/>
                        </a:rPr>
                        <a:t>213600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03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16632"/>
            <a:ext cx="87849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IQ" sz="2800" b="1" dirty="0">
                <a:solidFill>
                  <a:srgbClr val="FFC000"/>
                </a:solidFill>
              </a:rPr>
              <a:t>كمية المبيعات :- </a:t>
            </a:r>
            <a:r>
              <a:rPr lang="ar-IQ" sz="2400" b="1" dirty="0">
                <a:solidFill>
                  <a:srgbClr val="FFFFFF"/>
                </a:solidFill>
              </a:rPr>
              <a:t>تعتمد هذه الطريقة على عدد الوحدات المنتجة بتوزيع تكاليفها المشتركة ويتم ذلك باستخراج نسبة التوزيع من خلال تقسيم عدد وحدات المنتج على اجر وحدات الانتاج . </a:t>
            </a:r>
            <a:endParaRPr lang="en-US" sz="2400" dirty="0">
              <a:solidFill>
                <a:srgbClr val="FFFFFF"/>
              </a:solidFill>
            </a:endParaRPr>
          </a:p>
          <a:p>
            <a:pPr algn="justLow"/>
            <a:r>
              <a:rPr lang="ar-IQ" sz="2400" b="1" dirty="0">
                <a:solidFill>
                  <a:srgbClr val="FF0000"/>
                </a:solidFill>
              </a:rPr>
              <a:t>مثال ( 43 ) :- </a:t>
            </a:r>
            <a:r>
              <a:rPr lang="ar-IQ" sz="2400" b="1" dirty="0">
                <a:solidFill>
                  <a:srgbClr val="FFFFFF"/>
                </a:solidFill>
              </a:rPr>
              <a:t>انتج احد مصافي نفط الجنوب ( 8000 ) برميل بنزين و( 12000 ) برميل زيت الغاز </a:t>
            </a:r>
            <a:r>
              <a:rPr lang="ar-IQ" sz="2400" b="1" dirty="0" smtClean="0">
                <a:solidFill>
                  <a:srgbClr val="FFFFFF"/>
                </a:solidFill>
              </a:rPr>
              <a:t>و</a:t>
            </a:r>
            <a:r>
              <a:rPr lang="ar-IQ" sz="2400" b="1" dirty="0">
                <a:solidFill>
                  <a:srgbClr val="FFFFFF"/>
                </a:solidFill>
              </a:rPr>
              <a:t>( 16000 ) برميل نفط ابيض بكلفة اجمالية ( 72.000.000) دينار . </a:t>
            </a:r>
            <a:endParaRPr lang="en-US" sz="2400" dirty="0">
              <a:solidFill>
                <a:srgbClr val="FFFFFF"/>
              </a:solidFill>
            </a:endParaRPr>
          </a:p>
          <a:p>
            <a:pPr algn="justLow"/>
            <a:r>
              <a:rPr lang="ar-IQ" sz="2400" b="1" dirty="0">
                <a:solidFill>
                  <a:srgbClr val="FF0000"/>
                </a:solidFill>
              </a:rPr>
              <a:t>المطلوب :</a:t>
            </a:r>
            <a:r>
              <a:rPr lang="ar-IQ" sz="2400" dirty="0">
                <a:solidFill>
                  <a:srgbClr val="FF0000"/>
                </a:solidFill>
              </a:rPr>
              <a:t>- </a:t>
            </a:r>
            <a:r>
              <a:rPr lang="ar-IQ" sz="2400" b="1" dirty="0">
                <a:solidFill>
                  <a:srgbClr val="FFFFFF"/>
                </a:solidFill>
              </a:rPr>
              <a:t>استخراج نصيب كل منتج من التكاليف المشتركة اذا علمت ان الشركة تعتمد على طريقة كمية المنتجات  . </a:t>
            </a:r>
            <a:endParaRPr lang="en-US" sz="2400" dirty="0">
              <a:solidFill>
                <a:srgbClr val="FFFFFF"/>
              </a:solidFill>
            </a:endParaRPr>
          </a:p>
          <a:p>
            <a:pPr algn="justLow"/>
            <a:r>
              <a:rPr lang="ar-IQ" sz="2400" b="1" dirty="0">
                <a:solidFill>
                  <a:srgbClr val="00B0F0"/>
                </a:solidFill>
              </a:rPr>
              <a:t>الحل :-    </a:t>
            </a:r>
            <a:endParaRPr lang="en-US" sz="24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مستطيل 2"/>
              <p:cNvSpPr/>
              <p:nvPr/>
            </p:nvSpPr>
            <p:spPr>
              <a:xfrm>
                <a:off x="179512" y="3429000"/>
                <a:ext cx="8784976" cy="28211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IQ" sz="2800" b="1" dirty="0">
                    <a:solidFill>
                      <a:srgbClr val="FFFFFF"/>
                    </a:solidFill>
                  </a:rPr>
                  <a:t>بنزين  = 8000 </a:t>
                </a:r>
                <a:r>
                  <a:rPr lang="ar-IQ" sz="2800" b="1" dirty="0" smtClean="0">
                    <a:solidFill>
                      <a:srgbClr val="FFFFFF"/>
                    </a:solidFill>
                  </a:rPr>
                  <a:t>  كاز     </a:t>
                </a:r>
                <a:r>
                  <a:rPr lang="ar-IQ" sz="2800" b="1" dirty="0">
                    <a:solidFill>
                      <a:srgbClr val="FFFFFF"/>
                    </a:solidFill>
                  </a:rPr>
                  <a:t>= 12000 </a:t>
                </a:r>
                <a:r>
                  <a:rPr lang="ar-IQ" sz="2800" b="1" dirty="0" smtClean="0">
                    <a:solidFill>
                      <a:srgbClr val="FFFFFF"/>
                    </a:solidFill>
                  </a:rPr>
                  <a:t>    نفط </a:t>
                </a:r>
                <a:r>
                  <a:rPr lang="ar-IQ" sz="2800" b="1" dirty="0">
                    <a:solidFill>
                      <a:srgbClr val="FFFFFF"/>
                    </a:solidFill>
                  </a:rPr>
                  <a:t>ابيض = 16000 </a:t>
                </a:r>
                <a:endParaRPr lang="en-US" sz="2800" dirty="0">
                  <a:solidFill>
                    <a:srgbClr val="FFFFFF"/>
                  </a:solidFill>
                </a:endParaRPr>
              </a:p>
              <a:p>
                <a:r>
                  <a:rPr lang="ar-IQ" sz="2800" b="1" dirty="0" smtClean="0">
                    <a:solidFill>
                      <a:srgbClr val="FFFFFF"/>
                    </a:solidFill>
                  </a:rPr>
                  <a:t>المجموع    </a:t>
                </a:r>
                <a:r>
                  <a:rPr lang="ar-IQ" sz="2800" b="1" dirty="0">
                    <a:solidFill>
                      <a:srgbClr val="FFFFFF"/>
                    </a:solidFill>
                  </a:rPr>
                  <a:t>=  36000</a:t>
                </a:r>
                <a:endParaRPr lang="en-US" sz="2800" dirty="0">
                  <a:solidFill>
                    <a:srgbClr val="FFFFFF"/>
                  </a:solidFill>
                </a:endParaRPr>
              </a:p>
              <a:p>
                <a:r>
                  <a:rPr lang="ar-IQ" sz="2800" b="1" dirty="0">
                    <a:solidFill>
                      <a:srgbClr val="FFFFFF"/>
                    </a:solidFill>
                  </a:rPr>
                  <a:t>72000.000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  <m:t>𝟖𝟎𝟎𝟎</m:t>
                        </m:r>
                        <m:r>
                          <a:rPr lang="en-US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  <m:t>𝟑𝟔𝟎𝟎𝟎</m:t>
                        </m:r>
                      </m:den>
                    </m:f>
                  </m:oMath>
                </a14:m>
                <a:r>
                  <a:rPr lang="ar-IQ" sz="2800" b="1" dirty="0">
                    <a:solidFill>
                      <a:srgbClr val="FFFFFF"/>
                    </a:solidFill>
                  </a:rPr>
                  <a:t> = </a:t>
                </a:r>
                <a:r>
                  <a:rPr lang="ar-IQ" sz="2800" b="1" dirty="0" smtClean="0">
                    <a:solidFill>
                      <a:srgbClr val="FFFFFF"/>
                    </a:solidFill>
                  </a:rPr>
                  <a:t>16000000 </a:t>
                </a:r>
                <a:r>
                  <a:rPr lang="ar-IQ" sz="2800" b="1" dirty="0">
                    <a:solidFill>
                      <a:srgbClr val="FFFFFF"/>
                    </a:solidFill>
                  </a:rPr>
                  <a:t>حصة البنزين </a:t>
                </a:r>
                <a:endParaRPr lang="en-US" sz="2800" dirty="0">
                  <a:solidFill>
                    <a:srgbClr val="FFFFFF"/>
                  </a:solidFill>
                </a:endParaRPr>
              </a:p>
              <a:p>
                <a:r>
                  <a:rPr lang="ar-IQ" sz="2800" b="1" dirty="0">
                    <a:solidFill>
                      <a:srgbClr val="FFFFFF"/>
                    </a:solidFill>
                  </a:rPr>
                  <a:t>72000.000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  <m:t>𝟏𝟐𝟎𝟎𝟎</m:t>
                        </m:r>
                        <m:r>
                          <a:rPr lang="en-US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  <m:t>𝟑𝟔𝟎𝟎𝟎</m:t>
                        </m:r>
                      </m:den>
                    </m:f>
                  </m:oMath>
                </a14:m>
                <a:r>
                  <a:rPr lang="ar-IQ" sz="2800" b="1" dirty="0">
                    <a:solidFill>
                      <a:srgbClr val="FFFFFF"/>
                    </a:solidFill>
                  </a:rPr>
                  <a:t> = </a:t>
                </a:r>
                <a:r>
                  <a:rPr lang="ar-IQ" sz="2800" b="1" dirty="0" smtClean="0">
                    <a:solidFill>
                      <a:srgbClr val="FFFFFF"/>
                    </a:solidFill>
                  </a:rPr>
                  <a:t>24000000 </a:t>
                </a:r>
                <a:r>
                  <a:rPr lang="ar-IQ" sz="2800" b="1" dirty="0">
                    <a:solidFill>
                      <a:srgbClr val="FFFFFF"/>
                    </a:solidFill>
                  </a:rPr>
                  <a:t>حصة الكاز</a:t>
                </a:r>
                <a:endParaRPr lang="en-US" sz="2800" dirty="0">
                  <a:solidFill>
                    <a:srgbClr val="FFFFFF"/>
                  </a:solidFill>
                </a:endParaRPr>
              </a:p>
              <a:p>
                <a:r>
                  <a:rPr lang="ar-IQ" sz="2800" b="1" dirty="0">
                    <a:solidFill>
                      <a:srgbClr val="FFFFFF"/>
                    </a:solidFill>
                  </a:rPr>
                  <a:t>72000.000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  <m:t>𝟏𝟔𝟎𝟎𝟎</m:t>
                        </m:r>
                        <m:r>
                          <a:rPr lang="en-US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  <m:t>𝟑𝟔𝟎𝟎𝟎</m:t>
                        </m:r>
                      </m:den>
                    </m:f>
                  </m:oMath>
                </a14:m>
                <a:r>
                  <a:rPr lang="ar-IQ" sz="2800" b="1" dirty="0">
                    <a:solidFill>
                      <a:srgbClr val="FFFFFF"/>
                    </a:solidFill>
                  </a:rPr>
                  <a:t> = </a:t>
                </a:r>
                <a:r>
                  <a:rPr lang="ar-IQ" sz="2800" b="1" dirty="0" smtClean="0">
                    <a:solidFill>
                      <a:srgbClr val="FFFFFF"/>
                    </a:solidFill>
                  </a:rPr>
                  <a:t>32000000 </a:t>
                </a:r>
                <a:r>
                  <a:rPr lang="ar-IQ" sz="2800" b="1" dirty="0">
                    <a:solidFill>
                      <a:srgbClr val="FFFFFF"/>
                    </a:solidFill>
                  </a:rPr>
                  <a:t>حصة النفط الابيض</a:t>
                </a:r>
                <a:endParaRPr lang="ar-IQ" sz="28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3" name="مستطيل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429000"/>
                <a:ext cx="8784976" cy="2821157"/>
              </a:xfrm>
              <a:prstGeom prst="rect">
                <a:avLst/>
              </a:prstGeom>
              <a:blipFill rotWithShape="1">
                <a:blip r:embed="rId2"/>
                <a:stretch>
                  <a:fillRect t="-2165" r="-1456" b="-151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961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817</Words>
  <Application>Microsoft Office PowerPoint</Application>
  <PresentationFormat>عرض على الشاشة (3:4)‏</PresentationFormat>
  <Paragraphs>184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8</vt:i4>
      </vt:variant>
    </vt:vector>
  </HeadingPairs>
  <TitlesOfParts>
    <vt:vector size="10" baseType="lpstr">
      <vt:lpstr>سمة Office</vt:lpstr>
      <vt:lpstr>أفق</vt:lpstr>
      <vt:lpstr>محاسبة المصادر الطبيعية المرحلة الثالثة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HaiderLaieth</dc:creator>
  <cp:lastModifiedBy>استاذ حازم</cp:lastModifiedBy>
  <cp:revision>2</cp:revision>
  <dcterms:created xsi:type="dcterms:W3CDTF">2019-09-15T20:20:19Z</dcterms:created>
  <dcterms:modified xsi:type="dcterms:W3CDTF">2022-08-20T01:07:00Z</dcterms:modified>
</cp:coreProperties>
</file>