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8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4CF0D31-439E-45B6-92D7-0CE5A8F15DE8}" type="datetimeFigureOut">
              <a:rPr lang="ar-IQ" smtClean="0"/>
              <a:t>23/01/1444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611C3A3-1678-4E53-B97A-B32DCEC9360E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6400800" cy="1224136"/>
          </a:xfrm>
        </p:spPr>
        <p:txBody>
          <a:bodyPr>
            <a:noAutofit/>
          </a:bodyPr>
          <a:lstStyle/>
          <a:p>
            <a:r>
              <a:rPr lang="ar-IQ" sz="4000" b="1" u="sng" dirty="0" smtClean="0">
                <a:solidFill>
                  <a:srgbClr val="FF0000"/>
                </a:solidFill>
              </a:rPr>
              <a:t>المرحلة الثالثة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/>
          <a:lstStyle/>
          <a:p>
            <a:r>
              <a:rPr lang="ar-IQ" sz="4000" b="1" dirty="0" smtClean="0"/>
              <a:t>المصادر الطبيعية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4" name="عنوان فرعي 2"/>
          <p:cNvSpPr txBox="1">
            <a:spLocks/>
          </p:cNvSpPr>
          <p:nvPr/>
        </p:nvSpPr>
        <p:spPr>
          <a:xfrm>
            <a:off x="512549" y="3068960"/>
            <a:ext cx="8136904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1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 spc="3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IQ" sz="3600" b="1" u="sng" dirty="0" smtClean="0"/>
              <a:t>المحاضرة الخامسة</a:t>
            </a:r>
          </a:p>
          <a:p>
            <a:r>
              <a:rPr lang="ar-IQ" sz="3600" b="1" smtClean="0"/>
              <a:t>م.م حازم محمد دايخ</a:t>
            </a:r>
            <a:endParaRPr lang="ar-IQ" sz="3600" b="1" dirty="0" smtClean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633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8864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/>
            <a:r>
              <a:rPr lang="ar-IQ" sz="3200" b="1" dirty="0">
                <a:solidFill>
                  <a:srgbClr val="FFC000"/>
                </a:solidFill>
              </a:rPr>
              <a:t>طرق توزيع التكاليف المشتركة للمنتجات :</a:t>
            </a:r>
            <a:endParaRPr lang="en-US" sz="3200" dirty="0">
              <a:solidFill>
                <a:srgbClr val="FFC000"/>
              </a:solidFill>
            </a:endParaRPr>
          </a:p>
          <a:p>
            <a:pPr algn="justLow"/>
            <a:r>
              <a:rPr lang="ar-IQ" sz="2800" b="1" dirty="0">
                <a:solidFill>
                  <a:srgbClr val="00B0F0"/>
                </a:solidFill>
              </a:rPr>
              <a:t>الطريقة الحرارية ( البريطانية ) :- </a:t>
            </a:r>
            <a:r>
              <a:rPr lang="ar-IQ" sz="2800" b="1" dirty="0"/>
              <a:t>بموجب هذه الطريقة يتم توزيع التكاليف على اساس الوحدات الحرارية المتولدة من المنتجات وان البرميل الواحد من النفط يولد ( 5000.000) وحدة حرارية بينما كل 1000 قدم مكعب من الغاز يولد (1000.000) وحدة حرارية  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58897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179511" y="188640"/>
                <a:ext cx="8784977" cy="54001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Low"/>
                <a:r>
                  <a:rPr lang="ar-IQ" sz="2800" b="1" dirty="0">
                    <a:solidFill>
                      <a:srgbClr val="FF0000"/>
                    </a:solidFill>
                  </a:rPr>
                  <a:t>مثال ( 35 ) :- </a:t>
                </a:r>
                <a:r>
                  <a:rPr lang="ar-IQ" sz="2800" b="1" dirty="0"/>
                  <a:t>انتج بئر الرميلة ( 45000 ) برميل من النفط الخام و ( 60.000.000 قدم مكعب ) من الغاز الطبيعي بكلفة اجمالية ( 2660.000) دينار . </a:t>
                </a:r>
                <a:endParaRPr lang="en-US" sz="2800" dirty="0"/>
              </a:p>
              <a:p>
                <a:pPr algn="justLow"/>
                <a:r>
                  <a:rPr lang="ar-IQ" sz="2800" b="1" dirty="0">
                    <a:solidFill>
                      <a:srgbClr val="FF0000"/>
                    </a:solidFill>
                  </a:rPr>
                  <a:t>المطلوب :</a:t>
                </a:r>
                <a:r>
                  <a:rPr lang="ar-IQ" sz="2800" dirty="0">
                    <a:solidFill>
                      <a:srgbClr val="FF0000"/>
                    </a:solidFill>
                  </a:rPr>
                  <a:t>- </a:t>
                </a:r>
                <a:r>
                  <a:rPr lang="ar-IQ" sz="2800" b="1" dirty="0"/>
                  <a:t>استخراج نصيب كل منتج من التكاليف المشتركة اذا علمت ان الشركة توزع تكاليفها على اساس الطاقة المتولدة . </a:t>
                </a:r>
                <a:endParaRPr lang="en-US" sz="2800" dirty="0"/>
              </a:p>
              <a:p>
                <a:pPr algn="justLow"/>
                <a:r>
                  <a:rPr lang="ar-IQ" sz="2800" b="1" dirty="0">
                    <a:solidFill>
                      <a:srgbClr val="00B0F0"/>
                    </a:solidFill>
                  </a:rPr>
                  <a:t>الحل :-    </a:t>
                </a:r>
                <a:endParaRPr lang="en-US" sz="2800" dirty="0">
                  <a:solidFill>
                    <a:srgbClr val="00B0F0"/>
                  </a:solidFill>
                </a:endParaRPr>
              </a:p>
              <a:p>
                <a:pPr algn="justLow"/>
                <a:r>
                  <a:rPr lang="ar-IQ" sz="2600" b="1" dirty="0"/>
                  <a:t>45000 × 5000.000 = 225000.000.000 وحدة حرارية من النفط</a:t>
                </a:r>
                <a:endParaRPr lang="en-US" sz="2600" dirty="0"/>
              </a:p>
              <a:p>
                <a:pPr algn="justLow"/>
                <a:r>
                  <a:rPr lang="ar-IQ" sz="26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>
                            <a:latin typeface="Cambria Math"/>
                          </a:rPr>
                          <m:t>𝟔𝟎𝟎𝟎𝟎𝟎𝟎𝟎</m:t>
                        </m:r>
                        <m:r>
                          <a:rPr lang="en-US" sz="260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600" b="1" i="1">
                            <a:latin typeface="Cambria Math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ar-IQ" sz="2600" b="1" dirty="0"/>
                  <a:t> </a:t>
                </a:r>
                <a:r>
                  <a:rPr lang="ar-IQ" sz="2600" b="1" dirty="0" smtClean="0"/>
                  <a:t>×  1000000= </a:t>
                </a:r>
                <a:r>
                  <a:rPr lang="ar-IQ" sz="2600" b="1" dirty="0"/>
                  <a:t>60.000.000.000 وحدة حرارية من الغاز</a:t>
                </a:r>
                <a:endParaRPr lang="en-US" sz="2600" dirty="0"/>
              </a:p>
              <a:p>
                <a:pPr algn="justLow"/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>
                            <a:latin typeface="Cambria Math"/>
                          </a:rPr>
                          <m:t>𝟐𝟐𝟓</m:t>
                        </m:r>
                        <m:r>
                          <a:rPr lang="en-US" sz="2600" b="1" i="1">
                            <a:latin typeface="Cambria Math"/>
                          </a:rPr>
                          <m:t>.</m:t>
                        </m:r>
                        <m:r>
                          <a:rPr lang="en-US" sz="2600" b="1" i="1">
                            <a:latin typeface="Cambria Math"/>
                          </a:rPr>
                          <m:t>𝟎𝟎𝟎</m:t>
                        </m:r>
                        <m:r>
                          <a:rPr lang="en-US" sz="2600" b="1" i="1">
                            <a:latin typeface="Cambria Math"/>
                          </a:rPr>
                          <m:t>.</m:t>
                        </m:r>
                        <m:r>
                          <a:rPr lang="en-US" sz="2600" b="1" i="1">
                            <a:latin typeface="Cambria Math"/>
                          </a:rPr>
                          <m:t>𝟎𝟎𝟎</m:t>
                        </m:r>
                        <m:r>
                          <a:rPr lang="en-US" sz="2600" b="1" i="1">
                            <a:latin typeface="Cambria Math"/>
                          </a:rPr>
                          <m:t>.</m:t>
                        </m:r>
                        <m:r>
                          <a:rPr lang="en-US" sz="2600" b="1" i="1">
                            <a:latin typeface="Cambria Math"/>
                          </a:rPr>
                          <m:t>𝟎𝟎𝟎</m:t>
                        </m:r>
                        <m:r>
                          <a:rPr lang="en-US" sz="260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600" b="1" i="1">
                            <a:latin typeface="Cambria Math"/>
                          </a:rPr>
                          <m:t>𝟔𝟎</m:t>
                        </m:r>
                        <m:r>
                          <a:rPr lang="en-US" sz="2600" b="1">
                            <a:latin typeface="Cambria Math"/>
                          </a:rPr>
                          <m:t>.</m:t>
                        </m:r>
                        <m:r>
                          <a:rPr lang="en-US" sz="2600" b="1" i="1">
                            <a:latin typeface="Cambria Math"/>
                          </a:rPr>
                          <m:t>𝟎𝟎𝟎</m:t>
                        </m:r>
                        <m:r>
                          <a:rPr lang="en-US" sz="2600" b="1">
                            <a:latin typeface="Cambria Math"/>
                          </a:rPr>
                          <m:t>.</m:t>
                        </m:r>
                        <m:r>
                          <a:rPr lang="en-US" sz="2600" b="1" i="1">
                            <a:latin typeface="Cambria Math"/>
                          </a:rPr>
                          <m:t>𝟎𝟎𝟎</m:t>
                        </m:r>
                        <m:r>
                          <a:rPr lang="en-US" sz="2600" b="1">
                            <a:latin typeface="Cambria Math"/>
                          </a:rPr>
                          <m:t>.</m:t>
                        </m:r>
                        <m:r>
                          <a:rPr lang="en-US" sz="2600" b="1" i="1">
                            <a:latin typeface="Cambria Math"/>
                          </a:rPr>
                          <m:t>𝟎𝟎𝟎</m:t>
                        </m:r>
                      </m:den>
                    </m:f>
                  </m:oMath>
                </a14:m>
                <a:r>
                  <a:rPr lang="ar-IQ" sz="2600" b="1" dirty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>
                            <a:latin typeface="Cambria Math"/>
                          </a:rPr>
                          <m:t>𝟐𝟐𝟓</m:t>
                        </m:r>
                        <m:r>
                          <a:rPr lang="en-US" sz="260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600" b="1" i="1">
                            <a:latin typeface="Cambria Math"/>
                          </a:rPr>
                          <m:t>𝟔𝟎</m:t>
                        </m:r>
                      </m:den>
                    </m:f>
                  </m:oMath>
                </a14:m>
                <a:r>
                  <a:rPr lang="ar-IQ" sz="2600" b="1" dirty="0"/>
                  <a:t> =  15 : 4 نسبة النفط الى الغاز </a:t>
                </a:r>
                <a:endParaRPr lang="en-US" sz="2600" dirty="0"/>
              </a:p>
              <a:p>
                <a:pPr algn="justLow"/>
                <a:r>
                  <a:rPr lang="ar-IQ" sz="2600" b="1" dirty="0"/>
                  <a:t>2660.000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>
                            <a:latin typeface="Cambria Math"/>
                          </a:rPr>
                          <m:t>𝟏𝟓</m:t>
                        </m:r>
                        <m:r>
                          <a:rPr lang="en-US" sz="260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600" b="1" i="1">
                            <a:latin typeface="Cambria Math"/>
                          </a:rPr>
                          <m:t>𝟏𝟗</m:t>
                        </m:r>
                      </m:den>
                    </m:f>
                  </m:oMath>
                </a14:m>
                <a:r>
                  <a:rPr lang="ar-IQ" sz="2600" b="1" dirty="0"/>
                  <a:t> =  </a:t>
                </a:r>
                <a:r>
                  <a:rPr lang="ar-IQ" sz="2600" b="1" dirty="0" smtClean="0"/>
                  <a:t>21000000 </a:t>
                </a:r>
                <a:r>
                  <a:rPr lang="ar-IQ" sz="2600" b="1" dirty="0"/>
                  <a:t>حصة النفط من التكاليف المشتركة </a:t>
                </a:r>
                <a:endParaRPr lang="en-US" sz="2600" dirty="0"/>
              </a:p>
              <a:p>
                <a:pPr algn="justLow"/>
                <a:r>
                  <a:rPr lang="ar-IQ" sz="2600" b="1" dirty="0"/>
                  <a:t>2660.000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>
                            <a:latin typeface="Cambria Math"/>
                          </a:rPr>
                          <m:t>𝟒</m:t>
                        </m:r>
                        <m:r>
                          <a:rPr lang="en-US" sz="260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600" b="1" i="1">
                            <a:latin typeface="Cambria Math"/>
                          </a:rPr>
                          <m:t>𝟏𝟗</m:t>
                        </m:r>
                      </m:den>
                    </m:f>
                  </m:oMath>
                </a14:m>
                <a:r>
                  <a:rPr lang="ar-IQ" sz="2600" b="1" dirty="0"/>
                  <a:t> </a:t>
                </a:r>
                <a:r>
                  <a:rPr lang="ar-IQ" sz="2600" b="1" dirty="0" smtClean="0"/>
                  <a:t>=   560000  </a:t>
                </a:r>
                <a:r>
                  <a:rPr lang="ar-IQ" sz="2600" b="1" dirty="0"/>
                  <a:t>حصة الغاز من التكاليف المشتركة </a:t>
                </a:r>
                <a:endParaRPr lang="ar-IQ" sz="2600" dirty="0"/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188640"/>
                <a:ext cx="8784977" cy="5400133"/>
              </a:xfrm>
              <a:prstGeom prst="rect">
                <a:avLst/>
              </a:prstGeom>
              <a:blipFill rotWithShape="1">
                <a:blip r:embed="rId2"/>
                <a:stretch>
                  <a:fillRect l="-2497" t="-1129" r="-1456" b="-11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154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ستطيل 2"/>
              <p:cNvSpPr/>
              <p:nvPr/>
            </p:nvSpPr>
            <p:spPr>
              <a:xfrm>
                <a:off x="179512" y="116632"/>
                <a:ext cx="8784976" cy="6380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Low"/>
                <a:r>
                  <a:rPr lang="ar-IQ" sz="2600" b="1" dirty="0">
                    <a:solidFill>
                      <a:srgbClr val="FF0000"/>
                    </a:solidFill>
                  </a:rPr>
                  <a:t>مثال ( 36 ) :- </a:t>
                </a:r>
                <a:r>
                  <a:rPr lang="ar-IQ" sz="2600" b="1" dirty="0"/>
                  <a:t>انتجت شركة نفط الجنوب ما يولد ( 15.000.000.000 ) وحدة حرارية من النفط  </a:t>
                </a:r>
                <a:r>
                  <a:rPr lang="ar-IQ" sz="2600" b="1" dirty="0" smtClean="0"/>
                  <a:t>الخام </a:t>
                </a:r>
                <a:r>
                  <a:rPr lang="ar-IQ" sz="2600" b="1" dirty="0"/>
                  <a:t>و ( 18.000.000 قدم مكعب ) من الغاز الطبيعي بكلفة اجمالية ( 123.200.000) دينار . </a:t>
                </a:r>
                <a:endParaRPr lang="en-US" sz="2600" dirty="0"/>
              </a:p>
              <a:p>
                <a:pPr algn="justLow"/>
                <a:r>
                  <a:rPr lang="ar-IQ" sz="2600" b="1" dirty="0">
                    <a:solidFill>
                      <a:srgbClr val="FF0000"/>
                    </a:solidFill>
                  </a:rPr>
                  <a:t>المطلوب :</a:t>
                </a:r>
                <a:r>
                  <a:rPr lang="ar-IQ" sz="2600" dirty="0">
                    <a:solidFill>
                      <a:srgbClr val="FF0000"/>
                    </a:solidFill>
                  </a:rPr>
                  <a:t>- </a:t>
                </a:r>
                <a:r>
                  <a:rPr lang="ar-IQ" sz="2600" b="1" dirty="0"/>
                  <a:t>استخراج نصيب البرميل الواحد من النفط الخام من التكاليف المشتركة اذا علمت ان الشركة توزع تكاليفها على اساس الطاقة المتولدة . </a:t>
                </a:r>
                <a:endParaRPr lang="en-US" sz="2600" dirty="0"/>
              </a:p>
              <a:p>
                <a:pPr algn="justLow"/>
                <a:r>
                  <a:rPr lang="ar-IQ" sz="2600" b="1" dirty="0">
                    <a:solidFill>
                      <a:srgbClr val="00B0F0"/>
                    </a:solidFill>
                  </a:rPr>
                  <a:t>الحل :-    </a:t>
                </a:r>
                <a:endParaRPr lang="en-US" sz="2600" dirty="0">
                  <a:solidFill>
                    <a:srgbClr val="00B0F0"/>
                  </a:solidFill>
                </a:endParaRPr>
              </a:p>
              <a:p>
                <a:pPr algn="justLow"/>
                <a:r>
                  <a:rPr lang="ar-IQ" sz="2600" b="1" dirty="0"/>
                  <a:t>15000.000.000 وحدة حرارية من النفط</a:t>
                </a:r>
                <a:endParaRPr lang="en-US" sz="2600" dirty="0"/>
              </a:p>
              <a:p>
                <a:pPr algn="justLow"/>
                <a:r>
                  <a:rPr lang="ar-IQ" sz="26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>
                            <a:latin typeface="Cambria Math"/>
                          </a:rPr>
                          <m:t>𝟏𝟖</m:t>
                        </m:r>
                        <m:r>
                          <a:rPr lang="en-US" sz="2600" b="1" i="1">
                            <a:latin typeface="Cambria Math"/>
                          </a:rPr>
                          <m:t>.</m:t>
                        </m:r>
                        <m:r>
                          <a:rPr lang="en-US" sz="2600" b="1" i="1">
                            <a:latin typeface="Cambria Math"/>
                          </a:rPr>
                          <m:t>𝟎𝟎𝟎</m:t>
                        </m:r>
                        <m:r>
                          <a:rPr lang="en-US" sz="2600" b="1" i="1">
                            <a:latin typeface="Cambria Math"/>
                          </a:rPr>
                          <m:t>.</m:t>
                        </m:r>
                        <m:r>
                          <a:rPr lang="en-US" sz="2600" b="1" i="1">
                            <a:latin typeface="Cambria Math"/>
                          </a:rPr>
                          <m:t>𝟎𝟎𝟎</m:t>
                        </m:r>
                        <m:r>
                          <a:rPr lang="en-US" sz="260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600" b="1" i="1">
                            <a:latin typeface="Cambria Math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ar-IQ" sz="2600" b="1" dirty="0"/>
                  <a:t> × 1000.000 = 18000.000.000</a:t>
                </a:r>
                <a:endParaRPr lang="en-US" sz="2600" dirty="0"/>
              </a:p>
              <a:p>
                <a:pPr algn="justLow"/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>
                            <a:latin typeface="Cambria Math"/>
                          </a:rPr>
                          <m:t>𝟏𝟓</m:t>
                        </m:r>
                        <m:r>
                          <a:rPr lang="en-US" sz="2600" b="1" i="1">
                            <a:latin typeface="Cambria Math"/>
                          </a:rPr>
                          <m:t>.</m:t>
                        </m:r>
                        <m:r>
                          <a:rPr lang="en-US" sz="2600" b="1" i="1">
                            <a:latin typeface="Cambria Math"/>
                          </a:rPr>
                          <m:t>𝟎𝟎𝟎</m:t>
                        </m:r>
                        <m:r>
                          <a:rPr lang="en-US" sz="2600" b="1" i="1">
                            <a:latin typeface="Cambria Math"/>
                          </a:rPr>
                          <m:t>.</m:t>
                        </m:r>
                        <m:r>
                          <a:rPr lang="en-US" sz="2600" b="1" i="1">
                            <a:latin typeface="Cambria Math"/>
                          </a:rPr>
                          <m:t>𝟎𝟎𝟎</m:t>
                        </m:r>
                        <m:r>
                          <a:rPr lang="en-US" sz="2600" b="1" i="1">
                            <a:latin typeface="Cambria Math"/>
                          </a:rPr>
                          <m:t>.</m:t>
                        </m:r>
                        <m:r>
                          <a:rPr lang="en-US" sz="2600" b="1" i="1">
                            <a:latin typeface="Cambria Math"/>
                          </a:rPr>
                          <m:t>𝟎𝟎𝟎</m:t>
                        </m:r>
                        <m:r>
                          <a:rPr lang="en-US" sz="260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600" b="1" i="1">
                            <a:latin typeface="Cambria Math"/>
                          </a:rPr>
                          <m:t>𝟏𝟖</m:t>
                        </m:r>
                        <m:r>
                          <a:rPr lang="en-US" sz="2600" b="1">
                            <a:latin typeface="Cambria Math"/>
                          </a:rPr>
                          <m:t>.</m:t>
                        </m:r>
                        <m:r>
                          <a:rPr lang="en-US" sz="2600" b="1" i="1">
                            <a:latin typeface="Cambria Math"/>
                          </a:rPr>
                          <m:t>𝟎𝟎𝟎</m:t>
                        </m:r>
                        <m:r>
                          <a:rPr lang="en-US" sz="2600" b="1">
                            <a:latin typeface="Cambria Math"/>
                          </a:rPr>
                          <m:t>.</m:t>
                        </m:r>
                        <m:r>
                          <a:rPr lang="en-US" sz="2600" b="1" i="1">
                            <a:latin typeface="Cambria Math"/>
                          </a:rPr>
                          <m:t>𝟎𝟎𝟎</m:t>
                        </m:r>
                        <m:r>
                          <a:rPr lang="en-US" sz="2600" b="1">
                            <a:latin typeface="Cambria Math"/>
                          </a:rPr>
                          <m:t>.</m:t>
                        </m:r>
                        <m:r>
                          <a:rPr lang="en-US" sz="2600" b="1" i="1">
                            <a:latin typeface="Cambria Math"/>
                          </a:rPr>
                          <m:t>𝟎𝟎𝟎</m:t>
                        </m:r>
                      </m:den>
                    </m:f>
                  </m:oMath>
                </a14:m>
                <a:r>
                  <a:rPr lang="ar-IQ" sz="2600" b="1" dirty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>
                            <a:latin typeface="Cambria Math"/>
                          </a:rPr>
                          <m:t>𝟏𝟓</m:t>
                        </m:r>
                        <m:r>
                          <a:rPr lang="en-US" sz="260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600" b="1" i="1">
                            <a:latin typeface="Cambria Math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ar-IQ" sz="2600" b="1" dirty="0"/>
                  <a:t> =  5 : 6 نسبة النفط الى الغاز </a:t>
                </a:r>
                <a:endParaRPr lang="en-US" sz="2600" dirty="0"/>
              </a:p>
              <a:p>
                <a:pPr algn="justLow"/>
                <a:r>
                  <a:rPr lang="ar-IQ" sz="2600" b="1" dirty="0"/>
                  <a:t>123.200.000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>
                            <a:latin typeface="Cambria Math"/>
                          </a:rPr>
                          <m:t>𝟓</m:t>
                        </m:r>
                        <m:r>
                          <a:rPr lang="en-US" sz="260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600" b="1" i="1">
                            <a:latin typeface="Cambria Math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ar-IQ" sz="2600" b="1" dirty="0"/>
                  <a:t> =  56.000.000 حصة النفط من التكاليف المشتركة </a:t>
                </a:r>
                <a:endParaRPr lang="en-US" sz="2600" dirty="0"/>
              </a:p>
              <a:p>
                <a:pPr algn="justLow"/>
                <a:r>
                  <a:rPr lang="ar-IQ" sz="2600" b="1" dirty="0"/>
                  <a:t>123.200.000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>
                            <a:latin typeface="Cambria Math"/>
                          </a:rPr>
                          <m:t>𝟔</m:t>
                        </m:r>
                        <m:r>
                          <a:rPr lang="en-US" sz="260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600" b="1" i="1">
                            <a:latin typeface="Cambria Math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ar-IQ" sz="2600" b="1" dirty="0"/>
                  <a:t> =  67200.000 حصة الغاز من التكاليف المشتركة</a:t>
                </a:r>
                <a:endParaRPr lang="en-US" sz="2600" dirty="0"/>
              </a:p>
              <a:p>
                <a:pPr algn="justLow"/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>
                            <a:latin typeface="Cambria Math"/>
                          </a:rPr>
                          <m:t>𝟏𝟓</m:t>
                        </m:r>
                        <m:r>
                          <a:rPr lang="en-US" sz="2600" b="1" i="1">
                            <a:latin typeface="Cambria Math"/>
                          </a:rPr>
                          <m:t>.</m:t>
                        </m:r>
                        <m:r>
                          <a:rPr lang="en-US" sz="2600" b="1" i="1">
                            <a:latin typeface="Cambria Math"/>
                          </a:rPr>
                          <m:t>𝟎𝟎𝟎</m:t>
                        </m:r>
                        <m:r>
                          <a:rPr lang="en-US" sz="2600" b="1" i="1">
                            <a:latin typeface="Cambria Math"/>
                          </a:rPr>
                          <m:t>.</m:t>
                        </m:r>
                        <m:r>
                          <a:rPr lang="en-US" sz="2600" b="1" i="1">
                            <a:latin typeface="Cambria Math"/>
                          </a:rPr>
                          <m:t>𝟎𝟎𝟎</m:t>
                        </m:r>
                        <m:r>
                          <a:rPr lang="en-US" sz="2600" b="1" i="1">
                            <a:latin typeface="Cambria Math"/>
                          </a:rPr>
                          <m:t>.</m:t>
                        </m:r>
                        <m:r>
                          <a:rPr lang="en-US" sz="2600" b="1" i="1">
                            <a:latin typeface="Cambria Math"/>
                          </a:rPr>
                          <m:t>𝟎𝟎𝟎</m:t>
                        </m:r>
                        <m:r>
                          <a:rPr lang="en-US" sz="260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600" b="1" i="1">
                            <a:latin typeface="Cambria Math"/>
                          </a:rPr>
                          <m:t>𝟓</m:t>
                        </m:r>
                        <m:r>
                          <a:rPr lang="en-US" sz="2600" b="1">
                            <a:latin typeface="Cambria Math"/>
                          </a:rPr>
                          <m:t>.</m:t>
                        </m:r>
                        <m:r>
                          <a:rPr lang="en-US" sz="2600" b="1" i="1">
                            <a:latin typeface="Cambria Math"/>
                          </a:rPr>
                          <m:t>𝟎𝟎𝟎</m:t>
                        </m:r>
                        <m:r>
                          <a:rPr lang="en-US" sz="2600" b="1">
                            <a:latin typeface="Cambria Math"/>
                          </a:rPr>
                          <m:t>.</m:t>
                        </m:r>
                        <m:r>
                          <a:rPr lang="en-US" sz="2600" b="1" i="1">
                            <a:latin typeface="Cambria Math"/>
                          </a:rPr>
                          <m:t>𝟎𝟎𝟎</m:t>
                        </m:r>
                      </m:den>
                    </m:f>
                  </m:oMath>
                </a14:m>
                <a:r>
                  <a:rPr lang="ar-IQ" sz="2600" b="1" dirty="0"/>
                  <a:t>  =  3000 برميل نفط </a:t>
                </a:r>
                <a:endParaRPr lang="en-US" sz="2600" dirty="0"/>
              </a:p>
              <a:p>
                <a:pPr algn="justLow"/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>
                            <a:latin typeface="Cambria Math"/>
                          </a:rPr>
                          <m:t>𝟓𝟔</m:t>
                        </m:r>
                        <m:r>
                          <a:rPr lang="en-US" sz="2600" b="1" i="1">
                            <a:latin typeface="Cambria Math"/>
                          </a:rPr>
                          <m:t>.</m:t>
                        </m:r>
                        <m:r>
                          <a:rPr lang="en-US" sz="2600" b="1" i="1">
                            <a:latin typeface="Cambria Math"/>
                          </a:rPr>
                          <m:t>𝟎𝟎𝟎</m:t>
                        </m:r>
                        <m:r>
                          <a:rPr lang="en-US" sz="2600" b="1" i="1">
                            <a:latin typeface="Cambria Math"/>
                          </a:rPr>
                          <m:t>.</m:t>
                        </m:r>
                        <m:r>
                          <a:rPr lang="en-US" sz="2600" b="1" i="1">
                            <a:latin typeface="Cambria Math"/>
                          </a:rPr>
                          <m:t>𝟎𝟎𝟎</m:t>
                        </m:r>
                        <m:r>
                          <a:rPr lang="en-US" sz="260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600" b="1" i="1">
                            <a:latin typeface="Cambria Math"/>
                          </a:rPr>
                          <m:t>𝟑𝟎𝟎𝟎</m:t>
                        </m:r>
                      </m:den>
                    </m:f>
                  </m:oMath>
                </a14:m>
                <a:r>
                  <a:rPr lang="ar-IQ" sz="2600" b="1" dirty="0"/>
                  <a:t>  =  18667 حصة البرميل الواحد من التكاليف المشتركة </a:t>
                </a:r>
                <a:endParaRPr lang="ar-IQ" sz="2600" dirty="0"/>
              </a:p>
            </p:txBody>
          </p:sp>
        </mc:Choice>
        <mc:Fallback xmlns="">
          <p:sp>
            <p:nvSpPr>
              <p:cNvPr id="3" name="مستطيل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8784976" cy="6380657"/>
              </a:xfrm>
              <a:prstGeom prst="rect">
                <a:avLst/>
              </a:prstGeom>
              <a:blipFill rotWithShape="1">
                <a:blip r:embed="rId2"/>
                <a:stretch>
                  <a:fillRect l="-2219" t="-860" r="-131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314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404664"/>
            <a:ext cx="87849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/>
            <a:r>
              <a:rPr lang="ar-IQ" sz="2800" b="1" dirty="0">
                <a:solidFill>
                  <a:srgbClr val="FFC000"/>
                </a:solidFill>
              </a:rPr>
              <a:t>الطريقة البيعية :- </a:t>
            </a:r>
            <a:r>
              <a:rPr lang="ar-IQ" sz="2800" b="1" dirty="0"/>
              <a:t>تعتمد هذه الطريقة على الايرادات المتحققة اثر بيع المنتجات , حيث الهدف الرئيسي من ممارسة النشاط هو تحقيق الارباح . </a:t>
            </a:r>
            <a:endParaRPr lang="en-US" sz="2800" dirty="0"/>
          </a:p>
          <a:p>
            <a:pPr lvl="0" algn="justLow"/>
            <a:r>
              <a:rPr lang="ar-IQ" sz="2800" b="1" dirty="0"/>
              <a:t>خطوات الحل :- </a:t>
            </a:r>
            <a:endParaRPr lang="en-US" sz="2800" dirty="0"/>
          </a:p>
          <a:p>
            <a:pPr marL="514350" lvl="0" indent="-514350" algn="justLow">
              <a:buFont typeface="+mj-lt"/>
              <a:buAutoNum type="arabicPeriod"/>
            </a:pPr>
            <a:r>
              <a:rPr lang="ar-IQ" sz="2800" b="1" dirty="0"/>
              <a:t>استخرج الايراد المتحقق لكل منتج عن طريق ضرب عدد وحدات الانتاج في سعر الوحدة الواحدة وهذا من معطيات السؤال .</a:t>
            </a:r>
            <a:endParaRPr lang="en-US" sz="2800" dirty="0"/>
          </a:p>
          <a:p>
            <a:pPr marL="514350" lvl="0" indent="-514350" algn="justLow">
              <a:buFont typeface="+mj-lt"/>
              <a:buAutoNum type="arabicPeriod"/>
            </a:pPr>
            <a:r>
              <a:rPr lang="ar-IQ" sz="2800" b="1" dirty="0"/>
              <a:t>بعد استخراج الايراد المتحقق لكل المنتجات نجمع الايرادات لتصبح ايراداً نهائياً . </a:t>
            </a:r>
            <a:endParaRPr lang="en-US" sz="2800" dirty="0"/>
          </a:p>
          <a:p>
            <a:pPr marL="514350" indent="-514350" algn="justLow">
              <a:buFont typeface="+mj-lt"/>
              <a:buAutoNum type="arabicPeriod"/>
            </a:pPr>
            <a:r>
              <a:rPr lang="ar-IQ" sz="2800" b="1" dirty="0"/>
              <a:t>لغر توزيع التكاليف المشتركة على المنتجات نقوم بضرب التكاليف المشتركة الاجمالية في الايراد المتحقق للمنتج مقسوماً على اجمالي الايرادات المتحققة .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405922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72008" y="82622"/>
                <a:ext cx="8964488" cy="66587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Low"/>
                <a:r>
                  <a:rPr lang="ar-IQ" sz="2400" b="1" dirty="0">
                    <a:solidFill>
                      <a:srgbClr val="FF0000"/>
                    </a:solidFill>
                  </a:rPr>
                  <a:t>مثال ( 37 ) :- </a:t>
                </a:r>
                <a:r>
                  <a:rPr lang="ar-IQ" sz="2400" b="1" dirty="0"/>
                  <a:t>انتج احد مصافي النفط في الدورة ( 4000 ) برميل بنزين و( 3000 ) برميل زيت </a:t>
                </a:r>
                <a:r>
                  <a:rPr lang="ar-IQ" sz="2400" b="1" dirty="0" smtClean="0"/>
                  <a:t>الغاز و</a:t>
                </a:r>
                <a:r>
                  <a:rPr lang="ar-IQ" sz="2400" b="1" dirty="0"/>
                  <a:t>( 2000 ) برميل نفط ابيض و( 1000 ) برميل دهن محركات بكلفة اجمالية ( 42000.000) دينار . </a:t>
                </a:r>
                <a:endParaRPr lang="en-US" sz="2400" dirty="0"/>
              </a:p>
              <a:p>
                <a:pPr algn="justLow"/>
                <a:r>
                  <a:rPr lang="ar-IQ" sz="2400" b="1" dirty="0">
                    <a:solidFill>
                      <a:srgbClr val="FF0000"/>
                    </a:solidFill>
                  </a:rPr>
                  <a:t>المطلوب :</a:t>
                </a:r>
                <a:r>
                  <a:rPr lang="ar-IQ" sz="2400" dirty="0">
                    <a:solidFill>
                      <a:srgbClr val="FF0000"/>
                    </a:solidFill>
                  </a:rPr>
                  <a:t>- </a:t>
                </a:r>
                <a:r>
                  <a:rPr lang="ar-IQ" sz="2400" b="1" dirty="0"/>
                  <a:t>استخراج نصيب كل منتج من التكاليف المشتركة اذا علمت ان سعر البيع للبرميل الواحد </a:t>
                </a:r>
                <a:r>
                  <a:rPr lang="ar-IQ" sz="2400" b="1" dirty="0" smtClean="0"/>
                  <a:t>( </a:t>
                </a:r>
                <a:r>
                  <a:rPr lang="ar-IQ" sz="2400" b="1" dirty="0"/>
                  <a:t>200 , 400 , 300 ,  200 ) على التوالي . </a:t>
                </a:r>
                <a:endParaRPr lang="en-US" sz="2400" dirty="0"/>
              </a:p>
              <a:p>
                <a:pPr algn="justLow"/>
                <a:r>
                  <a:rPr lang="ar-IQ" sz="2400" b="1" dirty="0">
                    <a:solidFill>
                      <a:srgbClr val="00B0F0"/>
                    </a:solidFill>
                  </a:rPr>
                  <a:t> </a:t>
                </a:r>
                <a:r>
                  <a:rPr lang="ar-IQ" sz="2400" b="1" dirty="0" smtClean="0">
                    <a:solidFill>
                      <a:srgbClr val="00B0F0"/>
                    </a:solidFill>
                  </a:rPr>
                  <a:t>الحل </a:t>
                </a:r>
                <a:r>
                  <a:rPr lang="ar-IQ" sz="2400" b="1" dirty="0">
                    <a:solidFill>
                      <a:srgbClr val="00B0F0"/>
                    </a:solidFill>
                  </a:rPr>
                  <a:t>:-    </a:t>
                </a:r>
                <a:endParaRPr lang="en-US" sz="2400" dirty="0">
                  <a:solidFill>
                    <a:srgbClr val="00B0F0"/>
                  </a:solidFill>
                </a:endParaRPr>
              </a:p>
              <a:p>
                <a:pPr algn="justLow"/>
                <a:r>
                  <a:rPr lang="ar-IQ" sz="2400" b="1" dirty="0"/>
                  <a:t>4000 × 200 = 800.000 </a:t>
                </a:r>
                <a:endParaRPr lang="en-US" sz="2400" dirty="0"/>
              </a:p>
              <a:p>
                <a:pPr algn="justLow"/>
                <a:r>
                  <a:rPr lang="ar-IQ" sz="2400" b="1" dirty="0"/>
                  <a:t>3000 × 400 = 1200.000 </a:t>
                </a:r>
                <a:endParaRPr lang="en-US" sz="2400" dirty="0"/>
              </a:p>
              <a:p>
                <a:pPr algn="justLow"/>
                <a:r>
                  <a:rPr lang="ar-IQ" sz="2400" b="1" dirty="0"/>
                  <a:t>2000 × 300 = 600.000 </a:t>
                </a:r>
                <a:endParaRPr lang="en-US" sz="2400" dirty="0"/>
              </a:p>
              <a:p>
                <a:pPr algn="justLow"/>
                <a:r>
                  <a:rPr lang="ar-IQ" sz="2400" b="1" dirty="0"/>
                  <a:t>1000 × 200 = 200.000 </a:t>
                </a:r>
                <a:endParaRPr lang="en-US" sz="2400" dirty="0"/>
              </a:p>
              <a:p>
                <a:pPr algn="justLow"/>
                <a:r>
                  <a:rPr lang="ar-IQ" sz="2400" b="1" dirty="0"/>
                  <a:t>ـــــــــــــــــــــــــــــــــــــــــــــ</a:t>
                </a:r>
                <a:endParaRPr lang="en-US" sz="2400" dirty="0"/>
              </a:p>
              <a:p>
                <a:pPr algn="justLow"/>
                <a:r>
                  <a:rPr lang="ar-IQ" sz="2400" b="1" dirty="0"/>
                  <a:t>المجموع    =  2800.000</a:t>
                </a:r>
                <a:endParaRPr lang="en-US" sz="2400" dirty="0"/>
              </a:p>
              <a:p>
                <a:pPr algn="justLow"/>
                <a:r>
                  <a:rPr lang="ar-IQ" sz="2400" b="1" dirty="0"/>
                  <a:t>42000.000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𝟖𝟎𝟎𝟎𝟎𝟎</m:t>
                        </m:r>
                        <m:r>
                          <a:rPr lang="en-US" sz="240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𝟐𝟖𝟎𝟎𝟎𝟎𝟎</m:t>
                        </m:r>
                      </m:den>
                    </m:f>
                  </m:oMath>
                </a14:m>
                <a:r>
                  <a:rPr lang="en-US" sz="2400" b="1" dirty="0"/>
                  <a:t> </a:t>
                </a:r>
                <a:r>
                  <a:rPr lang="ar-IQ" sz="2400" b="1" dirty="0"/>
                  <a:t>= </a:t>
                </a:r>
                <a:r>
                  <a:rPr lang="ar-IQ" sz="2400" b="1" dirty="0" smtClean="0"/>
                  <a:t>12000000 </a:t>
                </a:r>
                <a:r>
                  <a:rPr lang="ar-IQ" sz="2400" b="1" dirty="0"/>
                  <a:t>حصة البنزين </a:t>
                </a:r>
                <a:endParaRPr lang="en-US" sz="2400" dirty="0"/>
              </a:p>
              <a:p>
                <a:pPr algn="justLow"/>
                <a:r>
                  <a:rPr lang="ar-IQ" sz="2400" b="1" dirty="0"/>
                  <a:t>42000.000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𝟏𝟐𝟎𝟎𝟎𝟎𝟎</m:t>
                        </m:r>
                        <m:r>
                          <a:rPr lang="en-US" sz="240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𝟐𝟖𝟎𝟎𝟎𝟎𝟎</m:t>
                        </m:r>
                      </m:den>
                    </m:f>
                  </m:oMath>
                </a14:m>
                <a:r>
                  <a:rPr lang="ar-IQ" sz="2400" b="1" dirty="0"/>
                  <a:t> = </a:t>
                </a:r>
                <a:r>
                  <a:rPr lang="ar-IQ" sz="2400" b="1" dirty="0" smtClean="0"/>
                  <a:t>18000000 </a:t>
                </a:r>
                <a:r>
                  <a:rPr lang="ar-IQ" sz="2400" b="1" dirty="0"/>
                  <a:t>حصة زيت الغاز</a:t>
                </a:r>
                <a:endParaRPr lang="en-US" sz="2400" dirty="0"/>
              </a:p>
              <a:p>
                <a:pPr algn="justLow"/>
                <a:r>
                  <a:rPr lang="ar-IQ" sz="2400" b="1" dirty="0"/>
                  <a:t>42000.000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𝟔𝟎𝟎𝟎𝟎𝟎</m:t>
                        </m:r>
                        <m:r>
                          <a:rPr lang="en-US" sz="240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𝟐𝟖𝟎𝟎𝟎𝟎𝟎</m:t>
                        </m:r>
                      </m:den>
                    </m:f>
                  </m:oMath>
                </a14:m>
                <a:r>
                  <a:rPr lang="ar-IQ" sz="2400" b="1" dirty="0"/>
                  <a:t> = </a:t>
                </a:r>
                <a:r>
                  <a:rPr lang="ar-IQ" sz="2400" b="1" dirty="0" smtClean="0"/>
                  <a:t>9000000 </a:t>
                </a:r>
                <a:r>
                  <a:rPr lang="ar-IQ" sz="2400" b="1" dirty="0"/>
                  <a:t>حصة النفط الابيض</a:t>
                </a:r>
                <a:endParaRPr lang="en-US" sz="2400" dirty="0"/>
              </a:p>
              <a:p>
                <a:pPr algn="justLow"/>
                <a:r>
                  <a:rPr lang="ar-IQ" sz="2400" b="1" dirty="0"/>
                  <a:t>42000.000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𝟐𝟎𝟎𝟎𝟎𝟎</m:t>
                        </m:r>
                        <m:r>
                          <a:rPr lang="en-US" sz="240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𝟐𝟖𝟎𝟎𝟎𝟎𝟎</m:t>
                        </m:r>
                      </m:den>
                    </m:f>
                  </m:oMath>
                </a14:m>
                <a:r>
                  <a:rPr lang="ar-IQ" sz="2400" b="1" dirty="0"/>
                  <a:t> = </a:t>
                </a:r>
                <a:r>
                  <a:rPr lang="ar-IQ" sz="2400" b="1" dirty="0" smtClean="0"/>
                  <a:t>3000000 </a:t>
                </a:r>
                <a:r>
                  <a:rPr lang="ar-IQ" sz="2400" b="1" dirty="0"/>
                  <a:t>حصة دهن المحركات 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8" y="82622"/>
                <a:ext cx="8964488" cy="6658746"/>
              </a:xfrm>
              <a:prstGeom prst="rect">
                <a:avLst/>
              </a:prstGeom>
              <a:blipFill rotWithShape="1">
                <a:blip r:embed="rId2"/>
                <a:stretch>
                  <a:fillRect l="-2041" t="-641" r="-108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36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ستطيل 2"/>
              <p:cNvSpPr/>
              <p:nvPr/>
            </p:nvSpPr>
            <p:spPr>
              <a:xfrm>
                <a:off x="107504" y="-27384"/>
                <a:ext cx="8964488" cy="7142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Low"/>
                <a:r>
                  <a:rPr lang="ar-IQ" sz="2700" b="1" dirty="0">
                    <a:solidFill>
                      <a:srgbClr val="FF0000"/>
                    </a:solidFill>
                  </a:rPr>
                  <a:t>مثال ( 38 ) :- </a:t>
                </a:r>
                <a:r>
                  <a:rPr lang="ar-IQ" sz="2700" b="1" dirty="0"/>
                  <a:t>انتج مصفى المثنى ما يلي :-  نفط ابيض ( 45000 ) برميل , زيت الغاز ( 35000 ) برميل     ,  بنزين ( 25000 ) برميل , بسعر </a:t>
                </a:r>
                <a:r>
                  <a:rPr lang="ar-IQ" sz="2700" b="1" dirty="0" smtClean="0"/>
                  <a:t>             ( </a:t>
                </a:r>
                <a:r>
                  <a:rPr lang="ar-IQ" sz="2700" b="1" dirty="0"/>
                  <a:t>50 , 40 , 30 ) للبرميل الواحد على التوالي بكلفة </a:t>
                </a:r>
                <a:r>
                  <a:rPr lang="ar-IQ" sz="2700" b="1" dirty="0" smtClean="0"/>
                  <a:t>اجمالية                       ( </a:t>
                </a:r>
                <a:r>
                  <a:rPr lang="ar-IQ" sz="2700" b="1" dirty="0"/>
                  <a:t>123200.000) دينار . </a:t>
                </a:r>
                <a:endParaRPr lang="en-US" sz="2700" dirty="0"/>
              </a:p>
              <a:p>
                <a:pPr algn="justLow"/>
                <a:r>
                  <a:rPr lang="ar-IQ" sz="2700" b="1" dirty="0">
                    <a:solidFill>
                      <a:srgbClr val="FF0000"/>
                    </a:solidFill>
                  </a:rPr>
                  <a:t>المطلوب :</a:t>
                </a:r>
                <a:r>
                  <a:rPr lang="ar-IQ" sz="2700" dirty="0">
                    <a:solidFill>
                      <a:srgbClr val="FF0000"/>
                    </a:solidFill>
                  </a:rPr>
                  <a:t>- </a:t>
                </a:r>
                <a:r>
                  <a:rPr lang="ar-IQ" sz="2700" b="1" dirty="0"/>
                  <a:t>استخراج نصيب كل منتج من التكاليف المشتركة اذا علمت ان الشركة تقيم المنتج حسب الايراد المتحقق . </a:t>
                </a:r>
                <a:endParaRPr lang="en-US" sz="2700" dirty="0"/>
              </a:p>
              <a:p>
                <a:pPr algn="justLow"/>
                <a:r>
                  <a:rPr lang="ar-IQ" sz="2700" b="1" dirty="0">
                    <a:solidFill>
                      <a:srgbClr val="00B0F0"/>
                    </a:solidFill>
                  </a:rPr>
                  <a:t>الحل :-    </a:t>
                </a:r>
                <a:endParaRPr lang="en-US" sz="2700" dirty="0">
                  <a:solidFill>
                    <a:srgbClr val="00B0F0"/>
                  </a:solidFill>
                </a:endParaRPr>
              </a:p>
              <a:p>
                <a:pPr algn="justLow"/>
                <a:r>
                  <a:rPr lang="ar-IQ" sz="2700" b="1" dirty="0"/>
                  <a:t>45000 × 50 = 2250.000 </a:t>
                </a:r>
                <a:endParaRPr lang="en-US" sz="2700" dirty="0"/>
              </a:p>
              <a:p>
                <a:pPr algn="justLow"/>
                <a:r>
                  <a:rPr lang="ar-IQ" sz="2700" b="1" dirty="0"/>
                  <a:t>35000 × 40 = 1400.000 </a:t>
                </a:r>
                <a:endParaRPr lang="en-US" sz="2700" dirty="0"/>
              </a:p>
              <a:p>
                <a:pPr algn="justLow"/>
                <a:r>
                  <a:rPr lang="ar-IQ" sz="2700" b="1" dirty="0"/>
                  <a:t>25000 × 30 = 750.000 </a:t>
                </a:r>
                <a:endParaRPr lang="en-US" sz="2700" dirty="0"/>
              </a:p>
              <a:p>
                <a:pPr algn="justLow"/>
                <a:r>
                  <a:rPr lang="ar-IQ" sz="2700" b="1" dirty="0"/>
                  <a:t>ـــــــــــــــــــــــــــــــــــــــــــــ</a:t>
                </a:r>
                <a:endParaRPr lang="en-US" sz="2700" dirty="0"/>
              </a:p>
              <a:p>
                <a:pPr algn="justLow"/>
                <a:r>
                  <a:rPr lang="ar-IQ" sz="2700" b="1" dirty="0"/>
                  <a:t>المجموع    =  4400.000</a:t>
                </a:r>
                <a:endParaRPr lang="en-US" sz="2700" dirty="0"/>
              </a:p>
              <a:p>
                <a:pPr algn="justLow"/>
                <a:r>
                  <a:rPr lang="ar-IQ" sz="2700" b="1" dirty="0"/>
                  <a:t>123200.000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7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700" b="1" i="1">
                            <a:latin typeface="Cambria Math"/>
                          </a:rPr>
                          <m:t>𝟐𝟐𝟓𝟎𝟎𝟎𝟎</m:t>
                        </m:r>
                        <m:r>
                          <a:rPr lang="en-US" sz="270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700" b="1" i="1">
                            <a:latin typeface="Cambria Math"/>
                          </a:rPr>
                          <m:t>𝟒𝟒𝟎𝟎𝟎𝟎𝟎</m:t>
                        </m:r>
                      </m:den>
                    </m:f>
                  </m:oMath>
                </a14:m>
                <a:r>
                  <a:rPr lang="ar-IQ" sz="2700" b="1" dirty="0"/>
                  <a:t> = 63000.000 حصة النفط </a:t>
                </a:r>
                <a:endParaRPr lang="en-US" sz="2700" dirty="0"/>
              </a:p>
              <a:p>
                <a:pPr algn="justLow"/>
                <a:r>
                  <a:rPr lang="ar-IQ" sz="2700" b="1" dirty="0"/>
                  <a:t>123200.000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7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700" b="1" i="1">
                            <a:latin typeface="Cambria Math"/>
                          </a:rPr>
                          <m:t>𝟏𝟒𝟎𝟎𝟎𝟎𝟎</m:t>
                        </m:r>
                        <m:r>
                          <a:rPr lang="en-US" sz="270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700" b="1" i="1">
                            <a:latin typeface="Cambria Math"/>
                          </a:rPr>
                          <m:t>𝟒𝟒𝟎𝟎𝟎𝟎𝟎</m:t>
                        </m:r>
                      </m:den>
                    </m:f>
                  </m:oMath>
                </a14:m>
                <a:r>
                  <a:rPr lang="ar-IQ" sz="2700" b="1" dirty="0"/>
                  <a:t> = 39200.000 حصة زيت الغاز</a:t>
                </a:r>
                <a:endParaRPr lang="en-US" sz="2700" dirty="0"/>
              </a:p>
              <a:p>
                <a:pPr algn="justLow"/>
                <a:r>
                  <a:rPr lang="ar-IQ" sz="2700" b="1" dirty="0"/>
                  <a:t>123200.000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7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700" b="1" i="1">
                            <a:latin typeface="Cambria Math"/>
                          </a:rPr>
                          <m:t>𝟕𝟓𝟎𝟎𝟎𝟎</m:t>
                        </m:r>
                        <m:r>
                          <a:rPr lang="en-US" sz="270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700" b="1" i="1">
                            <a:latin typeface="Cambria Math"/>
                          </a:rPr>
                          <m:t>𝟒𝟒𝟎𝟎𝟎𝟎𝟎</m:t>
                        </m:r>
                      </m:den>
                    </m:f>
                  </m:oMath>
                </a14:m>
                <a:r>
                  <a:rPr lang="ar-IQ" sz="2700" b="1" dirty="0"/>
                  <a:t> = 21000.000 حصة البنزين </a:t>
                </a:r>
                <a:endParaRPr lang="ar-IQ" sz="2700" dirty="0"/>
              </a:p>
            </p:txBody>
          </p:sp>
        </mc:Choice>
        <mc:Fallback xmlns="">
          <p:sp>
            <p:nvSpPr>
              <p:cNvPr id="3" name="مستطيل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-27384"/>
                <a:ext cx="8964488" cy="7142725"/>
              </a:xfrm>
              <a:prstGeom prst="rect">
                <a:avLst/>
              </a:prstGeom>
              <a:blipFill rotWithShape="1">
                <a:blip r:embed="rId2"/>
                <a:stretch>
                  <a:fillRect l="-26327" t="-683" r="-136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489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1261</TotalTime>
  <Words>644</Words>
  <Application>Microsoft Office PowerPoint</Application>
  <PresentationFormat>عرض على الشاشة (3:4)‏</PresentationFormat>
  <Paragraphs>53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أفق</vt:lpstr>
      <vt:lpstr>المصادر الطبيعية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المحاسبة والرقابة على التكاليف</dc:title>
  <dc:creator>methaq</dc:creator>
  <cp:lastModifiedBy>استاذ حازم</cp:lastModifiedBy>
  <cp:revision>43</cp:revision>
  <dcterms:created xsi:type="dcterms:W3CDTF">2019-01-09T19:02:13Z</dcterms:created>
  <dcterms:modified xsi:type="dcterms:W3CDTF">2022-08-20T01:01:29Z</dcterms:modified>
</cp:coreProperties>
</file>