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324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2928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645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325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1156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6378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846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544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4893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7214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014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23/01/1444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4CF0D31-439E-45B6-92D7-0CE5A8F15DE8}" type="datetimeFigureOut">
              <a:rPr lang="ar-IQ" smtClean="0">
                <a:solidFill>
                  <a:srgbClr val="FFFFFF"/>
                </a:solidFill>
              </a:rPr>
              <a:pPr/>
              <a:t>23/01/1444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611C3A3-1678-4E53-B97A-B32DCEC9360E}" type="slidenum">
              <a:rPr lang="ar-IQ" smtClean="0">
                <a:solidFill>
                  <a:srgbClr val="FFFFFF"/>
                </a:solidFill>
              </a:rPr>
              <a:pPr/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825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mtClean="0"/>
              <a:t>محاسبة المصادر الطبيعية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smtClean="0"/>
              <a:t>م.م حازم محمد دايخ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00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ستطيل 1"/>
              <p:cNvSpPr/>
              <p:nvPr/>
            </p:nvSpPr>
            <p:spPr>
              <a:xfrm>
                <a:off x="179512" y="116632"/>
                <a:ext cx="8784976" cy="63263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IQ" sz="3200" b="1" dirty="0">
                    <a:solidFill>
                      <a:srgbClr val="FFC000"/>
                    </a:solidFill>
                  </a:rPr>
                  <a:t>نفاذ الانتاج :</a:t>
                </a:r>
                <a:endParaRPr lang="en-US" sz="3200" dirty="0">
                  <a:solidFill>
                    <a:srgbClr val="FFC000"/>
                  </a:solidFill>
                </a:endParaRPr>
              </a:p>
              <a:p>
                <a:r>
                  <a:rPr lang="ar-IQ" sz="2800" b="1" dirty="0">
                    <a:solidFill>
                      <a:srgbClr val="FFFFFF"/>
                    </a:solidFill>
                  </a:rPr>
                  <a:t>معدل نفاذ العقد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العقد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كلفة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ككل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للعقد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الفترة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اول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المقدر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الاحتياطي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FFFFFF"/>
                    </a:solidFill>
                  </a:rPr>
                  <a:t> </a:t>
                </a:r>
                <a:endParaRPr lang="en-US" sz="2800" dirty="0">
                  <a:solidFill>
                    <a:srgbClr val="FFFFFF"/>
                  </a:solidFill>
                </a:endParaRPr>
              </a:p>
              <a:p>
                <a:r>
                  <a:rPr lang="ar-IQ" sz="2800" b="1" dirty="0">
                    <a:solidFill>
                      <a:srgbClr val="FFFFFF"/>
                    </a:solidFill>
                  </a:rPr>
                  <a:t> </a:t>
                </a:r>
                <a:endParaRPr lang="en-US" sz="2800" dirty="0">
                  <a:solidFill>
                    <a:srgbClr val="FFFFFF"/>
                  </a:solidFill>
                </a:endParaRPr>
              </a:p>
              <a:p>
                <a:r>
                  <a:rPr lang="ar-IQ" sz="2800" b="1" dirty="0">
                    <a:solidFill>
                      <a:srgbClr val="FFFFFF"/>
                    </a:solidFill>
                  </a:rPr>
                  <a:t>قسط نفاذ العقد = معدل نفاذ العقد × عدد وحدات الانتاج </a:t>
                </a:r>
                <a:endParaRPr lang="en-US" sz="2800" dirty="0">
                  <a:solidFill>
                    <a:srgbClr val="FFFFFF"/>
                  </a:solidFill>
                </a:endParaRPr>
              </a:p>
              <a:p>
                <a:r>
                  <a:rPr lang="ar-IQ" sz="2800" b="1" dirty="0">
                    <a:solidFill>
                      <a:srgbClr val="FFFFFF"/>
                    </a:solidFill>
                  </a:rPr>
                  <a:t> </a:t>
                </a:r>
                <a:endParaRPr lang="en-US" sz="2800" dirty="0">
                  <a:solidFill>
                    <a:srgbClr val="FFFFFF"/>
                  </a:solidFill>
                </a:endParaRPr>
              </a:p>
              <a:p>
                <a:r>
                  <a:rPr lang="ar-IQ" sz="2800" b="1" dirty="0">
                    <a:solidFill>
                      <a:srgbClr val="FFFFFF"/>
                    </a:solidFill>
                  </a:rPr>
                  <a:t>معدل نفاذ الاعداد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الاعداد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كلفة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ككل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للعقد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الفترة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اول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المقدر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الاحتياطي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FFFFFF"/>
                    </a:solidFill>
                  </a:rPr>
                  <a:t> </a:t>
                </a:r>
                <a:endParaRPr lang="en-US" sz="2800" dirty="0">
                  <a:solidFill>
                    <a:srgbClr val="FFFFFF"/>
                  </a:solidFill>
                </a:endParaRPr>
              </a:p>
              <a:p>
                <a:r>
                  <a:rPr lang="ar-IQ" sz="2800" b="1" dirty="0">
                    <a:solidFill>
                      <a:srgbClr val="FFFFFF"/>
                    </a:solidFill>
                  </a:rPr>
                  <a:t> </a:t>
                </a:r>
                <a:endParaRPr lang="en-US" sz="2800" dirty="0">
                  <a:solidFill>
                    <a:srgbClr val="FFFFFF"/>
                  </a:solidFill>
                </a:endParaRPr>
              </a:p>
              <a:p>
                <a:r>
                  <a:rPr lang="ar-IQ" sz="2800" b="1" dirty="0">
                    <a:solidFill>
                      <a:srgbClr val="FFFFFF"/>
                    </a:solidFill>
                  </a:rPr>
                  <a:t>         قسط نفاذ الاعداد = معدل نفاذ الاعداد × عدد وحدات الانتاج</a:t>
                </a:r>
                <a:endParaRPr lang="en-US" sz="2800" dirty="0">
                  <a:solidFill>
                    <a:srgbClr val="FFFFFF"/>
                  </a:solidFill>
                </a:endParaRPr>
              </a:p>
              <a:p>
                <a:r>
                  <a:rPr lang="ar-IQ" sz="2800" b="1" dirty="0">
                    <a:solidFill>
                      <a:srgbClr val="FFFFFF"/>
                    </a:solidFill>
                  </a:rPr>
                  <a:t> </a:t>
                </a:r>
                <a:endParaRPr lang="en-US" sz="2800" dirty="0">
                  <a:solidFill>
                    <a:srgbClr val="FFFFFF"/>
                  </a:solidFill>
                </a:endParaRPr>
              </a:p>
              <a:p>
                <a:r>
                  <a:rPr lang="ar-IQ" sz="2800" b="1" dirty="0">
                    <a:solidFill>
                      <a:srgbClr val="FFFFFF"/>
                    </a:solidFill>
                  </a:rPr>
                  <a:t>معدل نفاذ الانتاج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الاعداد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كلفة</m:t>
                        </m:r>
                        <m:r>
                          <a:rPr lang="en-US" sz="28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العقد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كلفة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ككل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للعقد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الفترة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اول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المقدر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الاحتياطي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FFFFFF"/>
                    </a:solidFill>
                  </a:rPr>
                  <a:t> </a:t>
                </a:r>
                <a:endParaRPr lang="en-US" sz="2800" dirty="0">
                  <a:solidFill>
                    <a:srgbClr val="FFFFFF"/>
                  </a:solidFill>
                </a:endParaRPr>
              </a:p>
              <a:p>
                <a:r>
                  <a:rPr lang="ar-IQ" sz="2800" b="1" dirty="0">
                    <a:solidFill>
                      <a:srgbClr val="FFFFFF"/>
                    </a:solidFill>
                  </a:rPr>
                  <a:t> </a:t>
                </a:r>
                <a:endParaRPr lang="en-US" sz="2800" dirty="0">
                  <a:solidFill>
                    <a:srgbClr val="FFFFFF"/>
                  </a:solidFill>
                </a:endParaRPr>
              </a:p>
              <a:p>
                <a:r>
                  <a:rPr lang="ar-IQ" sz="2800" b="1" dirty="0">
                    <a:solidFill>
                      <a:srgbClr val="FFFFFF"/>
                    </a:solidFill>
                  </a:rPr>
                  <a:t>        قسط نفاذ الانتاج = معدل نفاذ الانتاج × عدد وحدات الانتاج</a:t>
                </a:r>
                <a:endParaRPr lang="en-US" sz="28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6632"/>
                <a:ext cx="8784976" cy="6326347"/>
              </a:xfrm>
              <a:prstGeom prst="rect">
                <a:avLst/>
              </a:prstGeom>
              <a:blipFill rotWithShape="1">
                <a:blip r:embed="rId2"/>
                <a:stretch>
                  <a:fillRect t="-1252" r="-1734" b="-173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96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499874" y="0"/>
            <a:ext cx="26180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IQ" sz="3200" b="1" u="sng" dirty="0">
                <a:solidFill>
                  <a:srgbClr val="FFC000"/>
                </a:solidFill>
              </a:rPr>
              <a:t>القيود المحاسبية :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251520" y="1582341"/>
            <a:ext cx="871296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>
                <a:solidFill>
                  <a:srgbClr val="FFFFFF"/>
                </a:solidFill>
              </a:rPr>
              <a:t> ×××  من حـ / نفاذ عقود امتياز منتجة </a:t>
            </a:r>
            <a:endParaRPr lang="en-US" sz="2800" dirty="0">
              <a:solidFill>
                <a:srgbClr val="FFFFFF"/>
              </a:solidFill>
            </a:endParaRPr>
          </a:p>
          <a:p>
            <a:r>
              <a:rPr lang="ar-IQ" sz="2800" b="1" dirty="0">
                <a:solidFill>
                  <a:srgbClr val="FFFFFF"/>
                </a:solidFill>
              </a:rPr>
              <a:t>                     ××× الى حـ / مخصص نفاذ عقود امتياز منتجة</a:t>
            </a:r>
            <a:endParaRPr lang="en-US" sz="2800" dirty="0">
              <a:solidFill>
                <a:srgbClr val="FFFFFF"/>
              </a:solidFill>
            </a:endParaRPr>
          </a:p>
          <a:p>
            <a:r>
              <a:rPr lang="ar-IQ" sz="2800" b="1" dirty="0" smtClean="0">
                <a:solidFill>
                  <a:srgbClr val="FFFFFF"/>
                </a:solidFill>
              </a:rPr>
              <a:t>ـــــــــــــــــــــــــــــــــــــــــــــــــــــــــــــــــــــــــــــــــــــــــــــــــــــــ</a:t>
            </a:r>
            <a:endParaRPr lang="en-US" sz="2800" dirty="0">
              <a:solidFill>
                <a:srgbClr val="FFFFFF"/>
              </a:solidFill>
            </a:endParaRPr>
          </a:p>
          <a:p>
            <a:r>
              <a:rPr lang="ar-IQ" sz="2800" b="1" dirty="0">
                <a:solidFill>
                  <a:srgbClr val="FFFFFF"/>
                </a:solidFill>
              </a:rPr>
              <a:t> </a:t>
            </a:r>
            <a:endParaRPr lang="en-US" sz="2800" dirty="0">
              <a:solidFill>
                <a:srgbClr val="FFFFFF"/>
              </a:solidFill>
            </a:endParaRPr>
          </a:p>
          <a:p>
            <a:r>
              <a:rPr lang="ar-IQ" sz="2800" b="1" dirty="0">
                <a:solidFill>
                  <a:srgbClr val="FFFFFF"/>
                </a:solidFill>
              </a:rPr>
              <a:t>                  ×××  من حـ / أ . خ  </a:t>
            </a:r>
            <a:endParaRPr lang="en-US" sz="2800" dirty="0">
              <a:solidFill>
                <a:srgbClr val="FFFFFF"/>
              </a:solidFill>
            </a:endParaRPr>
          </a:p>
          <a:p>
            <a:r>
              <a:rPr lang="ar-IQ" sz="2800" b="1" dirty="0">
                <a:solidFill>
                  <a:srgbClr val="FFFFFF"/>
                </a:solidFill>
              </a:rPr>
              <a:t>                       ×××  الى حـ / نفاذ عقود امتياز منتجة</a:t>
            </a:r>
            <a:endParaRPr lang="en-US" sz="2800" dirty="0">
              <a:solidFill>
                <a:srgbClr val="FFFFFF"/>
              </a:solidFill>
            </a:endParaRPr>
          </a:p>
          <a:p>
            <a:r>
              <a:rPr lang="ar-IQ" sz="2800" b="1" dirty="0" smtClean="0">
                <a:solidFill>
                  <a:srgbClr val="FFFFFF"/>
                </a:solidFill>
              </a:rPr>
              <a:t>ـــــــــــــــــــــــــــــــــــــــــــــــــــــــــــــــــــــــــــــــــــــــــــــــــــــــ</a:t>
            </a:r>
            <a:endParaRPr lang="en-US" sz="2800" dirty="0">
              <a:solidFill>
                <a:srgbClr val="FFFFFF"/>
              </a:solidFill>
            </a:endParaRPr>
          </a:p>
          <a:p>
            <a:r>
              <a:rPr lang="ar-IQ" sz="2800" b="1" dirty="0">
                <a:solidFill>
                  <a:srgbClr val="FFFFFF"/>
                </a:solidFill>
              </a:rPr>
              <a:t> </a:t>
            </a:r>
            <a:endParaRPr lang="ar-IQ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90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79464"/>
            <a:ext cx="87849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IQ" sz="2800" b="1" dirty="0">
                <a:solidFill>
                  <a:srgbClr val="FF0000"/>
                </a:solidFill>
              </a:rPr>
              <a:t>مثال ( 32 ) :- </a:t>
            </a:r>
            <a:r>
              <a:rPr lang="ar-IQ" sz="2800" b="1" dirty="0">
                <a:solidFill>
                  <a:srgbClr val="FFFFFF"/>
                </a:solidFill>
              </a:rPr>
              <a:t>حصل احد مستثمري النفط على عقد بكلفة اجمالية بلغت </a:t>
            </a:r>
            <a:r>
              <a:rPr lang="ar-IQ" sz="2800" b="1" dirty="0" smtClean="0">
                <a:solidFill>
                  <a:srgbClr val="FFFFFF"/>
                </a:solidFill>
              </a:rPr>
              <a:t>    ( </a:t>
            </a:r>
            <a:r>
              <a:rPr lang="ar-IQ" sz="2800" b="1" dirty="0">
                <a:solidFill>
                  <a:srgbClr val="FFFFFF"/>
                </a:solidFill>
              </a:rPr>
              <a:t>6000.000 دينار ) </a:t>
            </a:r>
            <a:r>
              <a:rPr lang="ar-IQ" sz="2800" b="1" dirty="0" smtClean="0">
                <a:solidFill>
                  <a:srgbClr val="FFFFFF"/>
                </a:solidFill>
              </a:rPr>
              <a:t>وبعد </a:t>
            </a:r>
            <a:r>
              <a:rPr lang="ar-IQ" sz="2800" b="1" dirty="0">
                <a:solidFill>
                  <a:srgbClr val="FFFFFF"/>
                </a:solidFill>
              </a:rPr>
              <a:t>انفاق ( 12000.000 دينار ) مصاريف اعداد وحفر انتج ( 600.000) برميل التي تمثل 5% من الاحتياطي المقدر للعقد اول الفترة . </a:t>
            </a:r>
            <a:endParaRPr lang="en-US" sz="2800" dirty="0">
              <a:solidFill>
                <a:srgbClr val="FFFFFF"/>
              </a:solidFill>
            </a:endParaRPr>
          </a:p>
          <a:p>
            <a:pPr algn="justLow"/>
            <a:r>
              <a:rPr lang="ar-IQ" sz="2800" b="1" dirty="0">
                <a:solidFill>
                  <a:srgbClr val="FF0000"/>
                </a:solidFill>
              </a:rPr>
              <a:t>المطلوب :</a:t>
            </a:r>
            <a:r>
              <a:rPr lang="ar-IQ" sz="2800" dirty="0">
                <a:solidFill>
                  <a:srgbClr val="FF0000"/>
                </a:solidFill>
              </a:rPr>
              <a:t>- </a:t>
            </a:r>
            <a:r>
              <a:rPr lang="ar-IQ" sz="2800" b="1" dirty="0">
                <a:solidFill>
                  <a:srgbClr val="FFFFFF"/>
                </a:solidFill>
              </a:rPr>
              <a:t>استخراج قسط ( نفاذ العقد , نفاذ الاعداد , نفاذ الانتاج ) وتسجيل القيود اليومية اللازمة . </a:t>
            </a:r>
            <a:endParaRPr lang="en-US" sz="2800" dirty="0">
              <a:solidFill>
                <a:srgbClr val="FFFFFF"/>
              </a:solidFill>
            </a:endParaRPr>
          </a:p>
          <a:p>
            <a:pPr algn="justLow"/>
            <a:r>
              <a:rPr lang="ar-IQ" sz="2800" b="1" dirty="0">
                <a:solidFill>
                  <a:srgbClr val="00B0F0"/>
                </a:solidFill>
              </a:rPr>
              <a:t>الحل :-    </a:t>
            </a:r>
            <a:endParaRPr lang="en-US" sz="2800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مستطيل 2"/>
              <p:cNvSpPr/>
              <p:nvPr/>
            </p:nvSpPr>
            <p:spPr>
              <a:xfrm>
                <a:off x="179512" y="3209097"/>
                <a:ext cx="8784976" cy="3647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IQ" sz="3200" b="1" dirty="0">
                    <a:solidFill>
                      <a:srgbClr val="FFFFFF"/>
                    </a:solidFill>
                  </a:rPr>
                  <a:t>معدل نفاذ العقد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العقد</m:t>
                        </m:r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كلفة</m:t>
                        </m:r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ككل</m:t>
                        </m:r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للعقد</m:t>
                        </m:r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الفترة</m:t>
                        </m:r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اول</m:t>
                        </m:r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المقدر</m:t>
                        </m:r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الاحتياطي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FFFFFF"/>
                    </a:solidFill>
                  </a:rPr>
                  <a:t> </a:t>
                </a:r>
                <a:endParaRPr lang="en-US" sz="3200" dirty="0">
                  <a:solidFill>
                    <a:srgbClr val="FFFFFF"/>
                  </a:solidFill>
                </a:endParaRPr>
              </a:p>
              <a:p>
                <a:r>
                  <a:rPr lang="ar-IQ" sz="3200" b="1" dirty="0">
                    <a:solidFill>
                      <a:srgbClr val="FFFFFF"/>
                    </a:solidFill>
                  </a:rPr>
                  <a:t>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  <m:t>𝟔𝟎𝟎𝟎𝟎𝟎𝟎</m:t>
                        </m:r>
                        <m:r>
                          <a:rPr lang="en-US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  <m:t>𝟏𝟐𝟎𝟎𝟎𝟎𝟎𝟎</m:t>
                        </m:r>
                      </m:den>
                    </m:f>
                  </m:oMath>
                </a14:m>
                <a:r>
                  <a:rPr lang="ar-IQ" sz="3200" b="1" dirty="0">
                    <a:solidFill>
                      <a:srgbClr val="FFFFFF"/>
                    </a:solidFill>
                  </a:rPr>
                  <a:t> = 0.5</a:t>
                </a:r>
                <a:endParaRPr lang="en-US" sz="3200" dirty="0">
                  <a:solidFill>
                    <a:srgbClr val="FFFFFF"/>
                  </a:solidFill>
                </a:endParaRPr>
              </a:p>
              <a:p>
                <a:r>
                  <a:rPr lang="ar-IQ" sz="3200" b="1" dirty="0">
                    <a:solidFill>
                      <a:srgbClr val="FFFFFF"/>
                    </a:solidFill>
                  </a:rPr>
                  <a:t> </a:t>
                </a:r>
                <a:endParaRPr lang="en-US" sz="3200" dirty="0">
                  <a:solidFill>
                    <a:srgbClr val="FFFFFF"/>
                  </a:solidFill>
                </a:endParaRPr>
              </a:p>
              <a:p>
                <a:r>
                  <a:rPr lang="ar-IQ" sz="3200" b="1" dirty="0">
                    <a:solidFill>
                      <a:srgbClr val="FFFFFF"/>
                    </a:solidFill>
                  </a:rPr>
                  <a:t>قسط نفاذ العقد = معدل نفاذ العقد × عدد وحدات الانتاج </a:t>
                </a:r>
                <a:endParaRPr lang="en-US" sz="3200" dirty="0">
                  <a:solidFill>
                    <a:srgbClr val="FFFFFF"/>
                  </a:solidFill>
                </a:endParaRPr>
              </a:p>
              <a:p>
                <a:r>
                  <a:rPr lang="ar-IQ" sz="3200" b="1" dirty="0">
                    <a:solidFill>
                      <a:srgbClr val="FFFFFF"/>
                    </a:solidFill>
                  </a:rPr>
                  <a:t>                 = 0.5 × 600.000</a:t>
                </a:r>
                <a:endParaRPr lang="en-US" sz="3200" dirty="0">
                  <a:solidFill>
                    <a:srgbClr val="FFFFFF"/>
                  </a:solidFill>
                </a:endParaRPr>
              </a:p>
              <a:p>
                <a:r>
                  <a:rPr lang="ar-IQ" sz="3200" b="1" dirty="0">
                    <a:solidFill>
                      <a:srgbClr val="FFFFFF"/>
                    </a:solidFill>
                  </a:rPr>
                  <a:t>                 = 300.000</a:t>
                </a:r>
                <a:endParaRPr lang="en-US" sz="32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3" name="مستطيل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209097"/>
                <a:ext cx="8784976" cy="3647665"/>
              </a:xfrm>
              <a:prstGeom prst="rect">
                <a:avLst/>
              </a:prstGeom>
              <a:blipFill rotWithShape="1">
                <a:blip r:embed="rId2"/>
                <a:stretch>
                  <a:fillRect r="-1734" b="-434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18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16632"/>
            <a:ext cx="87849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>
                <a:solidFill>
                  <a:srgbClr val="FFFFFF"/>
                </a:solidFill>
              </a:rPr>
              <a:t> 300.000  من حـ / نفاذ عقود امتياز منتجة </a:t>
            </a:r>
            <a:endParaRPr lang="en-US" sz="2800" dirty="0">
              <a:solidFill>
                <a:srgbClr val="FFFFFF"/>
              </a:solidFill>
            </a:endParaRPr>
          </a:p>
          <a:p>
            <a:r>
              <a:rPr lang="ar-IQ" sz="2800" b="1" dirty="0">
                <a:solidFill>
                  <a:srgbClr val="FFFFFF"/>
                </a:solidFill>
              </a:rPr>
              <a:t>                     300.000 الى حـ / مخصص نفاذ عقود امتياز منتجة</a:t>
            </a:r>
            <a:endParaRPr lang="en-US" sz="2800" dirty="0">
              <a:solidFill>
                <a:srgbClr val="FFFFFF"/>
              </a:solidFill>
            </a:endParaRPr>
          </a:p>
          <a:p>
            <a:r>
              <a:rPr lang="ar-IQ" sz="2800" b="1" dirty="0" smtClean="0">
                <a:solidFill>
                  <a:srgbClr val="FFFFFF"/>
                </a:solidFill>
              </a:rPr>
              <a:t>ـــــــــــــــــــــــــــــــــــــــــــــــــــــــــــــــــــــــــــــــــــــــــــــــــــــــ</a:t>
            </a:r>
            <a:endParaRPr lang="en-US" sz="2800" dirty="0">
              <a:solidFill>
                <a:srgbClr val="FFFFFF"/>
              </a:solidFill>
            </a:endParaRPr>
          </a:p>
          <a:p>
            <a:r>
              <a:rPr lang="ar-IQ" sz="2800" b="1" dirty="0">
                <a:solidFill>
                  <a:srgbClr val="FFFFFF"/>
                </a:solidFill>
              </a:rPr>
              <a:t> </a:t>
            </a:r>
            <a:endParaRPr lang="en-US" sz="2800" dirty="0">
              <a:solidFill>
                <a:srgbClr val="FFFFFF"/>
              </a:solidFill>
            </a:endParaRPr>
          </a:p>
          <a:p>
            <a:r>
              <a:rPr lang="ar-IQ" sz="2800" b="1" dirty="0">
                <a:solidFill>
                  <a:srgbClr val="FFFFFF"/>
                </a:solidFill>
              </a:rPr>
              <a:t>                  300.000 من حـ / أ . خ  </a:t>
            </a:r>
            <a:endParaRPr lang="en-US" sz="2800" dirty="0">
              <a:solidFill>
                <a:srgbClr val="FFFFFF"/>
              </a:solidFill>
            </a:endParaRPr>
          </a:p>
          <a:p>
            <a:r>
              <a:rPr lang="ar-IQ" sz="2800" b="1" dirty="0">
                <a:solidFill>
                  <a:srgbClr val="FFFFFF"/>
                </a:solidFill>
              </a:rPr>
              <a:t>                       300.000 الى حـ / نفاذ عقود امتياز منتجة</a:t>
            </a:r>
            <a:endParaRPr lang="en-US" sz="2800" dirty="0">
              <a:solidFill>
                <a:srgbClr val="FFFFFF"/>
              </a:solidFill>
            </a:endParaRPr>
          </a:p>
          <a:p>
            <a:r>
              <a:rPr lang="ar-IQ" sz="2800" b="1" dirty="0" smtClean="0">
                <a:solidFill>
                  <a:srgbClr val="FFFFFF"/>
                </a:solidFill>
              </a:rPr>
              <a:t>ـــــــــــــــــــــــــــــــــــــــــــــــــــــــــــــــــــــــــــــــــــــــــــــــــــــــ</a:t>
            </a:r>
            <a:endParaRPr lang="en-US" sz="2800" dirty="0">
              <a:solidFill>
                <a:srgbClr val="FFFF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مستطيل 2"/>
              <p:cNvSpPr/>
              <p:nvPr/>
            </p:nvSpPr>
            <p:spPr>
              <a:xfrm>
                <a:off x="179512" y="3209097"/>
                <a:ext cx="8784976" cy="32030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IQ" sz="2800" b="1" dirty="0">
                    <a:solidFill>
                      <a:srgbClr val="FFFFFF"/>
                    </a:solidFill>
                  </a:rPr>
                  <a:t>معدل نفاذ الاعداد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الاعداد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كلفة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ككل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للعقد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الفترة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اول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المقدر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الاحتياطي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rgbClr val="FFFFFF"/>
                    </a:solidFill>
                  </a:rPr>
                  <a:t> </a:t>
                </a:r>
                <a:endParaRPr lang="en-US" sz="2800" dirty="0">
                  <a:solidFill>
                    <a:srgbClr val="FFFFFF"/>
                  </a:solidFill>
                </a:endParaRPr>
              </a:p>
              <a:p>
                <a:r>
                  <a:rPr lang="ar-IQ" sz="2800" b="1" dirty="0">
                    <a:solidFill>
                      <a:srgbClr val="FFFFFF"/>
                    </a:solidFill>
                  </a:rPr>
                  <a:t> 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  <m:t>𝟏𝟐𝟎𝟎𝟎𝟎𝟎𝟎</m:t>
                        </m:r>
                        <m:r>
                          <a:rPr lang="en-US" sz="28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  <m:t>𝟏𝟐𝟎𝟎𝟎𝟎𝟎𝟎</m:t>
                        </m:r>
                      </m:den>
                    </m:f>
                  </m:oMath>
                </a14:m>
                <a:r>
                  <a:rPr lang="ar-IQ" sz="2800" b="1" dirty="0">
                    <a:solidFill>
                      <a:srgbClr val="FFFFFF"/>
                    </a:solidFill>
                  </a:rPr>
                  <a:t> = 1</a:t>
                </a:r>
                <a:endParaRPr lang="en-US" sz="2800" dirty="0">
                  <a:solidFill>
                    <a:srgbClr val="FFFFFF"/>
                  </a:solidFill>
                </a:endParaRPr>
              </a:p>
              <a:p>
                <a:r>
                  <a:rPr lang="ar-IQ" sz="2800" b="1" dirty="0">
                    <a:solidFill>
                      <a:srgbClr val="FFFFFF"/>
                    </a:solidFill>
                  </a:rPr>
                  <a:t> </a:t>
                </a:r>
                <a:endParaRPr lang="en-US" sz="2800" dirty="0">
                  <a:solidFill>
                    <a:srgbClr val="FFFFFF"/>
                  </a:solidFill>
                </a:endParaRPr>
              </a:p>
              <a:p>
                <a:r>
                  <a:rPr lang="ar-IQ" sz="2800" b="1" dirty="0">
                    <a:solidFill>
                      <a:srgbClr val="FFFFFF"/>
                    </a:solidFill>
                  </a:rPr>
                  <a:t>         قسط نفاذ الاعداد = معدل نفاذ الاعداد × عدد وحدات الانتاج</a:t>
                </a:r>
                <a:endParaRPr lang="en-US" sz="2800" dirty="0">
                  <a:solidFill>
                    <a:srgbClr val="FFFFFF"/>
                  </a:solidFill>
                </a:endParaRPr>
              </a:p>
              <a:p>
                <a:r>
                  <a:rPr lang="ar-IQ" sz="2800" b="1" dirty="0">
                    <a:solidFill>
                      <a:srgbClr val="FFFFFF"/>
                    </a:solidFill>
                  </a:rPr>
                  <a:t>                 = 1× 600.000</a:t>
                </a:r>
                <a:endParaRPr lang="en-US" sz="2800" dirty="0">
                  <a:solidFill>
                    <a:srgbClr val="FFFFFF"/>
                  </a:solidFill>
                </a:endParaRPr>
              </a:p>
              <a:p>
                <a:r>
                  <a:rPr lang="ar-IQ" sz="2800" b="1" dirty="0">
                    <a:solidFill>
                      <a:srgbClr val="FFFFFF"/>
                    </a:solidFill>
                  </a:rPr>
                  <a:t>                 = 600.000</a:t>
                </a:r>
                <a:endParaRPr lang="en-US" sz="28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3" name="مستطيل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209097"/>
                <a:ext cx="8784976" cy="3203056"/>
              </a:xfrm>
              <a:prstGeom prst="rect">
                <a:avLst/>
              </a:prstGeom>
              <a:blipFill rotWithShape="1">
                <a:blip r:embed="rId2"/>
                <a:stretch>
                  <a:fillRect r="-1387" b="-418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71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88640"/>
            <a:ext cx="89644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>
                <a:solidFill>
                  <a:srgbClr val="FFFFFF"/>
                </a:solidFill>
              </a:rPr>
              <a:t> 600.000  من حـ / نفاذ عقود امتياز منتجة </a:t>
            </a:r>
            <a:endParaRPr lang="en-US" sz="2800" dirty="0">
              <a:solidFill>
                <a:srgbClr val="FFFFFF"/>
              </a:solidFill>
            </a:endParaRPr>
          </a:p>
          <a:p>
            <a:r>
              <a:rPr lang="ar-IQ" sz="2800" b="1" dirty="0">
                <a:solidFill>
                  <a:srgbClr val="FFFFFF"/>
                </a:solidFill>
              </a:rPr>
              <a:t>                     600.000 الى حـ / مخصص نفاذ عقود امتياز منتجة</a:t>
            </a:r>
            <a:endParaRPr lang="en-US" sz="2800" dirty="0">
              <a:solidFill>
                <a:srgbClr val="FFFFFF"/>
              </a:solidFill>
            </a:endParaRPr>
          </a:p>
          <a:p>
            <a:r>
              <a:rPr lang="ar-IQ" sz="2800" b="1" dirty="0" smtClean="0">
                <a:solidFill>
                  <a:srgbClr val="FFFFFF"/>
                </a:solidFill>
              </a:rPr>
              <a:t>ـــــــــــــــــــــــــــــــــــــــــــــــــــــــــــــــــــــــــــــــــــــــــــــــــــــــ</a:t>
            </a:r>
            <a:endParaRPr lang="en-US" sz="2800" dirty="0">
              <a:solidFill>
                <a:srgbClr val="FFFFFF"/>
              </a:solidFill>
            </a:endParaRPr>
          </a:p>
          <a:p>
            <a:r>
              <a:rPr lang="ar-IQ" sz="2800" b="1" dirty="0">
                <a:solidFill>
                  <a:srgbClr val="FFFFFF"/>
                </a:solidFill>
              </a:rPr>
              <a:t> </a:t>
            </a:r>
            <a:endParaRPr lang="en-US" sz="2800" dirty="0">
              <a:solidFill>
                <a:srgbClr val="FFFFFF"/>
              </a:solidFill>
            </a:endParaRPr>
          </a:p>
          <a:p>
            <a:r>
              <a:rPr lang="ar-IQ" sz="2800" b="1" dirty="0">
                <a:solidFill>
                  <a:srgbClr val="FFFFFF"/>
                </a:solidFill>
              </a:rPr>
              <a:t>                  600.000 من حـ / أ . خ  </a:t>
            </a:r>
            <a:endParaRPr lang="en-US" sz="2800" dirty="0">
              <a:solidFill>
                <a:srgbClr val="FFFFFF"/>
              </a:solidFill>
            </a:endParaRPr>
          </a:p>
          <a:p>
            <a:r>
              <a:rPr lang="ar-IQ" sz="2800" b="1" dirty="0">
                <a:solidFill>
                  <a:srgbClr val="FFFFFF"/>
                </a:solidFill>
              </a:rPr>
              <a:t>                       600.000 الى حـ / نفاذ عقود امتياز منتجة</a:t>
            </a:r>
            <a:endParaRPr lang="en-US" sz="2800" dirty="0">
              <a:solidFill>
                <a:srgbClr val="FFFFFF"/>
              </a:solidFill>
            </a:endParaRPr>
          </a:p>
          <a:p>
            <a:r>
              <a:rPr lang="ar-IQ" sz="2800" b="1" dirty="0" smtClean="0">
                <a:solidFill>
                  <a:srgbClr val="FFFFFF"/>
                </a:solidFill>
              </a:rPr>
              <a:t>ـــــــــــــــــــــــــــــــــــــــــــــــــــــــــــــــــــــــــــــــــــــــــــــــــــــــ</a:t>
            </a:r>
            <a:endParaRPr lang="en-US" sz="2800" dirty="0">
              <a:solidFill>
                <a:srgbClr val="FFFF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مستطيل 2"/>
              <p:cNvSpPr/>
              <p:nvPr/>
            </p:nvSpPr>
            <p:spPr>
              <a:xfrm>
                <a:off x="179512" y="3470189"/>
                <a:ext cx="8783779" cy="31552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IQ" sz="3200" b="1" dirty="0">
                    <a:solidFill>
                      <a:srgbClr val="FFFFFF"/>
                    </a:solidFill>
                  </a:rPr>
                  <a:t>معدل نفاذ الانتاج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الاعداد</m:t>
                        </m:r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كلفة</m:t>
                        </m:r>
                        <m:r>
                          <a:rPr lang="en-US" sz="32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العقد</m:t>
                        </m:r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كلفة</m:t>
                        </m:r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ككل</m:t>
                        </m:r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للعقد</m:t>
                        </m:r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الفترة</m:t>
                        </m:r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اول</m:t>
                        </m:r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المقدر</m:t>
                        </m:r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ar-IQ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الاحتياطي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FFFFFF"/>
                    </a:solidFill>
                  </a:rPr>
                  <a:t> </a:t>
                </a:r>
                <a:endParaRPr lang="en-US" sz="3200" dirty="0">
                  <a:solidFill>
                    <a:srgbClr val="FFFFFF"/>
                  </a:solidFill>
                </a:endParaRPr>
              </a:p>
              <a:p>
                <a:r>
                  <a:rPr lang="ar-IQ" sz="3200" b="1" dirty="0">
                    <a:solidFill>
                      <a:srgbClr val="FFFFFF"/>
                    </a:solidFill>
                  </a:rPr>
                  <a:t>                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  <m:t>𝟔𝟎𝟎𝟎𝟎𝟎𝟎</m:t>
                        </m:r>
                        <m:r>
                          <a:rPr lang="en-US" sz="32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32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  <m:t>𝟏𝟐𝟎𝟎𝟎𝟎𝟎𝟎</m:t>
                        </m:r>
                        <m:r>
                          <a:rPr lang="en-US" sz="3200">
                            <a:solidFill>
                              <a:srgbClr val="FFFFFF"/>
                            </a:solidFill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FFFF"/>
                            </a:solidFill>
                            <a:latin typeface="Cambria Math"/>
                          </a:rPr>
                          <m:t>𝟏𝟐𝟎𝟎𝟎𝟎𝟎𝟎</m:t>
                        </m:r>
                      </m:den>
                    </m:f>
                  </m:oMath>
                </a14:m>
                <a:r>
                  <a:rPr lang="ar-IQ" sz="3200" b="1" dirty="0">
                    <a:solidFill>
                      <a:srgbClr val="FFFFFF"/>
                    </a:solidFill>
                  </a:rPr>
                  <a:t> = 1.5</a:t>
                </a:r>
                <a:endParaRPr lang="en-US" sz="3200" dirty="0">
                  <a:solidFill>
                    <a:srgbClr val="FFFFFF"/>
                  </a:solidFill>
                </a:endParaRPr>
              </a:p>
              <a:p>
                <a:r>
                  <a:rPr lang="ar-IQ" sz="3200" b="1" dirty="0">
                    <a:solidFill>
                      <a:srgbClr val="FFFFFF"/>
                    </a:solidFill>
                  </a:rPr>
                  <a:t>        قسط نفاذ الانتاج = معدل نفاذ الانتاج × عدد وحدات الانتاج</a:t>
                </a:r>
                <a:endParaRPr lang="en-US" sz="3200" dirty="0">
                  <a:solidFill>
                    <a:srgbClr val="FFFFFF"/>
                  </a:solidFill>
                </a:endParaRPr>
              </a:p>
              <a:p>
                <a:r>
                  <a:rPr lang="ar-IQ" sz="3200" b="1" dirty="0">
                    <a:solidFill>
                      <a:srgbClr val="FFFFFF"/>
                    </a:solidFill>
                  </a:rPr>
                  <a:t>                 = 1.5 × 600.000</a:t>
                </a:r>
                <a:endParaRPr lang="en-US" sz="3200" dirty="0">
                  <a:solidFill>
                    <a:srgbClr val="FFFFFF"/>
                  </a:solidFill>
                </a:endParaRPr>
              </a:p>
              <a:p>
                <a:r>
                  <a:rPr lang="ar-IQ" sz="3200" b="1" dirty="0">
                    <a:solidFill>
                      <a:srgbClr val="FFFFFF"/>
                    </a:solidFill>
                  </a:rPr>
                  <a:t>                 = 900.000</a:t>
                </a:r>
                <a:endParaRPr lang="en-US" sz="32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3" name="مستطيل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3470189"/>
                <a:ext cx="8783779" cy="3155223"/>
              </a:xfrm>
              <a:prstGeom prst="rect">
                <a:avLst/>
              </a:prstGeom>
              <a:blipFill rotWithShape="1">
                <a:blip r:embed="rId2"/>
                <a:stretch>
                  <a:fillRect l="-1735" r="-1804" b="-521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3005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88640"/>
            <a:ext cx="878497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800" b="1" dirty="0">
                <a:solidFill>
                  <a:srgbClr val="FFFFFF"/>
                </a:solidFill>
              </a:rPr>
              <a:t> 900.000  من حـ / نفاذ عقود امتياز منتجة </a:t>
            </a:r>
            <a:endParaRPr lang="en-US" sz="2800" dirty="0">
              <a:solidFill>
                <a:srgbClr val="FFFFFF"/>
              </a:solidFill>
            </a:endParaRPr>
          </a:p>
          <a:p>
            <a:r>
              <a:rPr lang="ar-IQ" sz="2800" b="1" dirty="0">
                <a:solidFill>
                  <a:srgbClr val="FFFFFF"/>
                </a:solidFill>
              </a:rPr>
              <a:t>                     900.000 الى حـ / مخصص نفاذ عقود امتياز منتجة</a:t>
            </a:r>
            <a:endParaRPr lang="en-US" sz="2800" dirty="0">
              <a:solidFill>
                <a:srgbClr val="FFFFFF"/>
              </a:solidFill>
            </a:endParaRPr>
          </a:p>
          <a:p>
            <a:r>
              <a:rPr lang="ar-IQ" sz="2800" b="1" dirty="0" smtClean="0">
                <a:solidFill>
                  <a:srgbClr val="FFFFFF"/>
                </a:solidFill>
              </a:rPr>
              <a:t>ـــــــــــــــــــــــــــــــــــــــــــــــــــــــــــــــــــــــــــــــــــــــــــــــــــــــ</a:t>
            </a:r>
            <a:endParaRPr lang="en-US" sz="2800" dirty="0">
              <a:solidFill>
                <a:srgbClr val="FFFFFF"/>
              </a:solidFill>
            </a:endParaRPr>
          </a:p>
          <a:p>
            <a:r>
              <a:rPr lang="ar-IQ" sz="2800" b="1" dirty="0">
                <a:solidFill>
                  <a:srgbClr val="FFFFFF"/>
                </a:solidFill>
              </a:rPr>
              <a:t> </a:t>
            </a:r>
            <a:endParaRPr lang="en-US" sz="2800" dirty="0">
              <a:solidFill>
                <a:srgbClr val="FFFFFF"/>
              </a:solidFill>
            </a:endParaRPr>
          </a:p>
          <a:p>
            <a:r>
              <a:rPr lang="ar-IQ" sz="2800" b="1" dirty="0">
                <a:solidFill>
                  <a:srgbClr val="FFFFFF"/>
                </a:solidFill>
              </a:rPr>
              <a:t>                  900.000 من حـ / أ . خ  </a:t>
            </a:r>
            <a:endParaRPr lang="en-US" sz="2800" dirty="0">
              <a:solidFill>
                <a:srgbClr val="FFFFFF"/>
              </a:solidFill>
            </a:endParaRPr>
          </a:p>
          <a:p>
            <a:r>
              <a:rPr lang="ar-IQ" sz="2800" b="1" dirty="0">
                <a:solidFill>
                  <a:srgbClr val="FFFFFF"/>
                </a:solidFill>
              </a:rPr>
              <a:t>                       900.000 الى حـ / نفاذ عقود امتياز منتجة</a:t>
            </a:r>
            <a:endParaRPr lang="en-US" sz="2800" dirty="0">
              <a:solidFill>
                <a:srgbClr val="FFFFFF"/>
              </a:solidFill>
            </a:endParaRPr>
          </a:p>
          <a:p>
            <a:r>
              <a:rPr lang="ar-IQ" sz="2800" b="1" dirty="0" smtClean="0">
                <a:solidFill>
                  <a:srgbClr val="FFFFFF"/>
                </a:solidFill>
              </a:rPr>
              <a:t>ـــــــــــــــــــــــــــــــــــــــــــــــــــــــــــــــــــــــــــــــــــــــــــــــــــــــ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97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269</Words>
  <Application>Microsoft Office PowerPoint</Application>
  <PresentationFormat>عرض على الشاشة (3:4)‏</PresentationFormat>
  <Paragraphs>64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7</vt:i4>
      </vt:variant>
    </vt:vector>
  </HeadingPairs>
  <TitlesOfParts>
    <vt:vector size="9" baseType="lpstr">
      <vt:lpstr>سمة Office</vt:lpstr>
      <vt:lpstr>أفق</vt:lpstr>
      <vt:lpstr>محاسبة المصادر الطبيعية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HaiderLaieth</dc:creator>
  <cp:lastModifiedBy>استاذ حازم</cp:lastModifiedBy>
  <cp:revision>2</cp:revision>
  <dcterms:created xsi:type="dcterms:W3CDTF">2019-09-15T20:21:14Z</dcterms:created>
  <dcterms:modified xsi:type="dcterms:W3CDTF">2022-08-20T01:08:15Z</dcterms:modified>
</cp:coreProperties>
</file>