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1802037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val="2875368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423407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6" name="Footer Placeholder 5"/>
          <p:cNvSpPr>
            <a:spLocks noGrp="1"/>
          </p:cNvSpPr>
          <p:nvPr>
            <p:ph type="ftr" sz="quarter" idx="11"/>
          </p:nvPr>
        </p:nvSpPr>
        <p:spPr/>
        <p:txBody>
          <a:bodyPr/>
          <a:lstStyle/>
          <a:p>
            <a:endParaRPr lang="ar-IQ">
              <a:solidFill>
                <a:srgbClr val="FFFFFF"/>
              </a:solidFill>
            </a:endParaRPr>
          </a:p>
        </p:txBody>
      </p:sp>
      <p:sp>
        <p:nvSpPr>
          <p:cNvPr id="7" name="Slide Number Placeholder 6"/>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137883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8" name="Footer Placeholder 7"/>
          <p:cNvSpPr>
            <a:spLocks noGrp="1"/>
          </p:cNvSpPr>
          <p:nvPr>
            <p:ph type="ftr" sz="quarter" idx="11"/>
          </p:nvPr>
        </p:nvSpPr>
        <p:spPr/>
        <p:txBody>
          <a:bodyPr/>
          <a:lstStyle/>
          <a:p>
            <a:endParaRPr lang="ar-IQ">
              <a:solidFill>
                <a:srgbClr val="FFFFFF"/>
              </a:solidFill>
            </a:endParaRPr>
          </a:p>
        </p:txBody>
      </p:sp>
      <p:sp>
        <p:nvSpPr>
          <p:cNvPr id="9" name="Slide Number Placeholder 8"/>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916050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4" name="Footer Placeholder 3"/>
          <p:cNvSpPr>
            <a:spLocks noGrp="1"/>
          </p:cNvSpPr>
          <p:nvPr>
            <p:ph type="ftr" sz="quarter" idx="11"/>
          </p:nvPr>
        </p:nvSpPr>
        <p:spPr/>
        <p:txBody>
          <a:bodyPr/>
          <a:lstStyle/>
          <a:p>
            <a:endParaRPr lang="ar-IQ">
              <a:solidFill>
                <a:srgbClr val="FFFFFF"/>
              </a:solidFill>
            </a:endParaRPr>
          </a:p>
        </p:txBody>
      </p:sp>
      <p:sp>
        <p:nvSpPr>
          <p:cNvPr id="5" name="Slide Number Placeholder 4"/>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6201132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3" name="Footer Placeholder 2"/>
          <p:cNvSpPr>
            <a:spLocks noGrp="1"/>
          </p:cNvSpPr>
          <p:nvPr>
            <p:ph type="ftr" sz="quarter" idx="11"/>
          </p:nvPr>
        </p:nvSpPr>
        <p:spPr/>
        <p:txBody>
          <a:bodyPr/>
          <a:lstStyle/>
          <a:p>
            <a:endParaRPr lang="ar-IQ">
              <a:solidFill>
                <a:srgbClr val="FFFFFF"/>
              </a:solidFill>
            </a:endParaRPr>
          </a:p>
        </p:txBody>
      </p:sp>
      <p:sp>
        <p:nvSpPr>
          <p:cNvPr id="4" name="Slide Number Placeholder 3"/>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403805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6" name="Footer Placeholder 5"/>
          <p:cNvSpPr>
            <a:spLocks noGrp="1"/>
          </p:cNvSpPr>
          <p:nvPr>
            <p:ph type="ftr" sz="quarter" idx="11"/>
          </p:nvPr>
        </p:nvSpPr>
        <p:spPr/>
        <p:txBody>
          <a:bodyPr/>
          <a:lstStyle/>
          <a:p>
            <a:endParaRPr lang="ar-IQ">
              <a:solidFill>
                <a:srgbClr val="FFFFFF"/>
              </a:solidFill>
            </a:endParaRPr>
          </a:p>
        </p:txBody>
      </p:sp>
      <p:sp>
        <p:nvSpPr>
          <p:cNvPr id="7" name="Slide Number Placeholder 6"/>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97378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6" name="Footer Placeholder 5"/>
          <p:cNvSpPr>
            <a:spLocks noGrp="1"/>
          </p:cNvSpPr>
          <p:nvPr>
            <p:ph type="ftr" sz="quarter" idx="11"/>
          </p:nvPr>
        </p:nvSpPr>
        <p:spPr/>
        <p:txBody>
          <a:bodyPr/>
          <a:lstStyle/>
          <a:p>
            <a:endParaRPr lang="ar-IQ">
              <a:solidFill>
                <a:srgbClr val="FFFFFF"/>
              </a:solidFill>
            </a:endParaRPr>
          </a:p>
        </p:txBody>
      </p:sp>
      <p:sp>
        <p:nvSpPr>
          <p:cNvPr id="7" name="Slide Number Placeholder 6"/>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730046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301227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5" name="Footer Placeholder 4"/>
          <p:cNvSpPr>
            <a:spLocks noGrp="1"/>
          </p:cNvSpPr>
          <p:nvPr>
            <p:ph type="ftr" sz="quarter" idx="11"/>
          </p:nvPr>
        </p:nvSpPr>
        <p:spPr/>
        <p:txBody>
          <a:bodyPr/>
          <a:lstStyle/>
          <a:p>
            <a:endParaRPr lang="ar-IQ">
              <a:solidFill>
                <a:srgbClr val="FFFFFF"/>
              </a:solidFill>
            </a:endParaRPr>
          </a:p>
        </p:txBody>
      </p:sp>
      <p:sp>
        <p:nvSpPr>
          <p:cNvPr id="6" name="Slide Number Placeholder 5"/>
          <p:cNvSpPr>
            <a:spLocks noGrp="1"/>
          </p:cNvSpPr>
          <p:nvPr>
            <p:ph type="sldNum" sz="quarter" idx="12"/>
          </p:nvPr>
        </p:nvSpPr>
        <p:spPr/>
        <p:txBody>
          <a:body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70352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4CF0D31-439E-45B6-92D7-0CE5A8F15DE8}" type="datetimeFigureOut">
              <a:rPr lang="ar-IQ" smtClean="0">
                <a:solidFill>
                  <a:srgbClr val="FFFFFF"/>
                </a:solidFill>
              </a:rPr>
              <a:pPr/>
              <a:t>23/01/1444</a:t>
            </a:fld>
            <a:endParaRPr lang="ar-IQ">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611C3A3-1678-4E53-B97A-B32DCEC9360E}" type="slidenum">
              <a:rPr lang="ar-IQ" smtClean="0">
                <a:solidFill>
                  <a:srgbClr val="FFFFFF"/>
                </a:solidFill>
              </a:rPr>
              <a:pPr/>
              <a:t>‹#›</a:t>
            </a:fld>
            <a:endParaRPr lang="ar-IQ">
              <a:solidFill>
                <a:srgbClr val="FFFFFF"/>
              </a:solidFill>
            </a:endParaRPr>
          </a:p>
        </p:txBody>
      </p:sp>
    </p:spTree>
    <p:extLst>
      <p:ext uri="{BB962C8B-B14F-4D97-AF65-F5344CB8AC3E}">
        <p14:creationId xmlns:p14="http://schemas.microsoft.com/office/powerpoint/2010/main" val="21366325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mtClean="0"/>
              <a:t>محاسبة المصادر الطبيعية</a:t>
            </a:r>
            <a:endParaRPr lang="en-US" dirty="0"/>
          </a:p>
        </p:txBody>
      </p:sp>
      <p:sp>
        <p:nvSpPr>
          <p:cNvPr id="3" name="عنوان فرعي 2"/>
          <p:cNvSpPr>
            <a:spLocks noGrp="1"/>
          </p:cNvSpPr>
          <p:nvPr>
            <p:ph type="subTitle" idx="1"/>
          </p:nvPr>
        </p:nvSpPr>
        <p:spPr/>
        <p:txBody>
          <a:bodyPr/>
          <a:lstStyle/>
          <a:p>
            <a:r>
              <a:rPr lang="ar-IQ" smtClean="0"/>
              <a:t>م.م حازم محمد دايخ</a:t>
            </a:r>
            <a:endParaRPr lang="en-US"/>
          </a:p>
        </p:txBody>
      </p:sp>
    </p:spTree>
    <p:extLst>
      <p:ext uri="{BB962C8B-B14F-4D97-AF65-F5344CB8AC3E}">
        <p14:creationId xmlns:p14="http://schemas.microsoft.com/office/powerpoint/2010/main" val="293245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51577"/>
            <a:ext cx="8784976" cy="4893647"/>
          </a:xfrm>
          <a:prstGeom prst="rect">
            <a:avLst/>
          </a:prstGeom>
        </p:spPr>
        <p:txBody>
          <a:bodyPr wrap="square">
            <a:spAutoFit/>
          </a:bodyPr>
          <a:lstStyle/>
          <a:p>
            <a:pPr algn="justLow"/>
            <a:r>
              <a:rPr lang="ar-IQ" sz="3200" b="1" dirty="0">
                <a:solidFill>
                  <a:srgbClr val="FFC000"/>
                </a:solidFill>
              </a:rPr>
              <a:t>المعالجات المحاسبية لمرحلة الحفر واعداد البئر </a:t>
            </a:r>
            <a:r>
              <a:rPr lang="ar-IQ" sz="3200" b="1" dirty="0" err="1">
                <a:solidFill>
                  <a:srgbClr val="FFC000"/>
                </a:solidFill>
              </a:rPr>
              <a:t>للانتاج</a:t>
            </a:r>
            <a:r>
              <a:rPr lang="ar-IQ" sz="3200" b="1" dirty="0">
                <a:solidFill>
                  <a:srgbClr val="FFC000"/>
                </a:solidFill>
              </a:rPr>
              <a:t> :- </a:t>
            </a:r>
            <a:r>
              <a:rPr lang="ar-IQ" sz="2800" b="1" dirty="0">
                <a:solidFill>
                  <a:srgbClr val="FFFFFF"/>
                </a:solidFill>
              </a:rPr>
              <a:t>ان مرحلة الحفر واعداد البئر تبدأ بعد مرحلة الاستكشاف حيث يتم في هذه المرحلة حفر الآبار وتعميقها لمراحل الانتاج وتقسم مصاريف هذه المرحلة الى القسمين الآتيين :</a:t>
            </a:r>
            <a:endParaRPr lang="en-US" sz="2800" dirty="0">
              <a:solidFill>
                <a:srgbClr val="FFFFFF"/>
              </a:solidFill>
            </a:endParaRPr>
          </a:p>
          <a:p>
            <a:pPr algn="justLow"/>
            <a:r>
              <a:rPr lang="ar-IQ" sz="2800" b="1" dirty="0">
                <a:solidFill>
                  <a:srgbClr val="00B0F0"/>
                </a:solidFill>
              </a:rPr>
              <a:t>القسم الاول : </a:t>
            </a:r>
            <a:r>
              <a:rPr lang="ar-IQ" sz="2800" b="1" dirty="0">
                <a:solidFill>
                  <a:srgbClr val="FFFFFF"/>
                </a:solidFill>
              </a:rPr>
              <a:t>تكاليف حفر واعداد البئر غير الملموسة ( جارية ) حيث تشمل :</a:t>
            </a:r>
            <a:endParaRPr lang="en-US" sz="2800" dirty="0">
              <a:solidFill>
                <a:srgbClr val="FFFFFF"/>
              </a:solidFill>
            </a:endParaRPr>
          </a:p>
          <a:p>
            <a:pPr algn="justLow"/>
            <a:r>
              <a:rPr lang="ar-IQ" sz="2800" b="1" dirty="0">
                <a:solidFill>
                  <a:srgbClr val="FFFFFF"/>
                </a:solidFill>
              </a:rPr>
              <a:t>المصاريف الجيولوجية لتحديد مكان مرحلة الحفر . </a:t>
            </a:r>
            <a:endParaRPr lang="en-US" sz="2800" dirty="0">
              <a:solidFill>
                <a:srgbClr val="FFFFFF"/>
              </a:solidFill>
            </a:endParaRPr>
          </a:p>
          <a:p>
            <a:pPr algn="justLow"/>
            <a:r>
              <a:rPr lang="ar-IQ" sz="2800" b="1" dirty="0">
                <a:solidFill>
                  <a:srgbClr val="FFFFFF"/>
                </a:solidFill>
              </a:rPr>
              <a:t>المصاريف المتعلقة بأعداد المكان للحفر وتشمل ما يلي :</a:t>
            </a:r>
            <a:endParaRPr lang="en-US" sz="2800" dirty="0">
              <a:solidFill>
                <a:srgbClr val="FFFFFF"/>
              </a:solidFill>
            </a:endParaRPr>
          </a:p>
          <a:p>
            <a:pPr algn="justLow"/>
            <a:r>
              <a:rPr lang="ar-IQ" sz="2800" b="1" dirty="0">
                <a:solidFill>
                  <a:srgbClr val="FFFFFF"/>
                </a:solidFill>
              </a:rPr>
              <a:t>تنظيف وتسوية الارض وتوصيل المياه .</a:t>
            </a:r>
            <a:endParaRPr lang="en-US" sz="2800" dirty="0">
              <a:solidFill>
                <a:srgbClr val="FFFFFF"/>
              </a:solidFill>
            </a:endParaRPr>
          </a:p>
          <a:p>
            <a:pPr algn="justLow"/>
            <a:r>
              <a:rPr lang="ar-IQ" sz="2800" b="1" dirty="0">
                <a:solidFill>
                  <a:srgbClr val="FFFFFF"/>
                </a:solidFill>
              </a:rPr>
              <a:t>تكاليف بناء الطرق وارساء اساسات الحفر . </a:t>
            </a:r>
            <a:endParaRPr lang="en-US" sz="2800" dirty="0">
              <a:solidFill>
                <a:srgbClr val="FFFFFF"/>
              </a:solidFill>
            </a:endParaRPr>
          </a:p>
          <a:p>
            <a:pPr algn="justLow"/>
            <a:r>
              <a:rPr lang="ar-IQ" sz="2800" b="1" dirty="0">
                <a:solidFill>
                  <a:srgbClr val="FFFFFF"/>
                </a:solidFill>
              </a:rPr>
              <a:t>تكاليف نقل تجهيزات الحفر واقامتها علة منطقة الحفر .</a:t>
            </a:r>
            <a:endParaRPr lang="en-US" sz="2800" dirty="0">
              <a:solidFill>
                <a:srgbClr val="FFFFFF"/>
              </a:solidFill>
            </a:endParaRPr>
          </a:p>
        </p:txBody>
      </p:sp>
    </p:spTree>
    <p:extLst>
      <p:ext uri="{BB962C8B-B14F-4D97-AF65-F5344CB8AC3E}">
        <p14:creationId xmlns:p14="http://schemas.microsoft.com/office/powerpoint/2010/main" val="2807391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84976" cy="6124754"/>
          </a:xfrm>
          <a:prstGeom prst="rect">
            <a:avLst/>
          </a:prstGeom>
        </p:spPr>
        <p:txBody>
          <a:bodyPr wrap="square">
            <a:spAutoFit/>
          </a:bodyPr>
          <a:lstStyle/>
          <a:p>
            <a:pPr algn="justLow"/>
            <a:r>
              <a:rPr lang="ar-IQ" sz="2800" b="1" dirty="0">
                <a:solidFill>
                  <a:srgbClr val="FFFFFF"/>
                </a:solidFill>
              </a:rPr>
              <a:t>المصاريف المتعلقة بنصب اجهزة الحفر وعملية الحفر نفسها وتشمل :</a:t>
            </a:r>
            <a:endParaRPr lang="en-US" sz="2800" dirty="0">
              <a:solidFill>
                <a:srgbClr val="FFFFFF"/>
              </a:solidFill>
            </a:endParaRPr>
          </a:p>
          <a:p>
            <a:pPr algn="justLow"/>
            <a:r>
              <a:rPr lang="ar-IQ" sz="2800" b="1" dirty="0">
                <a:solidFill>
                  <a:srgbClr val="FFFFFF"/>
                </a:solidFill>
              </a:rPr>
              <a:t>اجور عمال الحفر . </a:t>
            </a:r>
            <a:endParaRPr lang="en-US" sz="2800" dirty="0">
              <a:solidFill>
                <a:srgbClr val="FFFFFF"/>
              </a:solidFill>
            </a:endParaRPr>
          </a:p>
          <a:p>
            <a:pPr algn="justLow"/>
            <a:r>
              <a:rPr lang="ar-IQ" sz="2800" b="1" dirty="0">
                <a:solidFill>
                  <a:srgbClr val="FFFFFF"/>
                </a:solidFill>
              </a:rPr>
              <a:t>مواد ومهمات لازمة للحفر .</a:t>
            </a:r>
            <a:endParaRPr lang="en-US" sz="2800" dirty="0">
              <a:solidFill>
                <a:srgbClr val="FFFFFF"/>
              </a:solidFill>
            </a:endParaRPr>
          </a:p>
          <a:p>
            <a:pPr algn="justLow"/>
            <a:r>
              <a:rPr lang="ar-IQ" sz="2800" b="1" dirty="0">
                <a:solidFill>
                  <a:srgbClr val="FFFFFF"/>
                </a:solidFill>
              </a:rPr>
              <a:t>صيانة وتصليح الات الحفر .</a:t>
            </a:r>
            <a:endParaRPr lang="en-US" sz="2800" dirty="0">
              <a:solidFill>
                <a:srgbClr val="FFFFFF"/>
              </a:solidFill>
            </a:endParaRPr>
          </a:p>
          <a:p>
            <a:pPr algn="justLow"/>
            <a:r>
              <a:rPr lang="ar-IQ" sz="2800" b="1" dirty="0">
                <a:solidFill>
                  <a:srgbClr val="FFFFFF"/>
                </a:solidFill>
              </a:rPr>
              <a:t>تكاليف الوقود والقوى المحركة . </a:t>
            </a:r>
            <a:endParaRPr lang="en-US" sz="2800" dirty="0">
              <a:solidFill>
                <a:srgbClr val="FFFFFF"/>
              </a:solidFill>
            </a:endParaRPr>
          </a:p>
          <a:p>
            <a:pPr algn="justLow"/>
            <a:r>
              <a:rPr lang="ar-IQ" sz="2800" b="1" dirty="0">
                <a:solidFill>
                  <a:srgbClr val="FFFFFF"/>
                </a:solidFill>
              </a:rPr>
              <a:t>استهلاك الات ومعدات الحفر . </a:t>
            </a:r>
            <a:endParaRPr lang="en-US" sz="2800" dirty="0">
              <a:solidFill>
                <a:srgbClr val="FFFFFF"/>
              </a:solidFill>
            </a:endParaRPr>
          </a:p>
          <a:p>
            <a:pPr algn="justLow"/>
            <a:r>
              <a:rPr lang="ar-IQ" sz="2800" b="1" dirty="0">
                <a:solidFill>
                  <a:srgbClr val="FFFFFF"/>
                </a:solidFill>
              </a:rPr>
              <a:t>مصاريف عملية الاتمام وتشمل :</a:t>
            </a:r>
            <a:endParaRPr lang="en-US" sz="2800" dirty="0">
              <a:solidFill>
                <a:srgbClr val="FFFFFF"/>
              </a:solidFill>
            </a:endParaRPr>
          </a:p>
          <a:p>
            <a:pPr algn="justLow"/>
            <a:r>
              <a:rPr lang="ar-IQ" sz="2800" b="1" dirty="0">
                <a:solidFill>
                  <a:srgbClr val="FFFFFF"/>
                </a:solidFill>
              </a:rPr>
              <a:t>مصاريف اجراء الاختبارات اللازمة .</a:t>
            </a:r>
            <a:endParaRPr lang="en-US" sz="2800" dirty="0">
              <a:solidFill>
                <a:srgbClr val="FFFFFF"/>
              </a:solidFill>
            </a:endParaRPr>
          </a:p>
          <a:p>
            <a:pPr algn="justLow"/>
            <a:r>
              <a:rPr lang="ar-IQ" sz="2800" b="1" dirty="0">
                <a:solidFill>
                  <a:srgbClr val="FFFFFF"/>
                </a:solidFill>
              </a:rPr>
              <a:t>مصاريف تغليف البئر </a:t>
            </a:r>
            <a:r>
              <a:rPr lang="ar-IQ" sz="2800" b="1" dirty="0" smtClean="0">
                <a:solidFill>
                  <a:srgbClr val="FFFFFF"/>
                </a:solidFill>
              </a:rPr>
              <a:t>وأحاطته بالإسمنت </a:t>
            </a:r>
            <a:r>
              <a:rPr lang="ar-IQ" sz="2800" b="1" dirty="0">
                <a:solidFill>
                  <a:srgbClr val="FFFFFF"/>
                </a:solidFill>
              </a:rPr>
              <a:t>. </a:t>
            </a:r>
            <a:endParaRPr lang="en-US" sz="2800" dirty="0">
              <a:solidFill>
                <a:srgbClr val="FFFFFF"/>
              </a:solidFill>
            </a:endParaRPr>
          </a:p>
          <a:p>
            <a:pPr algn="justLow"/>
            <a:r>
              <a:rPr lang="ar-IQ" sz="2800" b="1" dirty="0">
                <a:solidFill>
                  <a:srgbClr val="FFFFFF"/>
                </a:solidFill>
              </a:rPr>
              <a:t>تكاليف الحوامض والمواد الكيمياوية المذيبة . </a:t>
            </a:r>
            <a:endParaRPr lang="en-US" sz="2800" dirty="0">
              <a:solidFill>
                <a:srgbClr val="FFFFFF"/>
              </a:solidFill>
            </a:endParaRPr>
          </a:p>
          <a:p>
            <a:pPr algn="justLow"/>
            <a:r>
              <a:rPr lang="ar-IQ" sz="2800" b="1" dirty="0">
                <a:solidFill>
                  <a:srgbClr val="FFFFFF"/>
                </a:solidFill>
              </a:rPr>
              <a:t>تكاليف تثقيب الابار . </a:t>
            </a:r>
            <a:endParaRPr lang="en-US" sz="2800" dirty="0">
              <a:solidFill>
                <a:srgbClr val="FFFFFF"/>
              </a:solidFill>
            </a:endParaRPr>
          </a:p>
          <a:p>
            <a:pPr algn="justLow"/>
            <a:r>
              <a:rPr lang="ar-IQ" sz="2800" b="1" dirty="0">
                <a:solidFill>
                  <a:srgbClr val="FFFFFF"/>
                </a:solidFill>
              </a:rPr>
              <a:t>تكاليف الصمامات وتجهيزات البئر الاخرى . </a:t>
            </a:r>
            <a:endParaRPr lang="en-US" sz="2800" dirty="0">
              <a:solidFill>
                <a:srgbClr val="FFFFFF"/>
              </a:solidFill>
            </a:endParaRPr>
          </a:p>
          <a:p>
            <a:pPr algn="justLow"/>
            <a:r>
              <a:rPr lang="ar-IQ" sz="2800" b="1" dirty="0">
                <a:solidFill>
                  <a:srgbClr val="FFFFFF"/>
                </a:solidFill>
              </a:rPr>
              <a:t>المصاريف اللازمة للقيام بتفكيك معدات الحفر وتنظيف المكان بعد الانتهاء من عملية الحفر وردم الابار الجافة . </a:t>
            </a:r>
            <a:endParaRPr lang="en-US" sz="2800" dirty="0">
              <a:solidFill>
                <a:srgbClr val="FFFFFF"/>
              </a:solidFill>
            </a:endParaRPr>
          </a:p>
        </p:txBody>
      </p:sp>
    </p:spTree>
    <p:extLst>
      <p:ext uri="{BB962C8B-B14F-4D97-AF65-F5344CB8AC3E}">
        <p14:creationId xmlns:p14="http://schemas.microsoft.com/office/powerpoint/2010/main" val="3024936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84976" cy="6555641"/>
          </a:xfrm>
          <a:prstGeom prst="rect">
            <a:avLst/>
          </a:prstGeom>
        </p:spPr>
        <p:txBody>
          <a:bodyPr wrap="square">
            <a:spAutoFit/>
          </a:bodyPr>
          <a:lstStyle/>
          <a:p>
            <a:pPr algn="justLow"/>
            <a:r>
              <a:rPr lang="ar-IQ" sz="2800" b="1" dirty="0">
                <a:solidFill>
                  <a:srgbClr val="00B0F0"/>
                </a:solidFill>
              </a:rPr>
              <a:t>القسم الثاني </a:t>
            </a:r>
            <a:r>
              <a:rPr lang="ar-IQ" sz="2800" b="1" dirty="0" smtClean="0">
                <a:solidFill>
                  <a:srgbClr val="00B0F0"/>
                </a:solidFill>
              </a:rPr>
              <a:t>: </a:t>
            </a:r>
            <a:r>
              <a:rPr lang="ar-IQ" sz="2800" b="1" dirty="0" smtClean="0">
                <a:solidFill>
                  <a:srgbClr val="FFFFFF"/>
                </a:solidFill>
              </a:rPr>
              <a:t>تكاليف </a:t>
            </a:r>
            <a:r>
              <a:rPr lang="ar-IQ" sz="2800" b="1" dirty="0">
                <a:solidFill>
                  <a:srgbClr val="FFFFFF"/>
                </a:solidFill>
              </a:rPr>
              <a:t>حفر واعداد البئر الملموسة الخاصة بالعقد او البئر : وتشمل كل ما ينفق على اقتناء الآلات والمعدات والتجهيزات الملموسة الاخرى اللازمة </a:t>
            </a:r>
            <a:r>
              <a:rPr lang="ar-IQ" sz="2800" b="1" dirty="0" err="1">
                <a:solidFill>
                  <a:srgbClr val="FFFFFF"/>
                </a:solidFill>
              </a:rPr>
              <a:t>لاعداد</a:t>
            </a:r>
            <a:r>
              <a:rPr lang="ar-IQ" sz="2800" b="1" dirty="0">
                <a:solidFill>
                  <a:srgbClr val="FFFFFF"/>
                </a:solidFill>
              </a:rPr>
              <a:t> البئر </a:t>
            </a:r>
            <a:r>
              <a:rPr lang="ar-IQ" sz="2800" b="1" dirty="0" err="1">
                <a:solidFill>
                  <a:srgbClr val="FFFFFF"/>
                </a:solidFill>
              </a:rPr>
              <a:t>للانتاج</a:t>
            </a:r>
            <a:r>
              <a:rPr lang="ar-IQ" sz="2800" b="1" dirty="0">
                <a:solidFill>
                  <a:srgbClr val="FFFFFF"/>
                </a:solidFill>
              </a:rPr>
              <a:t> وتكون لها قيمة </a:t>
            </a:r>
            <a:r>
              <a:rPr lang="ar-IQ" sz="2800" b="1" dirty="0" err="1">
                <a:solidFill>
                  <a:srgbClr val="FFFFFF"/>
                </a:solidFill>
              </a:rPr>
              <a:t>بيعية</a:t>
            </a:r>
            <a:r>
              <a:rPr lang="ar-IQ" sz="2800" b="1" dirty="0">
                <a:solidFill>
                  <a:srgbClr val="FFFFFF"/>
                </a:solidFill>
              </a:rPr>
              <a:t> وانقاض في نهاية عمرها الانتاجي ومن خصائص هذه التجهيزات والمعدات ان تكون </a:t>
            </a:r>
            <a:r>
              <a:rPr lang="ar-IQ" sz="2800" b="1" dirty="0" err="1">
                <a:solidFill>
                  <a:srgbClr val="FFFFFF"/>
                </a:solidFill>
              </a:rPr>
              <a:t>مهيئة</a:t>
            </a:r>
            <a:r>
              <a:rPr lang="ar-IQ" sz="2800" b="1" dirty="0">
                <a:solidFill>
                  <a:srgbClr val="FFFFFF"/>
                </a:solidFill>
              </a:rPr>
              <a:t> لخدمة بئر معين او عدة ابار في عقد واحد وايضاً يمكن نقلها الى مواقع اخرى , وتقسم هذه التجهيزات والمعدات الى ما يلي : </a:t>
            </a:r>
            <a:endParaRPr lang="en-US" sz="2800" dirty="0">
              <a:solidFill>
                <a:srgbClr val="FFFFFF"/>
              </a:solidFill>
            </a:endParaRPr>
          </a:p>
          <a:p>
            <a:pPr algn="justLow"/>
            <a:r>
              <a:rPr lang="ar-IQ" sz="2800" b="1" dirty="0">
                <a:solidFill>
                  <a:srgbClr val="FFFFFF"/>
                </a:solidFill>
              </a:rPr>
              <a:t>تجهيزات مركبة داخل البئر وتشمل انابيب تغليف البئر الاولية والصمامات والانابيب داخل البئر اما تكاليف نقل وتركيب هذه التجهيزات فتعتبر مصاريف حفر غير ملموسة . </a:t>
            </a:r>
            <a:endParaRPr lang="en-US" sz="2800" dirty="0">
              <a:solidFill>
                <a:srgbClr val="FFFFFF"/>
              </a:solidFill>
            </a:endParaRPr>
          </a:p>
          <a:p>
            <a:pPr algn="justLow"/>
            <a:r>
              <a:rPr lang="ar-IQ" sz="2800" b="1" dirty="0">
                <a:solidFill>
                  <a:srgbClr val="FFFFFF"/>
                </a:solidFill>
              </a:rPr>
              <a:t>تجهيزات مركبة على سطح البئر كالهيكل المعدني وانابيب الاستخراج وانابيب التوصيل والضخ التي تستخدم لرفع الزيت او الماء من الابار . </a:t>
            </a:r>
            <a:endParaRPr lang="en-US" sz="2800" dirty="0">
              <a:solidFill>
                <a:srgbClr val="FFFFFF"/>
              </a:solidFill>
            </a:endParaRPr>
          </a:p>
          <a:p>
            <a:pPr algn="justLow"/>
            <a:r>
              <a:rPr lang="ar-IQ" sz="2800" b="1" dirty="0">
                <a:solidFill>
                  <a:srgbClr val="FFFFFF"/>
                </a:solidFill>
              </a:rPr>
              <a:t>الآلات والمعدات الخاصة بالعقد ككل مثل اجهزة فصل النفط الخام عن الغاز واجهزة الفصل عن المياه والغلايات ومحركات ومستودعات الزيت وانابيب التوصيل للمستودعات وتظهر هذه جميعا بثمن شرائها وتكاليف نقلها وتركيبها . </a:t>
            </a:r>
            <a:endParaRPr lang="ar-IQ" sz="2800" dirty="0">
              <a:solidFill>
                <a:srgbClr val="FFFFFF"/>
              </a:solidFill>
            </a:endParaRPr>
          </a:p>
        </p:txBody>
      </p:sp>
    </p:spTree>
    <p:extLst>
      <p:ext uri="{BB962C8B-B14F-4D97-AF65-F5344CB8AC3E}">
        <p14:creationId xmlns:p14="http://schemas.microsoft.com/office/powerpoint/2010/main" val="3448115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0277"/>
            <a:ext cx="8784976" cy="5324535"/>
          </a:xfrm>
          <a:prstGeom prst="rect">
            <a:avLst/>
          </a:prstGeom>
        </p:spPr>
        <p:txBody>
          <a:bodyPr wrap="square">
            <a:spAutoFit/>
          </a:bodyPr>
          <a:lstStyle/>
          <a:p>
            <a:pPr algn="justLow"/>
            <a:r>
              <a:rPr lang="ar-IQ" sz="3200" b="1" dirty="0">
                <a:solidFill>
                  <a:srgbClr val="FFC000"/>
                </a:solidFill>
              </a:rPr>
              <a:t>المعالجات المحاسبية لمرحلة الحفر واعداد البئر </a:t>
            </a:r>
            <a:r>
              <a:rPr lang="ar-IQ" sz="3200" b="1" dirty="0" err="1">
                <a:solidFill>
                  <a:srgbClr val="FFC000"/>
                </a:solidFill>
              </a:rPr>
              <a:t>للانتاج</a:t>
            </a:r>
            <a:r>
              <a:rPr lang="ar-IQ" sz="3200" b="1" dirty="0">
                <a:solidFill>
                  <a:srgbClr val="FFC000"/>
                </a:solidFill>
              </a:rPr>
              <a:t> :- </a:t>
            </a:r>
            <a:r>
              <a:rPr lang="ar-IQ" sz="2800" b="1" dirty="0">
                <a:solidFill>
                  <a:srgbClr val="FFFFFF"/>
                </a:solidFill>
              </a:rPr>
              <a:t>في هذه المرحلة يتم فتح ثلاث حسابات وسيطة وهي :- </a:t>
            </a:r>
            <a:endParaRPr lang="en-US" sz="2800" dirty="0">
              <a:solidFill>
                <a:srgbClr val="FFFFFF"/>
              </a:solidFill>
            </a:endParaRPr>
          </a:p>
          <a:p>
            <a:pPr marL="514350" indent="-514350" algn="justLow">
              <a:buFont typeface="+mj-lt"/>
              <a:buAutoNum type="arabicPeriod"/>
            </a:pPr>
            <a:r>
              <a:rPr lang="ar-IQ" sz="2800" b="1" dirty="0">
                <a:solidFill>
                  <a:srgbClr val="FFFFFF"/>
                </a:solidFill>
              </a:rPr>
              <a:t>حـ / اعمال تحت التشغيل /عمليات الحفر : ويشمل </a:t>
            </a:r>
            <a:r>
              <a:rPr lang="ar-IQ" sz="2800" b="1" dirty="0" smtClean="0">
                <a:solidFill>
                  <a:srgbClr val="FFFFFF"/>
                </a:solidFill>
              </a:rPr>
              <a:t>نفقات </a:t>
            </a:r>
            <a:r>
              <a:rPr lang="ar-IQ" sz="2800" b="1" dirty="0">
                <a:solidFill>
                  <a:srgbClr val="FFFFFF"/>
                </a:solidFill>
              </a:rPr>
              <a:t>الحفر واعداد البئر غير الملموسة الجارية .</a:t>
            </a:r>
            <a:endParaRPr lang="en-US" sz="2800" dirty="0">
              <a:solidFill>
                <a:srgbClr val="FFFFFF"/>
              </a:solidFill>
            </a:endParaRPr>
          </a:p>
          <a:p>
            <a:pPr marL="514350" indent="-514350" algn="justLow">
              <a:buFont typeface="+mj-lt"/>
              <a:buAutoNum type="arabicPeriod"/>
            </a:pPr>
            <a:r>
              <a:rPr lang="ar-IQ" sz="2800" b="1" dirty="0">
                <a:solidFill>
                  <a:srgbClr val="FFFFFF"/>
                </a:solidFill>
              </a:rPr>
              <a:t>حـ / اعمال تحت التشغيل /تجهيزات الحفر : ويحمل بتكاليف التجهيزات التي تركب داخل البئر او على سطح البئر من انابيب او صمامات . </a:t>
            </a:r>
            <a:endParaRPr lang="en-US" sz="2800" dirty="0">
              <a:solidFill>
                <a:srgbClr val="FFFFFF"/>
              </a:solidFill>
            </a:endParaRPr>
          </a:p>
          <a:p>
            <a:pPr marL="514350" indent="-514350" algn="justLow">
              <a:buFont typeface="+mj-lt"/>
              <a:buAutoNum type="arabicPeriod"/>
            </a:pPr>
            <a:r>
              <a:rPr lang="ar-IQ" sz="2800" b="1" dirty="0">
                <a:solidFill>
                  <a:srgbClr val="FFFFFF"/>
                </a:solidFill>
              </a:rPr>
              <a:t>حـ / اعمال تحت التشغيل /الات ومعدات الحفر : ويحمل بتكاليف </a:t>
            </a:r>
            <a:r>
              <a:rPr lang="ar-IQ" sz="2800" b="1" dirty="0" err="1">
                <a:solidFill>
                  <a:srgbClr val="FFFFFF"/>
                </a:solidFill>
              </a:rPr>
              <a:t>الالات</a:t>
            </a:r>
            <a:r>
              <a:rPr lang="ar-IQ" sz="2800" b="1" dirty="0">
                <a:solidFill>
                  <a:srgbClr val="FFFFFF"/>
                </a:solidFill>
              </a:rPr>
              <a:t> والمعدات </a:t>
            </a:r>
            <a:r>
              <a:rPr lang="ar-IQ" sz="2800" b="1" dirty="0" err="1">
                <a:solidFill>
                  <a:srgbClr val="FFFFFF"/>
                </a:solidFill>
              </a:rPr>
              <a:t>للاجهزة</a:t>
            </a:r>
            <a:r>
              <a:rPr lang="ar-IQ" sz="2800" b="1" dirty="0">
                <a:solidFill>
                  <a:srgbClr val="FFFFFF"/>
                </a:solidFill>
              </a:rPr>
              <a:t> الخاصة بالعقد ككل من مستودعات واجهزة فصل الى اخره , فاذا تبين ان البئر منتج فتقفل المبالغ في الحسابات الوسيطة في حساب العقود المنتجة , واذا ظهر ان العقد غير منتج فتقفل مبالغ الحسابات الوسيطة في حساب خسائر الابار الجافة غير المنتجة والذي سيقفل بدورة في نهاية العام في حساب الارباح والخسائر . </a:t>
            </a:r>
            <a:endParaRPr lang="ar-IQ" sz="2800" dirty="0">
              <a:solidFill>
                <a:srgbClr val="FFFFFF"/>
              </a:solidFill>
            </a:endParaRPr>
          </a:p>
        </p:txBody>
      </p:sp>
    </p:spTree>
    <p:extLst>
      <p:ext uri="{BB962C8B-B14F-4D97-AF65-F5344CB8AC3E}">
        <p14:creationId xmlns:p14="http://schemas.microsoft.com/office/powerpoint/2010/main" val="1493947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86360" y="77388"/>
            <a:ext cx="6269665" cy="523220"/>
          </a:xfrm>
          <a:prstGeom prst="rect">
            <a:avLst/>
          </a:prstGeom>
        </p:spPr>
        <p:txBody>
          <a:bodyPr wrap="none">
            <a:spAutoFit/>
          </a:bodyPr>
          <a:lstStyle/>
          <a:p>
            <a:r>
              <a:rPr lang="ar-IQ" sz="2800" b="1" dirty="0">
                <a:solidFill>
                  <a:srgbClr val="FF0000"/>
                </a:solidFill>
              </a:rPr>
              <a:t>مثال ( 22 ) :- </a:t>
            </a:r>
            <a:r>
              <a:rPr lang="ar-IQ" sz="2800" b="1" dirty="0">
                <a:solidFill>
                  <a:srgbClr val="FFFFFF"/>
                </a:solidFill>
              </a:rPr>
              <a:t>انفقت احدى شركات النفط ما يلي :- </a:t>
            </a:r>
            <a:endParaRPr lang="en-US" sz="2800" dirty="0">
              <a:solidFill>
                <a:srgbClr val="FFFFFF"/>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761070170"/>
              </p:ext>
            </p:extLst>
          </p:nvPr>
        </p:nvGraphicFramePr>
        <p:xfrm>
          <a:off x="323528" y="694858"/>
          <a:ext cx="8632497" cy="5012436"/>
        </p:xfrm>
        <a:graphic>
          <a:graphicData uri="http://schemas.openxmlformats.org/drawingml/2006/table">
            <a:tbl>
              <a:tblPr rtl="1" firstRow="1" firstCol="1" bandRow="1">
                <a:tableStyleId>{5C22544A-7EE6-4342-B048-85BDC9FD1C3A}</a:tableStyleId>
              </a:tblPr>
              <a:tblGrid>
                <a:gridCol w="526168"/>
                <a:gridCol w="4189633"/>
                <a:gridCol w="3916696"/>
              </a:tblGrid>
              <a:tr h="252095">
                <a:tc>
                  <a:txBody>
                    <a:bodyPr/>
                    <a:lstStyle/>
                    <a:p>
                      <a:pPr marL="457200" algn="ctr" rtl="1">
                        <a:lnSpc>
                          <a:spcPct val="115000"/>
                        </a:lnSpc>
                        <a:spcAft>
                          <a:spcPts val="0"/>
                        </a:spcAft>
                      </a:pPr>
                      <a:r>
                        <a:rPr lang="ar-IQ" sz="2200" b="1">
                          <a:effectLst/>
                        </a:rPr>
                        <a:t>ت</a:t>
                      </a:r>
                      <a:endParaRPr lang="en-US" sz="2200" b="1">
                        <a:effectLst/>
                        <a:latin typeface="Calibri"/>
                        <a:ea typeface="Calibri"/>
                        <a:cs typeface="Arial"/>
                      </a:endParaRPr>
                    </a:p>
                  </a:txBody>
                  <a:tcPr marL="68580" marR="68580" marT="0" marB="0" anchor="ctr"/>
                </a:tc>
                <a:tc>
                  <a:txBody>
                    <a:bodyPr/>
                    <a:lstStyle/>
                    <a:p>
                      <a:pPr marL="457200" algn="ctr" rtl="1">
                        <a:lnSpc>
                          <a:spcPct val="115000"/>
                        </a:lnSpc>
                        <a:spcAft>
                          <a:spcPts val="0"/>
                        </a:spcAft>
                      </a:pPr>
                      <a:r>
                        <a:rPr lang="ar-IQ" sz="2200" b="1" dirty="0">
                          <a:effectLst/>
                        </a:rPr>
                        <a:t>التفاصيل</a:t>
                      </a:r>
                      <a:endParaRPr lang="en-US" sz="2200" b="1" dirty="0">
                        <a:effectLst/>
                        <a:latin typeface="Calibri"/>
                        <a:ea typeface="Calibri"/>
                        <a:cs typeface="Arial"/>
                      </a:endParaRPr>
                    </a:p>
                  </a:txBody>
                  <a:tcPr marL="68580" marR="68580" marT="0" marB="0" anchor="ctr"/>
                </a:tc>
                <a:tc>
                  <a:txBody>
                    <a:bodyPr/>
                    <a:lstStyle/>
                    <a:p>
                      <a:pPr marL="457200" algn="ctr" rtl="1">
                        <a:lnSpc>
                          <a:spcPct val="115000"/>
                        </a:lnSpc>
                        <a:spcAft>
                          <a:spcPts val="0"/>
                        </a:spcAft>
                      </a:pPr>
                      <a:r>
                        <a:rPr lang="ar-IQ" sz="2200" b="1">
                          <a:effectLst/>
                        </a:rPr>
                        <a:t>المبلغ</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1</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نفقات اعداد الارض</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2.000.000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2</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اجور نقل مهندسين تركيب المستودعات </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3.000.000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3</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dirty="0">
                          <a:effectLst/>
                        </a:rPr>
                        <a:t>انابيب توصيل داخل البئر</a:t>
                      </a:r>
                      <a:endParaRPr lang="en-US" sz="2200" b="1" dirty="0">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10.000.000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4</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هياكل معدنية وقواعد ضخ </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5.000.000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5</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وقود وزيوت </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3.000.000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6</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انابيب توصيل للمستودعات</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6.000.000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7</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dirty="0">
                          <a:effectLst/>
                        </a:rPr>
                        <a:t>مصاريف نقل انابيب توصيل للمستودعات </a:t>
                      </a:r>
                      <a:endParaRPr lang="en-US" sz="2200" b="1" dirty="0">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1.000.000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8</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اسمنت</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3.000.000</a:t>
                      </a:r>
                      <a:endParaRPr lang="en-US" sz="2200" b="1">
                        <a:effectLst/>
                        <a:latin typeface="Calibri"/>
                        <a:ea typeface="Calibri"/>
                        <a:cs typeface="Arial"/>
                      </a:endParaRPr>
                    </a:p>
                  </a:txBody>
                  <a:tcPr marL="68580" marR="68580" marT="0" marB="0" anchor="ctr"/>
                </a:tc>
              </a:tr>
              <a:tr h="252095">
                <a:tc>
                  <a:txBody>
                    <a:bodyPr/>
                    <a:lstStyle/>
                    <a:p>
                      <a:pPr marL="457200" algn="justLow" rtl="1">
                        <a:lnSpc>
                          <a:spcPct val="115000"/>
                        </a:lnSpc>
                        <a:spcAft>
                          <a:spcPts val="0"/>
                        </a:spcAft>
                      </a:pPr>
                      <a:r>
                        <a:rPr lang="ar-IQ" sz="2200" b="1">
                          <a:effectLst/>
                        </a:rPr>
                        <a:t>9</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انابيب توصيل من حافة البئر</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5.000.000</a:t>
                      </a:r>
                      <a:endParaRPr lang="en-US" sz="2200" b="1">
                        <a:effectLst/>
                        <a:latin typeface="Calibri"/>
                        <a:ea typeface="Calibri"/>
                        <a:cs typeface="Arial"/>
                      </a:endParaRPr>
                    </a:p>
                  </a:txBody>
                  <a:tcPr marL="68580" marR="68580" marT="0" marB="0" anchor="ctr"/>
                </a:tc>
              </a:tr>
              <a:tr h="392628">
                <a:tc>
                  <a:txBody>
                    <a:bodyPr/>
                    <a:lstStyle/>
                    <a:p>
                      <a:pPr marL="457200" algn="justLow" rtl="1">
                        <a:lnSpc>
                          <a:spcPct val="115000"/>
                        </a:lnSpc>
                        <a:spcAft>
                          <a:spcPts val="0"/>
                        </a:spcAft>
                      </a:pPr>
                      <a:r>
                        <a:rPr lang="ar-IQ" sz="2200" b="1">
                          <a:effectLst/>
                        </a:rPr>
                        <a:t>10</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a:effectLst/>
                        </a:rPr>
                        <a:t>مصاريف نقل انابيب توصيل من حافة البئر</a:t>
                      </a:r>
                      <a:endParaRPr lang="en-US" sz="2200" b="1">
                        <a:effectLst/>
                        <a:latin typeface="Calibri"/>
                        <a:ea typeface="Calibri"/>
                        <a:cs typeface="Arial"/>
                      </a:endParaRPr>
                    </a:p>
                  </a:txBody>
                  <a:tcPr marL="68580" marR="68580" marT="0" marB="0" anchor="ctr"/>
                </a:tc>
                <a:tc>
                  <a:txBody>
                    <a:bodyPr/>
                    <a:lstStyle/>
                    <a:p>
                      <a:pPr marL="457200" algn="justLow" rtl="1">
                        <a:lnSpc>
                          <a:spcPct val="115000"/>
                        </a:lnSpc>
                        <a:spcAft>
                          <a:spcPts val="0"/>
                        </a:spcAft>
                      </a:pPr>
                      <a:r>
                        <a:rPr lang="ar-IQ" sz="2200" b="1" dirty="0">
                          <a:effectLst/>
                        </a:rPr>
                        <a:t>1.000.000</a:t>
                      </a:r>
                      <a:endParaRPr lang="en-US" sz="2200" b="1" dirty="0">
                        <a:effectLst/>
                        <a:latin typeface="Calibri"/>
                        <a:ea typeface="Calibri"/>
                        <a:cs typeface="Arial"/>
                      </a:endParaRPr>
                    </a:p>
                  </a:txBody>
                  <a:tcPr marL="68580" marR="68580" marT="0" marB="0" anchor="ctr"/>
                </a:tc>
              </a:tr>
            </a:tbl>
          </a:graphicData>
        </a:graphic>
      </p:graphicFrame>
      <p:sp>
        <p:nvSpPr>
          <p:cNvPr id="4" name="مستطيل 3"/>
          <p:cNvSpPr/>
          <p:nvPr/>
        </p:nvSpPr>
        <p:spPr>
          <a:xfrm>
            <a:off x="1974627" y="5949280"/>
            <a:ext cx="6981398" cy="523220"/>
          </a:xfrm>
          <a:prstGeom prst="rect">
            <a:avLst/>
          </a:prstGeom>
        </p:spPr>
        <p:txBody>
          <a:bodyPr wrap="none">
            <a:spAutoFit/>
          </a:bodyPr>
          <a:lstStyle/>
          <a:p>
            <a:r>
              <a:rPr lang="ar-IQ" sz="2800" b="1" dirty="0">
                <a:solidFill>
                  <a:srgbClr val="FF0000"/>
                </a:solidFill>
              </a:rPr>
              <a:t>المطلوب :</a:t>
            </a:r>
            <a:r>
              <a:rPr lang="ar-IQ" sz="2800" dirty="0">
                <a:solidFill>
                  <a:srgbClr val="FF0000"/>
                </a:solidFill>
              </a:rPr>
              <a:t>- </a:t>
            </a:r>
            <a:r>
              <a:rPr lang="ar-IQ" sz="2800" b="1" dirty="0">
                <a:solidFill>
                  <a:srgbClr val="FFFFFF"/>
                </a:solidFill>
              </a:rPr>
              <a:t>اجراء المعالجات المحاسبية للنفقات السابقة  . </a:t>
            </a:r>
            <a:endParaRPr lang="en-US" sz="2800" dirty="0">
              <a:solidFill>
                <a:srgbClr val="FFFFFF"/>
              </a:solidFill>
            </a:endParaRPr>
          </a:p>
        </p:txBody>
      </p:sp>
    </p:spTree>
    <p:extLst>
      <p:ext uri="{BB962C8B-B14F-4D97-AF65-F5344CB8AC3E}">
        <p14:creationId xmlns:p14="http://schemas.microsoft.com/office/powerpoint/2010/main" val="1645459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09138" y="55085"/>
            <a:ext cx="1435008" cy="523220"/>
          </a:xfrm>
          <a:prstGeom prst="rect">
            <a:avLst/>
          </a:prstGeom>
        </p:spPr>
        <p:txBody>
          <a:bodyPr wrap="none">
            <a:spAutoFit/>
          </a:bodyPr>
          <a:lstStyle/>
          <a:p>
            <a:r>
              <a:rPr lang="ar-IQ" sz="2800" b="1" dirty="0">
                <a:solidFill>
                  <a:srgbClr val="00B0F0"/>
                </a:solidFill>
              </a:rPr>
              <a:t>الحل :-    </a:t>
            </a:r>
            <a:endParaRPr lang="en-US" sz="2800" dirty="0">
              <a:solidFill>
                <a:srgbClr val="00B0F0"/>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2772149464"/>
              </p:ext>
            </p:extLst>
          </p:nvPr>
        </p:nvGraphicFramePr>
        <p:xfrm>
          <a:off x="179512" y="685577"/>
          <a:ext cx="8764633" cy="5398008"/>
        </p:xfrm>
        <a:graphic>
          <a:graphicData uri="http://schemas.openxmlformats.org/drawingml/2006/table">
            <a:tbl>
              <a:tblPr rtl="1" firstRow="1" firstCol="1" bandRow="1">
                <a:tableStyleId>{5C22544A-7EE6-4342-B048-85BDC9FD1C3A}</a:tableStyleId>
              </a:tblPr>
              <a:tblGrid>
                <a:gridCol w="2576551"/>
                <a:gridCol w="3254752"/>
                <a:gridCol w="2933330"/>
              </a:tblGrid>
              <a:tr h="288891">
                <a:tc>
                  <a:txBody>
                    <a:bodyPr/>
                    <a:lstStyle/>
                    <a:p>
                      <a:pPr algn="ctr" rtl="1">
                        <a:lnSpc>
                          <a:spcPct val="115000"/>
                        </a:lnSpc>
                        <a:spcAft>
                          <a:spcPts val="0"/>
                        </a:spcAft>
                      </a:pPr>
                      <a:r>
                        <a:rPr lang="ar-IQ" sz="2800" b="1" dirty="0">
                          <a:effectLst/>
                        </a:rPr>
                        <a:t>عمليات الحفر</a:t>
                      </a:r>
                      <a:endParaRPr lang="en-US" sz="2400" b="1" dirty="0">
                        <a:effectLst/>
                        <a:latin typeface="Calibri"/>
                        <a:ea typeface="Calibri"/>
                        <a:cs typeface="Arial"/>
                      </a:endParaRPr>
                    </a:p>
                  </a:txBody>
                  <a:tcPr marL="26915" marR="26915" marT="0" marB="0" anchor="ctr"/>
                </a:tc>
                <a:tc>
                  <a:txBody>
                    <a:bodyPr/>
                    <a:lstStyle/>
                    <a:p>
                      <a:pPr algn="ctr" rtl="1">
                        <a:lnSpc>
                          <a:spcPct val="115000"/>
                        </a:lnSpc>
                        <a:spcAft>
                          <a:spcPts val="0"/>
                        </a:spcAft>
                      </a:pPr>
                      <a:r>
                        <a:rPr lang="ar-IQ" sz="2800" b="1">
                          <a:effectLst/>
                        </a:rPr>
                        <a:t>تجهيزات الحفر</a:t>
                      </a:r>
                      <a:endParaRPr lang="en-US" sz="2400" b="1">
                        <a:effectLst/>
                        <a:latin typeface="Calibri"/>
                        <a:ea typeface="Calibri"/>
                        <a:cs typeface="Arial"/>
                      </a:endParaRPr>
                    </a:p>
                  </a:txBody>
                  <a:tcPr marL="26915" marR="26915" marT="0" marB="0" anchor="ctr"/>
                </a:tc>
                <a:tc>
                  <a:txBody>
                    <a:bodyPr/>
                    <a:lstStyle/>
                    <a:p>
                      <a:pPr algn="ctr" rtl="1">
                        <a:lnSpc>
                          <a:spcPct val="115000"/>
                        </a:lnSpc>
                        <a:spcAft>
                          <a:spcPts val="0"/>
                        </a:spcAft>
                      </a:pPr>
                      <a:r>
                        <a:rPr lang="ar-IQ" sz="2800" b="1">
                          <a:effectLst/>
                        </a:rPr>
                        <a:t>الات ومعدات</a:t>
                      </a:r>
                      <a:endParaRPr lang="en-US" sz="2400" b="1">
                        <a:effectLst/>
                        <a:latin typeface="Calibri"/>
                        <a:ea typeface="Calibri"/>
                        <a:cs typeface="Arial"/>
                      </a:endParaRPr>
                    </a:p>
                  </a:txBody>
                  <a:tcPr marL="26915" marR="26915" marT="0" marB="0" anchor="ctr"/>
                </a:tc>
              </a:tr>
              <a:tr h="481485">
                <a:tc>
                  <a:txBody>
                    <a:bodyPr/>
                    <a:lstStyle/>
                    <a:p>
                      <a:pPr algn="justLow" rtl="1">
                        <a:lnSpc>
                          <a:spcPct val="115000"/>
                        </a:lnSpc>
                        <a:spcAft>
                          <a:spcPts val="0"/>
                        </a:spcAft>
                      </a:pPr>
                      <a:r>
                        <a:rPr lang="ar-IQ" sz="2800" b="1" dirty="0">
                          <a:effectLst/>
                        </a:rPr>
                        <a:t>2.000.000 اعداد الارض</a:t>
                      </a:r>
                      <a:endParaRPr lang="en-US" sz="2400" b="1" dirty="0">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5.000.000 هياكل معدنية</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3.000.000 نقل المهندسين</a:t>
                      </a:r>
                      <a:endParaRPr lang="en-US" sz="2400" b="1">
                        <a:effectLst/>
                        <a:latin typeface="Calibri"/>
                        <a:ea typeface="Calibri"/>
                        <a:cs typeface="Arial"/>
                      </a:endParaRPr>
                    </a:p>
                  </a:txBody>
                  <a:tcPr marL="26915" marR="26915" marT="0" marB="0" anchor="ctr"/>
                </a:tc>
              </a:tr>
              <a:tr h="674080">
                <a:tc>
                  <a:txBody>
                    <a:bodyPr/>
                    <a:lstStyle/>
                    <a:p>
                      <a:pPr algn="justLow" rtl="1">
                        <a:lnSpc>
                          <a:spcPct val="115000"/>
                        </a:lnSpc>
                        <a:spcAft>
                          <a:spcPts val="0"/>
                        </a:spcAft>
                      </a:pPr>
                      <a:r>
                        <a:rPr lang="ar-IQ" sz="2800" b="1">
                          <a:effectLst/>
                        </a:rPr>
                        <a:t>10.000.000 انابيب توصيل داخل</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dirty="0">
                          <a:effectLst/>
                        </a:rPr>
                        <a:t>5.000.000 انابيب توصيل من حافة البئر</a:t>
                      </a:r>
                      <a:endParaRPr lang="en-US" sz="2400" b="1" dirty="0">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6.000.000 انابيب توصيل للمستودعات</a:t>
                      </a:r>
                      <a:endParaRPr lang="en-US" sz="2400" b="1">
                        <a:effectLst/>
                        <a:latin typeface="Calibri"/>
                        <a:ea typeface="Calibri"/>
                        <a:cs typeface="Arial"/>
                      </a:endParaRPr>
                    </a:p>
                  </a:txBody>
                  <a:tcPr marL="26915" marR="26915" marT="0" marB="0" anchor="ctr"/>
                </a:tc>
              </a:tr>
              <a:tr h="577782">
                <a:tc>
                  <a:txBody>
                    <a:bodyPr/>
                    <a:lstStyle/>
                    <a:p>
                      <a:pPr algn="justLow" rtl="1">
                        <a:lnSpc>
                          <a:spcPct val="115000"/>
                        </a:lnSpc>
                        <a:spcAft>
                          <a:spcPts val="0"/>
                        </a:spcAft>
                      </a:pPr>
                      <a:r>
                        <a:rPr lang="ar-IQ" sz="2800" b="1">
                          <a:effectLst/>
                        </a:rPr>
                        <a:t>3.000.000 وقود وزيوت</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 </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1000.000 نقل انابيب المستودعات</a:t>
                      </a:r>
                      <a:endParaRPr lang="en-US" sz="2400" b="1">
                        <a:effectLst/>
                        <a:latin typeface="Calibri"/>
                        <a:ea typeface="Calibri"/>
                        <a:cs typeface="Arial"/>
                      </a:endParaRPr>
                    </a:p>
                  </a:txBody>
                  <a:tcPr marL="26915" marR="26915" marT="0" marB="0" anchor="ctr"/>
                </a:tc>
              </a:tr>
              <a:tr h="385188">
                <a:tc>
                  <a:txBody>
                    <a:bodyPr/>
                    <a:lstStyle/>
                    <a:p>
                      <a:pPr algn="justLow" rtl="1">
                        <a:lnSpc>
                          <a:spcPct val="115000"/>
                        </a:lnSpc>
                        <a:spcAft>
                          <a:spcPts val="0"/>
                        </a:spcAft>
                      </a:pPr>
                      <a:r>
                        <a:rPr lang="ar-IQ" sz="2800" b="1">
                          <a:effectLst/>
                        </a:rPr>
                        <a:t>3.000.000 اسمنت</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 </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a:effectLst/>
                        </a:rPr>
                        <a:t> </a:t>
                      </a:r>
                      <a:endParaRPr lang="en-US" sz="2400" b="1">
                        <a:effectLst/>
                        <a:latin typeface="Calibri"/>
                        <a:ea typeface="Calibri"/>
                        <a:cs typeface="Arial"/>
                      </a:endParaRPr>
                    </a:p>
                  </a:txBody>
                  <a:tcPr marL="26915" marR="26915" marT="0" marB="0" anchor="ctr"/>
                </a:tc>
              </a:tr>
              <a:tr h="577782">
                <a:tc>
                  <a:txBody>
                    <a:bodyPr/>
                    <a:lstStyle/>
                    <a:p>
                      <a:pPr algn="justLow" rtl="1">
                        <a:lnSpc>
                          <a:spcPct val="115000"/>
                        </a:lnSpc>
                        <a:spcAft>
                          <a:spcPts val="0"/>
                        </a:spcAft>
                      </a:pPr>
                      <a:r>
                        <a:rPr lang="ar-IQ" sz="2800" b="1">
                          <a:effectLst/>
                        </a:rPr>
                        <a:t>1.000.000 نقل انابيب حافة البئر</a:t>
                      </a:r>
                      <a:endParaRPr lang="en-US" sz="2400" b="1">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dirty="0">
                          <a:effectLst/>
                        </a:rPr>
                        <a:t> </a:t>
                      </a:r>
                      <a:endParaRPr lang="en-US" sz="2400" b="1" dirty="0">
                        <a:effectLst/>
                        <a:latin typeface="Calibri"/>
                        <a:ea typeface="Calibri"/>
                        <a:cs typeface="Arial"/>
                      </a:endParaRPr>
                    </a:p>
                  </a:txBody>
                  <a:tcPr marL="26915" marR="26915" marT="0" marB="0" anchor="ctr"/>
                </a:tc>
                <a:tc>
                  <a:txBody>
                    <a:bodyPr/>
                    <a:lstStyle/>
                    <a:p>
                      <a:pPr algn="justLow" rtl="1">
                        <a:lnSpc>
                          <a:spcPct val="115000"/>
                        </a:lnSpc>
                        <a:spcAft>
                          <a:spcPts val="0"/>
                        </a:spcAft>
                      </a:pPr>
                      <a:r>
                        <a:rPr lang="ar-IQ" sz="2800" b="1" dirty="0">
                          <a:effectLst/>
                        </a:rPr>
                        <a:t> </a:t>
                      </a:r>
                      <a:endParaRPr lang="en-US" sz="2400" b="1" dirty="0">
                        <a:effectLst/>
                        <a:latin typeface="Calibri"/>
                        <a:ea typeface="Calibri"/>
                        <a:cs typeface="Arial"/>
                      </a:endParaRPr>
                    </a:p>
                  </a:txBody>
                  <a:tcPr marL="26915" marR="26915" marT="0" marB="0" anchor="ctr"/>
                </a:tc>
              </a:tr>
              <a:tr h="288891">
                <a:tc>
                  <a:txBody>
                    <a:bodyPr/>
                    <a:lstStyle/>
                    <a:p>
                      <a:pPr algn="ctr" rtl="1">
                        <a:lnSpc>
                          <a:spcPct val="115000"/>
                        </a:lnSpc>
                        <a:spcAft>
                          <a:spcPts val="0"/>
                        </a:spcAft>
                      </a:pPr>
                      <a:r>
                        <a:rPr lang="ar-IQ" sz="2800" b="1">
                          <a:effectLst/>
                        </a:rPr>
                        <a:t>19.000.000</a:t>
                      </a:r>
                      <a:endParaRPr lang="en-US" sz="2400" b="1">
                        <a:effectLst/>
                        <a:latin typeface="Calibri"/>
                        <a:ea typeface="Calibri"/>
                        <a:cs typeface="Arial"/>
                      </a:endParaRPr>
                    </a:p>
                  </a:txBody>
                  <a:tcPr marL="26915" marR="26915" marT="0" marB="0" anchor="ctr"/>
                </a:tc>
                <a:tc>
                  <a:txBody>
                    <a:bodyPr/>
                    <a:lstStyle/>
                    <a:p>
                      <a:pPr algn="ctr" rtl="1">
                        <a:lnSpc>
                          <a:spcPct val="115000"/>
                        </a:lnSpc>
                        <a:spcAft>
                          <a:spcPts val="0"/>
                        </a:spcAft>
                      </a:pPr>
                      <a:r>
                        <a:rPr lang="ar-IQ" sz="2800" b="1">
                          <a:effectLst/>
                        </a:rPr>
                        <a:t>10.000.000</a:t>
                      </a:r>
                      <a:endParaRPr lang="en-US" sz="2400" b="1">
                        <a:effectLst/>
                        <a:latin typeface="Calibri"/>
                        <a:ea typeface="Calibri"/>
                        <a:cs typeface="Arial"/>
                      </a:endParaRPr>
                    </a:p>
                  </a:txBody>
                  <a:tcPr marL="26915" marR="26915" marT="0" marB="0" anchor="ctr"/>
                </a:tc>
                <a:tc>
                  <a:txBody>
                    <a:bodyPr/>
                    <a:lstStyle/>
                    <a:p>
                      <a:pPr algn="ctr" rtl="1">
                        <a:lnSpc>
                          <a:spcPct val="115000"/>
                        </a:lnSpc>
                        <a:spcAft>
                          <a:spcPts val="0"/>
                        </a:spcAft>
                      </a:pPr>
                      <a:r>
                        <a:rPr lang="ar-IQ" sz="2800" b="1" dirty="0">
                          <a:effectLst/>
                        </a:rPr>
                        <a:t>10.000.000</a:t>
                      </a:r>
                      <a:endParaRPr lang="en-US" sz="2400" b="1" dirty="0">
                        <a:effectLst/>
                        <a:latin typeface="Calibri"/>
                        <a:ea typeface="Calibri"/>
                        <a:cs typeface="Arial"/>
                      </a:endParaRPr>
                    </a:p>
                  </a:txBody>
                  <a:tcPr marL="26915" marR="26915" marT="0" marB="0" anchor="ctr"/>
                </a:tc>
              </a:tr>
            </a:tbl>
          </a:graphicData>
        </a:graphic>
      </p:graphicFrame>
    </p:spTree>
    <p:extLst>
      <p:ext uri="{BB962C8B-B14F-4D97-AF65-F5344CB8AC3E}">
        <p14:creationId xmlns:p14="http://schemas.microsoft.com/office/powerpoint/2010/main" val="53194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346223720"/>
              </p:ext>
            </p:extLst>
          </p:nvPr>
        </p:nvGraphicFramePr>
        <p:xfrm>
          <a:off x="251520" y="260648"/>
          <a:ext cx="8692625" cy="2103120"/>
        </p:xfrm>
        <a:graphic>
          <a:graphicData uri="http://schemas.openxmlformats.org/drawingml/2006/table">
            <a:tbl>
              <a:tblPr rtl="1" firstRow="1" firstCol="1" bandRow="1">
                <a:tableStyleId>{5C22544A-7EE6-4342-B048-85BDC9FD1C3A}</a:tableStyleId>
              </a:tblPr>
              <a:tblGrid>
                <a:gridCol w="8073975"/>
                <a:gridCol w="618650"/>
              </a:tblGrid>
              <a:tr h="1251862">
                <a:tc>
                  <a:txBody>
                    <a:bodyPr/>
                    <a:lstStyle/>
                    <a:p>
                      <a:pPr algn="r" rtl="1">
                        <a:lnSpc>
                          <a:spcPct val="115000"/>
                        </a:lnSpc>
                        <a:spcAft>
                          <a:spcPts val="0"/>
                        </a:spcAft>
                      </a:pPr>
                      <a:r>
                        <a:rPr lang="ar-IQ" sz="2000" dirty="0">
                          <a:effectLst/>
                        </a:rPr>
                        <a:t>                                من مذكورين</a:t>
                      </a:r>
                      <a:endParaRPr lang="en-US" sz="1800" dirty="0">
                        <a:effectLst/>
                      </a:endParaRPr>
                    </a:p>
                    <a:p>
                      <a:pPr algn="r" rtl="1">
                        <a:lnSpc>
                          <a:spcPct val="115000"/>
                        </a:lnSpc>
                        <a:spcAft>
                          <a:spcPts val="0"/>
                        </a:spcAft>
                      </a:pPr>
                      <a:r>
                        <a:rPr lang="ar-IQ" sz="2000" dirty="0">
                          <a:effectLst/>
                        </a:rPr>
                        <a:t>           19.000.000 حـ / عمليات تحت التشغيل / عمليات حفر</a:t>
                      </a:r>
                      <a:endParaRPr lang="en-US" sz="1800" dirty="0">
                        <a:effectLst/>
                      </a:endParaRPr>
                    </a:p>
                    <a:p>
                      <a:pPr algn="r" rtl="1">
                        <a:lnSpc>
                          <a:spcPct val="115000"/>
                        </a:lnSpc>
                        <a:spcAft>
                          <a:spcPts val="0"/>
                        </a:spcAft>
                      </a:pPr>
                      <a:r>
                        <a:rPr lang="ar-IQ" sz="2000" dirty="0">
                          <a:effectLst/>
                        </a:rPr>
                        <a:t>           10.000.000 حـ / عمليات تحت التشغيل / تجهيزات حفر</a:t>
                      </a:r>
                      <a:endParaRPr lang="en-US" sz="1800" dirty="0">
                        <a:effectLst/>
                      </a:endParaRPr>
                    </a:p>
                    <a:p>
                      <a:pPr algn="r" rtl="1">
                        <a:lnSpc>
                          <a:spcPct val="115000"/>
                        </a:lnSpc>
                        <a:spcAft>
                          <a:spcPts val="0"/>
                        </a:spcAft>
                      </a:pPr>
                      <a:r>
                        <a:rPr lang="ar-IQ" sz="2000" dirty="0">
                          <a:effectLst/>
                        </a:rPr>
                        <a:t>           10.000.000 حـ / عمليات تحت التشغيل / آلات ومعدات</a:t>
                      </a:r>
                      <a:endParaRPr lang="en-US" sz="1800" dirty="0">
                        <a:effectLst/>
                      </a:endParaRPr>
                    </a:p>
                    <a:p>
                      <a:pPr algn="r" rtl="1">
                        <a:lnSpc>
                          <a:spcPct val="115000"/>
                        </a:lnSpc>
                        <a:spcAft>
                          <a:spcPts val="0"/>
                        </a:spcAft>
                      </a:pPr>
                      <a:r>
                        <a:rPr lang="ar-IQ" sz="2000" dirty="0">
                          <a:effectLst/>
                        </a:rPr>
                        <a:t>                           39.000.000 الى حـ / البنك  </a:t>
                      </a:r>
                      <a:endParaRPr lang="en-US" sz="1800" dirty="0">
                        <a:effectLst/>
                      </a:endParaRPr>
                    </a:p>
                    <a:p>
                      <a:pPr algn="r" rtl="1">
                        <a:lnSpc>
                          <a:spcPct val="115000"/>
                        </a:lnSpc>
                        <a:spcAft>
                          <a:spcPts val="0"/>
                        </a:spcAft>
                      </a:pPr>
                      <a:r>
                        <a:rPr lang="ar-IQ" sz="2000" dirty="0">
                          <a:effectLst/>
                        </a:rPr>
                        <a:t>                ــــــــــــــــــــــــــــــــــــــــــــــــــــــــــــــــــــــــــــــــ</a:t>
                      </a:r>
                      <a:endParaRPr lang="en-US" sz="1800" dirty="0">
                        <a:effectLst/>
                        <a:latin typeface="Calibri"/>
                        <a:ea typeface="Calibri"/>
                        <a:cs typeface="Arial"/>
                      </a:endParaRPr>
                    </a:p>
                  </a:txBody>
                  <a:tcPr marL="26915" marR="26915" marT="0" marB="0"/>
                </a:tc>
                <a:tc>
                  <a:txBody>
                    <a:bodyPr/>
                    <a:lstStyle/>
                    <a:p>
                      <a:pPr marL="457200" algn="r" rtl="1">
                        <a:lnSpc>
                          <a:spcPct val="115000"/>
                        </a:lnSpc>
                        <a:spcAft>
                          <a:spcPts val="0"/>
                        </a:spcAft>
                      </a:pPr>
                      <a:r>
                        <a:rPr lang="ar-IQ" sz="2000" dirty="0">
                          <a:effectLst/>
                        </a:rPr>
                        <a:t> </a:t>
                      </a:r>
                      <a:endParaRPr lang="en-US" sz="1800" dirty="0">
                        <a:effectLst/>
                        <a:latin typeface="Calibri"/>
                        <a:ea typeface="Calibri"/>
                        <a:cs typeface="Arial"/>
                      </a:endParaRPr>
                    </a:p>
                  </a:txBody>
                  <a:tcPr marL="26915" marR="26915"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446006815"/>
              </p:ext>
            </p:extLst>
          </p:nvPr>
        </p:nvGraphicFramePr>
        <p:xfrm>
          <a:off x="251520" y="3127089"/>
          <a:ext cx="8712968" cy="2523744"/>
        </p:xfrm>
        <a:graphic>
          <a:graphicData uri="http://schemas.openxmlformats.org/drawingml/2006/table">
            <a:tbl>
              <a:tblPr rtl="1" firstRow="1" firstCol="1" bandRow="1">
                <a:tableStyleId>{5C22544A-7EE6-4342-B048-85BDC9FD1C3A}</a:tableStyleId>
              </a:tblPr>
              <a:tblGrid>
                <a:gridCol w="8011013"/>
                <a:gridCol w="701955"/>
              </a:tblGrid>
              <a:tr h="619760">
                <a:tc>
                  <a:txBody>
                    <a:bodyPr/>
                    <a:lstStyle/>
                    <a:p>
                      <a:pPr algn="r" rtl="1">
                        <a:lnSpc>
                          <a:spcPct val="115000"/>
                        </a:lnSpc>
                        <a:spcAft>
                          <a:spcPts val="0"/>
                        </a:spcAft>
                      </a:pPr>
                      <a:r>
                        <a:rPr lang="ar-IQ" sz="2400" dirty="0">
                          <a:effectLst/>
                        </a:rPr>
                        <a:t>                39.000.000 من حـ / عقود امتياز منتجة  </a:t>
                      </a:r>
                      <a:endParaRPr lang="en-US" sz="1800" dirty="0">
                        <a:effectLst/>
                      </a:endParaRPr>
                    </a:p>
                    <a:p>
                      <a:pPr algn="r" rtl="1">
                        <a:lnSpc>
                          <a:spcPct val="115000"/>
                        </a:lnSpc>
                        <a:spcAft>
                          <a:spcPts val="0"/>
                        </a:spcAft>
                      </a:pPr>
                      <a:r>
                        <a:rPr lang="ar-IQ" sz="2400" dirty="0">
                          <a:effectLst/>
                        </a:rPr>
                        <a:t>                                الى مذكورين</a:t>
                      </a:r>
                      <a:endParaRPr lang="en-US" sz="1800" dirty="0">
                        <a:effectLst/>
                      </a:endParaRPr>
                    </a:p>
                    <a:p>
                      <a:pPr algn="r" rtl="1">
                        <a:lnSpc>
                          <a:spcPct val="115000"/>
                        </a:lnSpc>
                        <a:spcAft>
                          <a:spcPts val="0"/>
                        </a:spcAft>
                      </a:pPr>
                      <a:r>
                        <a:rPr lang="ar-IQ" sz="2400" dirty="0">
                          <a:effectLst/>
                        </a:rPr>
                        <a:t>                         19.000.000 حـ / عمليات تحت التشغيل / عمليات حفر</a:t>
                      </a:r>
                      <a:endParaRPr lang="en-US" sz="1800" dirty="0">
                        <a:effectLst/>
                      </a:endParaRPr>
                    </a:p>
                    <a:p>
                      <a:pPr algn="r" rtl="1">
                        <a:lnSpc>
                          <a:spcPct val="115000"/>
                        </a:lnSpc>
                        <a:spcAft>
                          <a:spcPts val="0"/>
                        </a:spcAft>
                      </a:pPr>
                      <a:r>
                        <a:rPr lang="ar-IQ" sz="2400" dirty="0">
                          <a:effectLst/>
                        </a:rPr>
                        <a:t>                         10.000.000 حـ / عمليات تحت التشغيل / تجهيزات حفر</a:t>
                      </a:r>
                      <a:endParaRPr lang="en-US" sz="1800" dirty="0">
                        <a:effectLst/>
                      </a:endParaRPr>
                    </a:p>
                    <a:p>
                      <a:pPr algn="r" rtl="1">
                        <a:lnSpc>
                          <a:spcPct val="115000"/>
                        </a:lnSpc>
                        <a:spcAft>
                          <a:spcPts val="0"/>
                        </a:spcAft>
                      </a:pPr>
                      <a:r>
                        <a:rPr lang="ar-IQ" sz="2400" dirty="0">
                          <a:effectLst/>
                        </a:rPr>
                        <a:t>                         10.000.000 حـ / عمليات تحت التشغيل / آلات ومعدات</a:t>
                      </a:r>
                      <a:endParaRPr lang="en-US" sz="1800" dirty="0">
                        <a:effectLst/>
                      </a:endParaRPr>
                    </a:p>
                    <a:p>
                      <a:pPr algn="r" rtl="1">
                        <a:lnSpc>
                          <a:spcPct val="115000"/>
                        </a:lnSpc>
                        <a:spcAft>
                          <a:spcPts val="0"/>
                        </a:spcAft>
                      </a:pPr>
                      <a:r>
                        <a:rPr lang="ar-IQ" sz="2400" dirty="0">
                          <a:effectLst/>
                        </a:rPr>
                        <a:t>                ــــــــــــــــــــــــــــــــــــــــــــــــــــــــــــــــــــــــــــــــ</a:t>
                      </a:r>
                      <a:endParaRPr lang="en-US" sz="1800"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2400" dirty="0">
                          <a:effectLst/>
                        </a:rPr>
                        <a:t> </a:t>
                      </a:r>
                      <a:endParaRPr lang="en-US" sz="18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228415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668</Words>
  <Application>Microsoft Office PowerPoint</Application>
  <PresentationFormat>عرض على الشاشة (3:4)‏</PresentationFormat>
  <Paragraphs>101</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سمة Office</vt:lpstr>
      <vt:lpstr>أفق</vt:lpstr>
      <vt:lpstr>محاسبة المصادر الطبيعية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HaiderLaieth</dc:creator>
  <cp:lastModifiedBy>استاذ حازم</cp:lastModifiedBy>
  <cp:revision>2</cp:revision>
  <dcterms:created xsi:type="dcterms:W3CDTF">2019-09-15T20:18:32Z</dcterms:created>
  <dcterms:modified xsi:type="dcterms:W3CDTF">2022-08-20T01:05:32Z</dcterms:modified>
</cp:coreProperties>
</file>