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80" r:id="rId8"/>
    <p:sldId id="282" r:id="rId9"/>
    <p:sldId id="281" r:id="rId10"/>
    <p:sldId id="262" r:id="rId11"/>
    <p:sldId id="263" r:id="rId12"/>
    <p:sldId id="264" r:id="rId13"/>
    <p:sldId id="265" r:id="rId14"/>
    <p:sldId id="266" r:id="rId15"/>
    <p:sldId id="267" r:id="rId16"/>
    <p:sldId id="283" r:id="rId17"/>
    <p:sldId id="285" r:id="rId18"/>
    <p:sldId id="284" r:id="rId19"/>
    <p:sldId id="286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6" r:id="rId29"/>
    <p:sldId id="277" r:id="rId30"/>
    <p:sldId id="279" r:id="rId31"/>
    <p:sldId id="278" r:id="rId3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النمط المتوس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نمط متوسط 2 - تميي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نمط متوسط 2 - تميي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نمط متوسط 2 - تميي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0D31-439E-45B6-92D7-0CE5A8F15DE8}" type="datetimeFigureOut">
              <a:rPr lang="ar-IQ" smtClean="0"/>
              <a:t>23/01/1444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C3A3-1678-4E53-B97A-B32DCEC9360E}" type="slidenum">
              <a:rPr lang="ar-IQ" smtClean="0"/>
              <a:t>‹#›</a:t>
            </a:fld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0D31-439E-45B6-92D7-0CE5A8F15DE8}" type="datetimeFigureOut">
              <a:rPr lang="ar-IQ" smtClean="0"/>
              <a:t>23/01/1444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C3A3-1678-4E53-B97A-B32DCEC9360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0D31-439E-45B6-92D7-0CE5A8F15DE8}" type="datetimeFigureOut">
              <a:rPr lang="ar-IQ" smtClean="0"/>
              <a:t>23/01/1444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C3A3-1678-4E53-B97A-B32DCEC9360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0D31-439E-45B6-92D7-0CE5A8F15DE8}" type="datetimeFigureOut">
              <a:rPr lang="ar-IQ" smtClean="0"/>
              <a:t>23/01/1444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C3A3-1678-4E53-B97A-B32DCEC9360E}" type="slidenum">
              <a:rPr lang="ar-IQ" smtClean="0"/>
              <a:t>‹#›</a:t>
            </a:fld>
            <a:endParaRPr lang="ar-IQ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0D31-439E-45B6-92D7-0CE5A8F15DE8}" type="datetimeFigureOut">
              <a:rPr lang="ar-IQ" smtClean="0"/>
              <a:t>23/01/1444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C3A3-1678-4E53-B97A-B32DCEC9360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0D31-439E-45B6-92D7-0CE5A8F15DE8}" type="datetimeFigureOut">
              <a:rPr lang="ar-IQ" smtClean="0"/>
              <a:t>23/01/1444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C3A3-1678-4E53-B97A-B32DCEC9360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0D31-439E-45B6-92D7-0CE5A8F15DE8}" type="datetimeFigureOut">
              <a:rPr lang="ar-IQ" smtClean="0"/>
              <a:t>23/01/1444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C3A3-1678-4E53-B97A-B32DCEC9360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0D31-439E-45B6-92D7-0CE5A8F15DE8}" type="datetimeFigureOut">
              <a:rPr lang="ar-IQ" smtClean="0"/>
              <a:t>23/01/1444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C3A3-1678-4E53-B97A-B32DCEC9360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0D31-439E-45B6-92D7-0CE5A8F15DE8}" type="datetimeFigureOut">
              <a:rPr lang="ar-IQ" smtClean="0"/>
              <a:t>23/01/1444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C3A3-1678-4E53-B97A-B32DCEC9360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0D31-439E-45B6-92D7-0CE5A8F15DE8}" type="datetimeFigureOut">
              <a:rPr lang="ar-IQ" smtClean="0"/>
              <a:t>23/01/1444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C3A3-1678-4E53-B97A-B32DCEC9360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0D31-439E-45B6-92D7-0CE5A8F15DE8}" type="datetimeFigureOut">
              <a:rPr lang="ar-IQ" smtClean="0"/>
              <a:t>23/01/1444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C3A3-1678-4E53-B97A-B32DCEC9360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04CF0D31-439E-45B6-92D7-0CE5A8F15DE8}" type="datetimeFigureOut">
              <a:rPr lang="ar-IQ" smtClean="0"/>
              <a:t>23/01/1444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5611C3A3-1678-4E53-B97A-B32DCEC9360E}" type="slidenum">
              <a:rPr lang="ar-IQ" smtClean="0"/>
              <a:t>‹#›</a:t>
            </a:fld>
            <a:endParaRPr lang="ar-IQ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259632" y="1844824"/>
            <a:ext cx="6400800" cy="1224136"/>
          </a:xfrm>
        </p:spPr>
        <p:txBody>
          <a:bodyPr>
            <a:noAutofit/>
          </a:bodyPr>
          <a:lstStyle/>
          <a:p>
            <a:r>
              <a:rPr lang="ar-IQ" sz="4000" b="1" u="sng" dirty="0" smtClean="0">
                <a:solidFill>
                  <a:srgbClr val="FF0000"/>
                </a:solidFill>
              </a:rPr>
              <a:t>المرحلة الثالثة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7772400" cy="1470025"/>
          </a:xfrm>
        </p:spPr>
        <p:txBody>
          <a:bodyPr/>
          <a:lstStyle/>
          <a:p>
            <a:r>
              <a:rPr lang="ar-IQ" sz="4000" b="1" dirty="0" smtClean="0"/>
              <a:t>المصادر الطبيعية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4" name="عنوان فرعي 2"/>
          <p:cNvSpPr txBox="1">
            <a:spLocks/>
          </p:cNvSpPr>
          <p:nvPr/>
        </p:nvSpPr>
        <p:spPr>
          <a:xfrm>
            <a:off x="512549" y="3068960"/>
            <a:ext cx="8136904" cy="2448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1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IQ" sz="3600" b="1" u="sng" dirty="0" smtClean="0"/>
              <a:t>المحاضرة الثالثة</a:t>
            </a:r>
          </a:p>
          <a:p>
            <a:r>
              <a:rPr lang="ar-IQ" sz="3600" b="1" smtClean="0"/>
              <a:t>م.م حازم محمد دايخ</a:t>
            </a:r>
            <a:endParaRPr lang="ar-IQ" sz="3600" b="1" dirty="0" smtClean="0"/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16334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4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4768943" y="32783"/>
            <a:ext cx="41729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ar-IQ" sz="3200" b="1" dirty="0">
                <a:solidFill>
                  <a:srgbClr val="FFC000"/>
                </a:solidFill>
              </a:rPr>
              <a:t>تكوين المخصص في العقود :-</a:t>
            </a:r>
            <a:endParaRPr lang="en-US" sz="3200" dirty="0">
              <a:solidFill>
                <a:srgbClr val="FFC000"/>
              </a:solidFill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179512" y="836712"/>
            <a:ext cx="876236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/>
            <a:r>
              <a:rPr lang="ar-IQ" sz="2800" b="1" dirty="0">
                <a:solidFill>
                  <a:srgbClr val="FF0000"/>
                </a:solidFill>
              </a:rPr>
              <a:t>مثال ( 9 ) :- </a:t>
            </a:r>
            <a:r>
              <a:rPr lang="ar-IQ" sz="2800" b="1" dirty="0"/>
              <a:t>حصلت شركة نفط الجنوب على عقد بمبلغ 800.000.000 دينار وكان مقسم الى 3 حقول      الاول بقيمة ( 70.000.000 دينار ) والثاني بقيمة ( 500.000.000 دينار )                                       والثالث بقيمة ( 230.000.000 دينار ) .</a:t>
            </a:r>
            <a:endParaRPr lang="en-US" sz="2800" dirty="0"/>
          </a:p>
          <a:p>
            <a:pPr lvl="0" algn="justLow"/>
            <a:r>
              <a:rPr lang="ar-IQ" sz="2800" b="1" dirty="0"/>
              <a:t>بعد عام من التنقيب تنازلت الشركة عن العقد الاول لعدم وجود النفط فيه وكان ذلك خلال عام 2016 .</a:t>
            </a:r>
            <a:endParaRPr lang="en-US" sz="2800" dirty="0"/>
          </a:p>
          <a:p>
            <a:pPr lvl="0" algn="justLow"/>
            <a:r>
              <a:rPr lang="ar-IQ" sz="2800" b="1" dirty="0"/>
              <a:t>في نهاية عام 2017 قررت الشركة ايقاف عملية التنقيب في الحقل الثاني بسبب وجود النفط بكميات قليلة وانتجت النفط في المنطقة المتبقية بكميات تجارية  </a:t>
            </a:r>
            <a:endParaRPr lang="en-US" sz="2800" dirty="0"/>
          </a:p>
          <a:p>
            <a:pPr algn="justLow"/>
            <a:r>
              <a:rPr lang="ar-IQ" sz="2800" b="1" dirty="0">
                <a:solidFill>
                  <a:srgbClr val="FF0000"/>
                </a:solidFill>
              </a:rPr>
              <a:t>المطلوب :</a:t>
            </a:r>
            <a:r>
              <a:rPr lang="ar-IQ" sz="2800" dirty="0">
                <a:solidFill>
                  <a:srgbClr val="FF0000"/>
                </a:solidFill>
              </a:rPr>
              <a:t>- </a:t>
            </a:r>
            <a:r>
              <a:rPr lang="ar-IQ" sz="2800" b="1" dirty="0"/>
              <a:t>تسجيل القيود اليومية اللازمة اذا علمت ان الشركة تحتجز مخصص بنسبة 10% من المبلغ الاجمالي . 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372980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4550400" y="50401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IQ" sz="2800" b="1" dirty="0">
                <a:solidFill>
                  <a:srgbClr val="0070C0"/>
                </a:solidFill>
              </a:rPr>
              <a:t>الحل :-    </a:t>
            </a:r>
            <a:endParaRPr lang="en-US" sz="2800" dirty="0">
              <a:solidFill>
                <a:srgbClr val="0070C0"/>
              </a:solidFill>
            </a:endParaRPr>
          </a:p>
          <a:p>
            <a:r>
              <a:rPr lang="ar-IQ" sz="2800" b="1" dirty="0">
                <a:solidFill>
                  <a:srgbClr val="FF0000"/>
                </a:solidFill>
              </a:rPr>
              <a:t>2015</a:t>
            </a:r>
            <a:endParaRPr lang="ar-IQ" sz="2800" dirty="0">
              <a:solidFill>
                <a:srgbClr val="FF0000"/>
              </a:solidFill>
            </a:endParaRPr>
          </a:p>
        </p:txBody>
      </p:sp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6745747"/>
              </p:ext>
            </p:extLst>
          </p:nvPr>
        </p:nvGraphicFramePr>
        <p:xfrm>
          <a:off x="179512" y="980728"/>
          <a:ext cx="8766894" cy="1261872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7932419"/>
                <a:gridCol w="834475"/>
              </a:tblGrid>
              <a:tr h="61976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800.000.000 من حـ / عقود امتياز معلق 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              800.000.000 الى حـ / البنك 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ــــــــــــــــــــــــــــــــــــــــــــــــــــــــــــــــــــــــــــــــ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مستطيل 3"/>
          <p:cNvSpPr/>
          <p:nvPr/>
        </p:nvSpPr>
        <p:spPr>
          <a:xfrm>
            <a:off x="6841449" y="2420888"/>
            <a:ext cx="20986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ar-IQ" sz="2800" b="1" dirty="0">
                <a:solidFill>
                  <a:srgbClr val="FF0000"/>
                </a:solidFill>
              </a:rPr>
              <a:t>31/12/2015 </a:t>
            </a:r>
            <a:endParaRPr lang="en-US" sz="2800" dirty="0">
              <a:solidFill>
                <a:srgbClr val="FF0000"/>
              </a:solidFill>
            </a:endParaRPr>
          </a:p>
        </p:txBody>
      </p:sp>
      <p:graphicFrame>
        <p:nvGraphicFramePr>
          <p:cNvPr id="5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1382313"/>
              </p:ext>
            </p:extLst>
          </p:nvPr>
        </p:nvGraphicFramePr>
        <p:xfrm>
          <a:off x="251520" y="2996952"/>
          <a:ext cx="8688579" cy="1261872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8116037"/>
                <a:gridCol w="572542"/>
              </a:tblGrid>
              <a:tr h="61976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800.000.000 من حـ / عقود امتياز غير معدة 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              800.000.000 الى حـ / عقود امتياز معلق 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ــــــــــــــــــــــــــــــــــــــــــــــــــــــــــــــــــــــــــــــــ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مستطيل 5"/>
          <p:cNvSpPr/>
          <p:nvPr/>
        </p:nvSpPr>
        <p:spPr>
          <a:xfrm>
            <a:off x="3284385" y="4437112"/>
            <a:ext cx="56557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800" b="1" dirty="0"/>
              <a:t>800.000.000 × 10% = 80.000.000 </a:t>
            </a:r>
            <a:endParaRPr lang="en-US" sz="2800" dirty="0"/>
          </a:p>
        </p:txBody>
      </p:sp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598216"/>
              </p:ext>
            </p:extLst>
          </p:nvPr>
        </p:nvGraphicFramePr>
        <p:xfrm>
          <a:off x="179512" y="5146507"/>
          <a:ext cx="8760588" cy="1261872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8183301"/>
                <a:gridCol w="577287"/>
              </a:tblGrid>
              <a:tr h="61976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80.000.000 من حـ / نفاذ عقود امتياز غير معدة 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              80.000.000 الى حـ / مخصص نفاذ عقود امتياز غير معدة 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           ـــــــــــــــــــــــــــــــــــــــــــــــــــــــــــــــــــــــــــــــــــــــــــــــــــــــ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039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102335"/>
              </p:ext>
            </p:extLst>
          </p:nvPr>
        </p:nvGraphicFramePr>
        <p:xfrm>
          <a:off x="179512" y="188640"/>
          <a:ext cx="8733110" cy="1261872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8157633"/>
                <a:gridCol w="575477"/>
              </a:tblGrid>
              <a:tr h="61976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80.000.000 من حـ / أ . خ  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              80.000.000 الى حـ / نفاذ عقود امتياز غير معدة 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           ـــــــــــــــــــــــــــــــــــــــــــــــــــــــــــــــــــــــــــــــــــــــــــــــــــــــ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مستطيل 2"/>
          <p:cNvSpPr/>
          <p:nvPr/>
        </p:nvSpPr>
        <p:spPr>
          <a:xfrm>
            <a:off x="7883860" y="1628800"/>
            <a:ext cx="9925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ar-IQ" sz="2800" b="1" dirty="0">
                <a:solidFill>
                  <a:srgbClr val="FF0000"/>
                </a:solidFill>
              </a:rPr>
              <a:t>2016</a:t>
            </a:r>
            <a:endParaRPr lang="en-US" sz="2800" dirty="0">
              <a:solidFill>
                <a:srgbClr val="FF0000"/>
              </a:solidFill>
            </a:endParaRPr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3299685"/>
              </p:ext>
            </p:extLst>
          </p:nvPr>
        </p:nvGraphicFramePr>
        <p:xfrm>
          <a:off x="179512" y="2152020"/>
          <a:ext cx="8696927" cy="1261872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8123835"/>
                <a:gridCol w="573092"/>
              </a:tblGrid>
              <a:tr h="61976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70.000.000 من حـ / عقود امتياز متنازل عنها  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              70.000.000 الى حـ / عقود امتياز غير معدة 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ــــــــــــــــــــــــــــــــــــــــــــــــــــــــــــــــــــــــــــــــ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3187063"/>
              </p:ext>
            </p:extLst>
          </p:nvPr>
        </p:nvGraphicFramePr>
        <p:xfrm>
          <a:off x="179512" y="4293096"/>
          <a:ext cx="8696927" cy="1261872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7996264"/>
                <a:gridCol w="700663"/>
              </a:tblGrid>
              <a:tr h="61976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70.000.000 من حـ / مخصص نفاذ عقود امتياز غير معدة  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              70.000.000 الى حـ / عقود امتياز متنازل عنها 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ــــــــــــــــــــــــــــــــــــــــــــــــــــــــــــــــــــــــــــــــ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429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83910" y="49279"/>
            <a:ext cx="8784976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800" b="1" dirty="0">
                <a:solidFill>
                  <a:srgbClr val="FF0000"/>
                </a:solidFill>
              </a:rPr>
              <a:t>في 31 / 12 / 2016</a:t>
            </a:r>
            <a:endParaRPr lang="en-US" sz="2800" dirty="0">
              <a:solidFill>
                <a:srgbClr val="FF0000"/>
              </a:solidFill>
            </a:endParaRPr>
          </a:p>
          <a:p>
            <a:r>
              <a:rPr lang="ar-IQ" sz="2400" b="1" dirty="0"/>
              <a:t>800.000.000 – 70.000.000 = 730.000.000 مبلغ العقد المتبقي بعد التنازل</a:t>
            </a:r>
            <a:endParaRPr lang="en-US" sz="2400" dirty="0"/>
          </a:p>
          <a:p>
            <a:r>
              <a:rPr lang="ar-IQ" sz="2400" b="1" dirty="0"/>
              <a:t>730.000.000 × 10% = 73.000.000 المخصص الذي يجب ان يكون</a:t>
            </a:r>
            <a:endParaRPr lang="en-US" sz="2400" dirty="0"/>
          </a:p>
          <a:p>
            <a:r>
              <a:rPr lang="ar-IQ" sz="2400" b="1" dirty="0"/>
              <a:t>73.000.000 – 10.000.000 = 63.000.000 المبلغ الذي يجب ان يضاف الى المخصص المتبقي</a:t>
            </a:r>
            <a:endParaRPr lang="ar-IQ" sz="2400" dirty="0"/>
          </a:p>
        </p:txBody>
      </p:sp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4505704"/>
              </p:ext>
            </p:extLst>
          </p:nvPr>
        </p:nvGraphicFramePr>
        <p:xfrm>
          <a:off x="183910" y="2276872"/>
          <a:ext cx="8784976" cy="1261872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8206082"/>
                <a:gridCol w="578894"/>
              </a:tblGrid>
              <a:tr h="61976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63.000.000 من حـ / نفاذ عقود امتياز غير معدة 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              63.000.000 الى حـ / مخصص نفاذ عقود امتياز غير معدة 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           ـــــــــــــــــــــــــــــــــــــــــــــــــــــــــــــــــــــــــــــــــــــــــــــــــــــــ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7302638"/>
              </p:ext>
            </p:extLst>
          </p:nvPr>
        </p:nvGraphicFramePr>
        <p:xfrm>
          <a:off x="183910" y="4581128"/>
          <a:ext cx="8784976" cy="1261872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8206082"/>
                <a:gridCol w="578894"/>
              </a:tblGrid>
              <a:tr h="61976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63.000.000 من حـ / أ . خ  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              63.000.000 الى حـ / نفاذ عقود امتياز غير معدة 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           ـــــــــــــــــــــــــــــــــــــــــــــــــــــــــــــــــــــــــــــــــــــــــــــــــــــــ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27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948723" y="188640"/>
            <a:ext cx="19992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ar-IQ" sz="2800" b="1" dirty="0">
                <a:solidFill>
                  <a:srgbClr val="FF0000"/>
                </a:solidFill>
              </a:rPr>
              <a:t>31/12/2017</a:t>
            </a:r>
            <a:endParaRPr lang="en-US" sz="2800" dirty="0">
              <a:solidFill>
                <a:srgbClr val="FF0000"/>
              </a:solidFill>
            </a:endParaRPr>
          </a:p>
        </p:txBody>
      </p:sp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0856728"/>
              </p:ext>
            </p:extLst>
          </p:nvPr>
        </p:nvGraphicFramePr>
        <p:xfrm>
          <a:off x="179512" y="711860"/>
          <a:ext cx="8794682" cy="1261872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8215148"/>
                <a:gridCol w="579534"/>
              </a:tblGrid>
              <a:tr h="61976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500.000.000 من حـ / عقود امتياز متنازل عنها 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              500.000.000 الى حـ / عقود امتياز غير معدة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ــــــــــــــــــــــــــــــــــــــــــــــــــــــــــــــــــــــــــــــــ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9797205"/>
              </p:ext>
            </p:extLst>
          </p:nvPr>
        </p:nvGraphicFramePr>
        <p:xfrm>
          <a:off x="179512" y="2276872"/>
          <a:ext cx="8765379" cy="2103120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8059201"/>
                <a:gridCol w="706178"/>
              </a:tblGrid>
              <a:tr h="61976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من مذكورين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    427.000.000 حـ / أ . خ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    73.000.000  ح / مخصص نفاذ عقود امتياز غير معدة 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              500.000.000 الى حـ / عقود امتياز متنازل عنها  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ــــــــــــــــــــــــــــــــــــــــــــــــــــــــــــــــــــــــــــــــ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مستطيل 4"/>
          <p:cNvSpPr/>
          <p:nvPr/>
        </p:nvSpPr>
        <p:spPr>
          <a:xfrm>
            <a:off x="179512" y="4581128"/>
            <a:ext cx="875887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3200" b="1" dirty="0"/>
              <a:t>730.000.000 – 500.000.000 = 230.000.000 مبلغ العقد المتبقي بعد التنازل</a:t>
            </a:r>
            <a:endParaRPr lang="en-US" sz="3200" dirty="0"/>
          </a:p>
          <a:p>
            <a:r>
              <a:rPr lang="ar-IQ" sz="3200" b="1" dirty="0"/>
              <a:t>230.000.000 × 10% = 23.000.000 المخصص الذي يجب ان يكون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769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4554501"/>
              </p:ext>
            </p:extLst>
          </p:nvPr>
        </p:nvGraphicFramePr>
        <p:xfrm>
          <a:off x="179512" y="260648"/>
          <a:ext cx="8733110" cy="1261872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8157633"/>
                <a:gridCol w="575477"/>
              </a:tblGrid>
              <a:tr h="61976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23.000.000 من حـ / نفاذ عقود امتياز غير معدة 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              23.000.000 الى حـ / مخصص نفاذ عقود امتياز غير معدة 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           ـــــــــــــــــــــــــــــــــــــــــــــــــــــــــــــــــــــــــــــــــــــــــــــــــــــــ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6360413"/>
              </p:ext>
            </p:extLst>
          </p:nvPr>
        </p:nvGraphicFramePr>
        <p:xfrm>
          <a:off x="251520" y="1988840"/>
          <a:ext cx="8661102" cy="1261872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8090370"/>
                <a:gridCol w="570732"/>
              </a:tblGrid>
              <a:tr h="61976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23.000.000 من حـ / أ . خ  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              23.000.000 الى حـ / نفاذ عقود امتياز غير معدة 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           ـــــــــــــــــــــــــــــــــــــــــــــــــــــــــــــــــــــــــــــــــــــــــــــــــــــــ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مستطيل 3"/>
          <p:cNvSpPr/>
          <p:nvPr/>
        </p:nvSpPr>
        <p:spPr>
          <a:xfrm>
            <a:off x="7132940" y="3490332"/>
            <a:ext cx="16802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ar-IQ" sz="2800" b="1" dirty="0">
                <a:solidFill>
                  <a:srgbClr val="FF0000"/>
                </a:solidFill>
              </a:rPr>
              <a:t>العقد الثالث  </a:t>
            </a:r>
            <a:endParaRPr lang="en-US" sz="2800" dirty="0">
              <a:solidFill>
                <a:srgbClr val="FF0000"/>
              </a:solidFill>
            </a:endParaRPr>
          </a:p>
        </p:txBody>
      </p:sp>
      <p:graphicFrame>
        <p:nvGraphicFramePr>
          <p:cNvPr id="5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0497591"/>
              </p:ext>
            </p:extLst>
          </p:nvPr>
        </p:nvGraphicFramePr>
        <p:xfrm>
          <a:off x="251520" y="4037279"/>
          <a:ext cx="8561688" cy="2103120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7871921"/>
                <a:gridCol w="689767"/>
              </a:tblGrid>
              <a:tr h="61976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من مذكورين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    207.000.000 حـ / عقود امتياز منتجة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    23.000.000  حـ / مخصص نفاذ عقود امتياز غير معدة 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              230.000.000 الى حـ / عقود امتياز غير معدة  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ـــــــــــــــــــــــــــــــــــــــــــــــــــــــــــــــــــــــــــــــ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03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/>
          <p:cNvSpPr/>
          <p:nvPr/>
        </p:nvSpPr>
        <p:spPr>
          <a:xfrm>
            <a:off x="179512" y="188640"/>
            <a:ext cx="878497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/>
            <a:r>
              <a:rPr lang="ar-IQ" sz="2800" b="1" dirty="0">
                <a:solidFill>
                  <a:srgbClr val="FF0000"/>
                </a:solidFill>
              </a:rPr>
              <a:t>مثال ( 10 ) :- </a:t>
            </a:r>
            <a:r>
              <a:rPr lang="ar-IQ" sz="2800" b="1" dirty="0"/>
              <a:t>حصلت شركة نفط الجنوب على منطقة استكشاف مقابل مبلغ مقداره ( 500.000.000 دينار ) لمساحة مقدارها 5 كم2 وكان ذلك خلال عام 2016 .  </a:t>
            </a:r>
            <a:endParaRPr lang="en-US" sz="2800" dirty="0"/>
          </a:p>
          <a:p>
            <a:pPr lvl="0" algn="justLow"/>
            <a:r>
              <a:rPr lang="ar-IQ" sz="2800" b="1" dirty="0"/>
              <a:t>في نفس العام انفقت الشركة ( 100.000.000 دينار )  مصاريف اعداد وتسوية الارض  </a:t>
            </a:r>
            <a:r>
              <a:rPr lang="ar-IQ" sz="2800" b="1" dirty="0" smtClean="0"/>
              <a:t>وتقسيمها </a:t>
            </a:r>
            <a:r>
              <a:rPr lang="ar-IQ" sz="2800" b="1" dirty="0"/>
              <a:t>الى 3 حقول .</a:t>
            </a:r>
            <a:endParaRPr lang="en-US" sz="2800" dirty="0"/>
          </a:p>
          <a:p>
            <a:pPr lvl="0" algn="justLow"/>
            <a:r>
              <a:rPr lang="ar-IQ" sz="2800" b="1" dirty="0"/>
              <a:t>في 1 / 11 / 2017 </a:t>
            </a:r>
            <a:r>
              <a:rPr lang="ar-IQ" sz="2800" b="1" dirty="0" err="1"/>
              <a:t>تاكدت</a:t>
            </a:r>
            <a:r>
              <a:rPr lang="ar-IQ" sz="2800" b="1" dirty="0"/>
              <a:t> الشركة من وجود النفط في الحقل الاول .</a:t>
            </a:r>
            <a:endParaRPr lang="en-US" sz="2800" dirty="0"/>
          </a:p>
          <a:p>
            <a:pPr lvl="0" algn="justLow"/>
            <a:r>
              <a:rPr lang="ar-IQ" sz="2800" b="1" dirty="0"/>
              <a:t>في 1 / 2 / 2018 قررت الشركة اغلاق البئر الثاني لعدم وجود النفط . </a:t>
            </a:r>
            <a:endParaRPr lang="en-US" sz="2800" dirty="0"/>
          </a:p>
          <a:p>
            <a:pPr lvl="0" algn="justLow"/>
            <a:r>
              <a:rPr lang="ar-IQ" sz="2800" b="1" dirty="0"/>
              <a:t>في 1 / 2 / 2019 انتجت الشركة النفط بكمية تجارية في الحقل الثالث . </a:t>
            </a:r>
            <a:endParaRPr lang="en-US" sz="2800" dirty="0"/>
          </a:p>
          <a:p>
            <a:pPr algn="justLow"/>
            <a:r>
              <a:rPr lang="ar-IQ" sz="2800" b="1" dirty="0">
                <a:solidFill>
                  <a:srgbClr val="FF0000"/>
                </a:solidFill>
              </a:rPr>
              <a:t>المطلوب :</a:t>
            </a:r>
            <a:r>
              <a:rPr lang="ar-IQ" sz="2800" dirty="0">
                <a:solidFill>
                  <a:srgbClr val="FF0000"/>
                </a:solidFill>
              </a:rPr>
              <a:t>- </a:t>
            </a:r>
            <a:r>
              <a:rPr lang="ar-IQ" sz="2800" b="1" dirty="0"/>
              <a:t>تسجيل القيود اليومية اللازمة اذا علمت ان : </a:t>
            </a:r>
            <a:endParaRPr lang="en-US" sz="2800" dirty="0"/>
          </a:p>
          <a:p>
            <a:pPr lvl="0" algn="justLow"/>
            <a:r>
              <a:rPr lang="ar-IQ" sz="2800" b="1" dirty="0"/>
              <a:t>الشركة تتبع سياسة تكوين مخصص بنسبة 2 % من المبلغ الاجمالي . </a:t>
            </a:r>
            <a:endParaRPr lang="en-US" sz="2800" dirty="0"/>
          </a:p>
          <a:p>
            <a:pPr algn="justLow"/>
            <a:r>
              <a:rPr lang="ar-IQ" sz="2800" b="1" dirty="0"/>
              <a:t>وزعت الحقول بالتساوي .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241289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7509138" y="99690"/>
            <a:ext cx="14350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800" b="1" dirty="0">
                <a:solidFill>
                  <a:srgbClr val="00B0F0"/>
                </a:solidFill>
              </a:rPr>
              <a:t>الحل :-    </a:t>
            </a:r>
            <a:endParaRPr lang="en-US" sz="2800" dirty="0">
              <a:solidFill>
                <a:srgbClr val="00B0F0"/>
              </a:solidFill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0" y="612845"/>
            <a:ext cx="894414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/>
              <a:t> 500.000.000 من حـ / عقود امتياز معلق </a:t>
            </a:r>
            <a:endParaRPr lang="en-US" sz="2400" dirty="0"/>
          </a:p>
          <a:p>
            <a:r>
              <a:rPr lang="ar-IQ" sz="2400" b="1" dirty="0"/>
              <a:t>                   500.000.000  الى حـ / البنك </a:t>
            </a:r>
            <a:endParaRPr lang="en-US" sz="2400" dirty="0"/>
          </a:p>
          <a:p>
            <a:r>
              <a:rPr lang="ar-IQ" sz="2400" b="1" dirty="0"/>
              <a:t>     ــــــــــــــــــــــــــــــــــــــــــــــــــــــــــــــــــــــــــــــــ</a:t>
            </a:r>
            <a:endParaRPr lang="en-US" sz="2400" dirty="0"/>
          </a:p>
          <a:p>
            <a:r>
              <a:rPr lang="ar-IQ" sz="2400" b="1" dirty="0"/>
              <a:t> </a:t>
            </a:r>
            <a:endParaRPr lang="en-US" sz="2400" dirty="0"/>
          </a:p>
          <a:p>
            <a:r>
              <a:rPr lang="ar-IQ" sz="2400" b="1" dirty="0"/>
              <a:t>       100.000.000 من حـ / عقود امتياز معلق </a:t>
            </a:r>
            <a:endParaRPr lang="en-US" sz="2400" dirty="0"/>
          </a:p>
          <a:p>
            <a:r>
              <a:rPr lang="ar-IQ" sz="2400" b="1" dirty="0"/>
              <a:t>                   100.000.000  الى حـ / البنك </a:t>
            </a:r>
            <a:endParaRPr lang="en-US" sz="2400" dirty="0"/>
          </a:p>
          <a:p>
            <a:r>
              <a:rPr lang="ar-IQ" sz="2400" b="1" dirty="0"/>
              <a:t>     ــــــــــــــــــــــــــــــــــــــــــــــــــــــــــــــــــــــــــــــــ</a:t>
            </a:r>
            <a:endParaRPr lang="en-US" sz="2400" dirty="0"/>
          </a:p>
          <a:p>
            <a:r>
              <a:rPr lang="ar-IQ" sz="2400" b="1" dirty="0"/>
              <a:t> </a:t>
            </a:r>
            <a:endParaRPr lang="en-US" sz="2400" dirty="0"/>
          </a:p>
          <a:p>
            <a:r>
              <a:rPr lang="ar-IQ" sz="2400" b="1" dirty="0"/>
              <a:t>       600.000.000 من حـ / عقود امتياز غير معدة </a:t>
            </a:r>
            <a:endParaRPr lang="en-US" sz="2400" dirty="0"/>
          </a:p>
          <a:p>
            <a:r>
              <a:rPr lang="ar-IQ" sz="2400" b="1" dirty="0"/>
              <a:t>                     600.000.000 الى حـ / عقود امتياز معلق </a:t>
            </a:r>
            <a:endParaRPr lang="en-US" sz="2400" dirty="0"/>
          </a:p>
          <a:p>
            <a:r>
              <a:rPr lang="ar-IQ" sz="2400" b="1" dirty="0"/>
              <a:t>     ــــــــــــــــــــــــــــــــــــــــــــــــــــــــــــــــــــــــــــــــ</a:t>
            </a:r>
            <a:endParaRPr lang="en-US" sz="2400" dirty="0"/>
          </a:p>
          <a:p>
            <a:r>
              <a:rPr lang="ar-IQ" sz="2400" b="1" dirty="0"/>
              <a:t> </a:t>
            </a:r>
            <a:endParaRPr lang="en-US" sz="2400" dirty="0"/>
          </a:p>
          <a:p>
            <a:r>
              <a:rPr lang="ar-IQ" sz="2400" b="1" dirty="0"/>
              <a:t>       12.000.000 من حـ / نفاذ عقود امتياز غير معدة </a:t>
            </a:r>
            <a:endParaRPr lang="en-US" sz="2400" dirty="0"/>
          </a:p>
          <a:p>
            <a:r>
              <a:rPr lang="ar-IQ" sz="2400" b="1" dirty="0"/>
              <a:t>                     12.000.000 الى حـ / مخصص نفاذ عقود امتياز غير معدة </a:t>
            </a:r>
            <a:endParaRPr lang="en-US" sz="2400" dirty="0"/>
          </a:p>
          <a:p>
            <a:r>
              <a:rPr lang="ar-IQ" sz="2400" b="1" dirty="0"/>
              <a:t>                  </a:t>
            </a:r>
            <a:r>
              <a:rPr lang="ar-IQ" sz="2400" b="1" dirty="0" smtClean="0"/>
              <a:t>ـــــــــــــــــــــــــــــــــــــــــــــــــــــــــــــــــــــــــــــــــــــــــــــــــــــــ</a:t>
            </a:r>
            <a:endParaRPr lang="en-US" sz="2400" dirty="0"/>
          </a:p>
        </p:txBody>
      </p:sp>
      <p:sp>
        <p:nvSpPr>
          <p:cNvPr id="4" name="مستطيل 3"/>
          <p:cNvSpPr/>
          <p:nvPr/>
        </p:nvSpPr>
        <p:spPr>
          <a:xfrm>
            <a:off x="3442960" y="6245156"/>
            <a:ext cx="47836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b="1" dirty="0"/>
              <a:t>600.000.000 × 2 % = 12.000.000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8410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179512" y="188640"/>
            <a:ext cx="8784976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ar-IQ" sz="2400" b="1" dirty="0"/>
              <a:t> 12.000.000 من حـ / أ . خ  </a:t>
            </a:r>
            <a:endParaRPr lang="en-US" b="1" dirty="0"/>
          </a:p>
          <a:p>
            <a:pPr>
              <a:lnSpc>
                <a:spcPct val="115000"/>
              </a:lnSpc>
            </a:pPr>
            <a:r>
              <a:rPr lang="ar-IQ" sz="2400" b="1" dirty="0"/>
              <a:t>                     12.000.000 الى حـ / نفاذ عقود امتياز غير معدة </a:t>
            </a:r>
            <a:endParaRPr lang="en-US" b="1" dirty="0"/>
          </a:p>
          <a:p>
            <a:pPr>
              <a:lnSpc>
                <a:spcPct val="115000"/>
              </a:lnSpc>
            </a:pPr>
            <a:r>
              <a:rPr lang="ar-IQ" sz="2400" b="1" dirty="0"/>
              <a:t>                  ـــــــــــــــــــــــــــــــــــــــــــــــــــــــــــــــــــــــــــــــــــــــــــــــــــــــ</a:t>
            </a:r>
          </a:p>
        </p:txBody>
      </p:sp>
      <p:sp>
        <p:nvSpPr>
          <p:cNvPr id="4" name="مستطيل 3"/>
          <p:cNvSpPr/>
          <p:nvPr/>
        </p:nvSpPr>
        <p:spPr>
          <a:xfrm>
            <a:off x="467544" y="1555168"/>
            <a:ext cx="83164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800" b="1" dirty="0"/>
              <a:t>600.000.000 ÷ 3 = 200.000.000 قيمة الحقل الواحد</a:t>
            </a:r>
            <a:endParaRPr lang="en-US" sz="2800" dirty="0"/>
          </a:p>
        </p:txBody>
      </p:sp>
      <p:sp>
        <p:nvSpPr>
          <p:cNvPr id="5" name="مستطيل 4"/>
          <p:cNvSpPr/>
          <p:nvPr/>
        </p:nvSpPr>
        <p:spPr>
          <a:xfrm>
            <a:off x="179512" y="2060848"/>
            <a:ext cx="878497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/>
              <a:t> 200.000.000 من حـ / عقود امتياز منتجة  </a:t>
            </a:r>
            <a:endParaRPr lang="en-US" sz="2400" dirty="0"/>
          </a:p>
          <a:p>
            <a:r>
              <a:rPr lang="ar-IQ" sz="2400" b="1" dirty="0"/>
              <a:t>                     200.000.000 الى حـ / عقود امتياز غير معدة </a:t>
            </a:r>
            <a:endParaRPr lang="en-US" sz="2400" dirty="0"/>
          </a:p>
          <a:p>
            <a:r>
              <a:rPr lang="ar-IQ" sz="2400" b="1" dirty="0"/>
              <a:t>     ــــــــــــــــــــــــــــــــــــــــــــــــــــــــــــــــــــــــــــــــ</a:t>
            </a:r>
            <a:endParaRPr lang="en-US" sz="2400" dirty="0"/>
          </a:p>
          <a:p>
            <a:r>
              <a:rPr lang="ar-IQ" sz="2400" b="1" dirty="0"/>
              <a:t> </a:t>
            </a:r>
            <a:endParaRPr lang="en-US" sz="2400" dirty="0"/>
          </a:p>
          <a:p>
            <a:r>
              <a:rPr lang="ar-IQ" sz="2400" b="1" dirty="0"/>
              <a:t>       200.000.000 من حـ / عقود امتياز متنازل عنها  </a:t>
            </a:r>
            <a:endParaRPr lang="en-US" sz="2400" dirty="0"/>
          </a:p>
          <a:p>
            <a:r>
              <a:rPr lang="ar-IQ" sz="2400" b="1" dirty="0"/>
              <a:t>                     200.000.000 الى حـ / عقود امتياز غير معدة </a:t>
            </a:r>
            <a:endParaRPr lang="en-US" sz="2400" dirty="0"/>
          </a:p>
          <a:p>
            <a:r>
              <a:rPr lang="ar-IQ" sz="2400" b="1" dirty="0"/>
              <a:t>     ــــــــــــــــــــــــــــــــــــــــــــــــــــــــــــــــــــــــــــــــ</a:t>
            </a:r>
            <a:endParaRPr lang="en-US" sz="2400" dirty="0"/>
          </a:p>
          <a:p>
            <a:r>
              <a:rPr lang="ar-IQ" sz="2400" b="1" dirty="0"/>
              <a:t> </a:t>
            </a:r>
            <a:endParaRPr lang="en-US" sz="2400" dirty="0"/>
          </a:p>
          <a:p>
            <a:r>
              <a:rPr lang="ar-IQ" sz="2400" b="1" dirty="0"/>
              <a:t>                        من مذكورين</a:t>
            </a:r>
            <a:endParaRPr lang="en-US" sz="2400" dirty="0"/>
          </a:p>
          <a:p>
            <a:r>
              <a:rPr lang="ar-IQ" sz="2400" b="1" dirty="0"/>
              <a:t>      188.000.000 من حـ / أ . خ</a:t>
            </a:r>
            <a:endParaRPr lang="en-US" sz="2400" dirty="0"/>
          </a:p>
          <a:p>
            <a:r>
              <a:rPr lang="ar-IQ" sz="2400" b="1" dirty="0"/>
              <a:t>        12.000.000 حـ / مخصص نفاذ عقود امتياز غير معدة   </a:t>
            </a:r>
            <a:endParaRPr lang="en-US" sz="2400" dirty="0"/>
          </a:p>
          <a:p>
            <a:r>
              <a:rPr lang="ar-IQ" sz="2400" b="1" dirty="0"/>
              <a:t>                     200.000.000 الى حـ / عقود امتياز متنازل عنها </a:t>
            </a:r>
            <a:endParaRPr lang="en-US" sz="2400" dirty="0"/>
          </a:p>
          <a:p>
            <a:r>
              <a:rPr lang="ar-IQ" sz="2400" b="1" dirty="0"/>
              <a:t>     </a:t>
            </a:r>
            <a:r>
              <a:rPr lang="ar-IQ" sz="2400" b="1" dirty="0" smtClean="0"/>
              <a:t>ــــــــــــــــــــــــــــــــــــــــــــــــــــــــــــــــــــــــــــــــ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6117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9512" y="23413"/>
            <a:ext cx="88204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800" b="1" dirty="0"/>
              <a:t>600.000.000 – 200.000.000 = 400.000.000 مبلغ العقد </a:t>
            </a:r>
            <a:endParaRPr lang="en-US" sz="2800" dirty="0"/>
          </a:p>
          <a:p>
            <a:r>
              <a:rPr lang="ar-IQ" sz="2800" b="1" dirty="0"/>
              <a:t>400.000.000 × 2 % = 8.000.000 المخصص </a:t>
            </a:r>
            <a:endParaRPr lang="en-US" sz="2800" dirty="0"/>
          </a:p>
        </p:txBody>
      </p:sp>
      <p:sp>
        <p:nvSpPr>
          <p:cNvPr id="3" name="مستطيل 2"/>
          <p:cNvSpPr/>
          <p:nvPr/>
        </p:nvSpPr>
        <p:spPr>
          <a:xfrm>
            <a:off x="179512" y="1103833"/>
            <a:ext cx="882047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/>
              <a:t> 8.000.000 من حـ / نفاذ عقود امتياز غير معدة </a:t>
            </a:r>
            <a:endParaRPr lang="en-US" sz="2400" dirty="0"/>
          </a:p>
          <a:p>
            <a:r>
              <a:rPr lang="ar-IQ" sz="2400" b="1" dirty="0"/>
              <a:t>                     8.000.000 الى حـ / مخصص نفاذ عقود امتياز غير معدة </a:t>
            </a:r>
            <a:endParaRPr lang="en-US" sz="2400" dirty="0"/>
          </a:p>
          <a:p>
            <a:r>
              <a:rPr lang="ar-IQ" sz="2400" b="1" dirty="0"/>
              <a:t>                  ـــــــــــــــــــــــــــــــــــــــــــــــــــــــــــــــــــــــــــــــــــــــــــــــــــــــ</a:t>
            </a:r>
            <a:endParaRPr lang="en-US" sz="2400" dirty="0"/>
          </a:p>
          <a:p>
            <a:r>
              <a:rPr lang="ar-IQ" sz="2400" b="1" dirty="0"/>
              <a:t> </a:t>
            </a:r>
            <a:endParaRPr lang="en-US" sz="2400" dirty="0"/>
          </a:p>
          <a:p>
            <a:r>
              <a:rPr lang="ar-IQ" sz="2400" b="1" dirty="0"/>
              <a:t>       8.000.000 من حـ / أ . خ  </a:t>
            </a:r>
            <a:endParaRPr lang="en-US" sz="2400" dirty="0"/>
          </a:p>
          <a:p>
            <a:r>
              <a:rPr lang="ar-IQ" sz="2400" b="1" dirty="0"/>
              <a:t>                     8.000.000 الى حـ / نفاذ عقود امتياز غير معدة </a:t>
            </a:r>
            <a:endParaRPr lang="en-US" sz="2400" dirty="0"/>
          </a:p>
          <a:p>
            <a:r>
              <a:rPr lang="ar-IQ" sz="2400" b="1" dirty="0"/>
              <a:t>                  ـــــــــــــــــــــــــــــــــــــــــــــــــــــــــــــــــــــــــــــــــــــــــــــــــــــــ</a:t>
            </a:r>
            <a:endParaRPr lang="en-US" sz="2400" dirty="0"/>
          </a:p>
          <a:p>
            <a:r>
              <a:rPr lang="ar-IQ" sz="2400" b="1" dirty="0"/>
              <a:t> </a:t>
            </a:r>
            <a:endParaRPr lang="en-US" sz="2400" dirty="0"/>
          </a:p>
          <a:p>
            <a:pPr algn="ctr"/>
            <a:r>
              <a:rPr lang="ar-IQ" sz="2400" b="1" dirty="0"/>
              <a:t>من مذكورين</a:t>
            </a:r>
            <a:endParaRPr lang="en-US" sz="2400" dirty="0"/>
          </a:p>
          <a:p>
            <a:r>
              <a:rPr lang="ar-IQ" sz="2400" b="1" dirty="0"/>
              <a:t>           192.000.000 حـ / عقود امتياز منتجة</a:t>
            </a:r>
            <a:endParaRPr lang="en-US" sz="2400" dirty="0"/>
          </a:p>
          <a:p>
            <a:r>
              <a:rPr lang="ar-IQ" sz="2400" b="1" dirty="0"/>
              <a:t>           8.000.000  حـ / مخصص نفاذ عقود امتياز غير معدة </a:t>
            </a:r>
            <a:endParaRPr lang="en-US" sz="2400" dirty="0"/>
          </a:p>
          <a:p>
            <a:r>
              <a:rPr lang="ar-IQ" sz="2400" b="1" dirty="0"/>
              <a:t>                     200.000.000 الى حـ / عقود امتياز غير معدة  </a:t>
            </a:r>
            <a:endParaRPr lang="en-US" sz="2400" dirty="0"/>
          </a:p>
          <a:p>
            <a:r>
              <a:rPr lang="ar-IQ" sz="2400" b="1" dirty="0"/>
              <a:t>     </a:t>
            </a:r>
            <a:r>
              <a:rPr lang="ar-IQ" sz="2400" b="1" dirty="0" smtClean="0"/>
              <a:t>ــــــــــــــــــــــــــــــــــــــــــــــــــــــــــــــــــــــــــــــــ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3409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3374144"/>
              </p:ext>
            </p:extLst>
          </p:nvPr>
        </p:nvGraphicFramePr>
        <p:xfrm>
          <a:off x="179512" y="188640"/>
          <a:ext cx="8784976" cy="6186678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2195963"/>
                <a:gridCol w="2195963"/>
                <a:gridCol w="2196525"/>
                <a:gridCol w="2196525"/>
              </a:tblGrid>
              <a:tr h="200726">
                <a:tc gridSpan="4"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70C0"/>
                        </a:buClr>
                        <a:buFont typeface="+mj-lt"/>
                        <a:buAutoNum type="arabicPeriod"/>
                      </a:pPr>
                      <a:r>
                        <a:rPr lang="ar-IQ" sz="2800" dirty="0">
                          <a:solidFill>
                            <a:srgbClr val="FF0000"/>
                          </a:solidFill>
                          <a:effectLst/>
                        </a:rPr>
                        <a:t>طريقة المجهود الناجح :-     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750" marR="47750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20072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300" dirty="0">
                          <a:effectLst/>
                        </a:rPr>
                        <a:t>خلال العام مع عدم اكتشاف النفط</a:t>
                      </a:r>
                      <a:endParaRPr lang="en-US" sz="13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750" marR="4775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300">
                          <a:effectLst/>
                        </a:rPr>
                        <a:t>خلال العام مع اكتشاف النفط</a:t>
                      </a:r>
                      <a:endParaRPr lang="en-US" sz="1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750" marR="4775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300">
                          <a:effectLst/>
                        </a:rPr>
                        <a:t>اكثر من عام مع عدم اكتشاف النفط</a:t>
                      </a:r>
                      <a:endParaRPr lang="en-US" sz="1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750" marR="4775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300">
                          <a:effectLst/>
                        </a:rPr>
                        <a:t>اكثر من عام مع اكتشاف النفط</a:t>
                      </a:r>
                      <a:endParaRPr lang="en-US" sz="1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750" marR="47750" marT="0" marB="0" anchor="ctr"/>
                </a:tc>
              </a:tr>
              <a:tr h="156194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300" u="sng" dirty="0">
                          <a:effectLst/>
                        </a:rPr>
                        <a:t>قيد الاثبات </a:t>
                      </a:r>
                      <a:endParaRPr lang="en-US" sz="13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300" dirty="0">
                          <a:effectLst/>
                        </a:rPr>
                        <a:t>××× من حـ / عقود امتياز معلق </a:t>
                      </a:r>
                      <a:endParaRPr lang="en-US" sz="13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300" dirty="0">
                          <a:effectLst/>
                        </a:rPr>
                        <a:t>                الى مذكورين</a:t>
                      </a:r>
                      <a:endParaRPr lang="en-US" sz="13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300" dirty="0">
                          <a:effectLst/>
                        </a:rPr>
                        <a:t>           ××× حـ / البنك </a:t>
                      </a:r>
                      <a:endParaRPr lang="en-US" sz="13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300" dirty="0">
                          <a:effectLst/>
                        </a:rPr>
                        <a:t>           ××× حـ / الصندوق</a:t>
                      </a:r>
                      <a:endParaRPr lang="en-US" sz="13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300" dirty="0">
                          <a:effectLst/>
                        </a:rPr>
                        <a:t>           ××× حـ / الدائنون </a:t>
                      </a:r>
                      <a:endParaRPr lang="en-US" sz="13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300" dirty="0">
                          <a:effectLst/>
                        </a:rPr>
                        <a:t>           ××× حـ / مخازن الشركة     ـــــــــــــــــــــــــــــــــــــــــــــــــــــــ</a:t>
                      </a:r>
                      <a:endParaRPr lang="en-US" sz="1300" dirty="0">
                        <a:effectLst/>
                      </a:endParaRPr>
                    </a:p>
                    <a:p>
                      <a:pPr marL="2286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300" dirty="0">
                          <a:effectLst/>
                        </a:rPr>
                        <a:t>اثبات نفقات العقود</a:t>
                      </a:r>
                      <a:endParaRPr lang="en-US" sz="13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750" marR="4775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300" dirty="0">
                          <a:effectLst/>
                        </a:rPr>
                        <a:t>قيد الاثبات </a:t>
                      </a:r>
                      <a:endParaRPr lang="en-US" sz="13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300" dirty="0">
                          <a:effectLst/>
                        </a:rPr>
                        <a:t>    ××× من حـ / عقود امتياز معلق </a:t>
                      </a:r>
                      <a:endParaRPr lang="en-US" sz="13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300" dirty="0">
                          <a:effectLst/>
                        </a:rPr>
                        <a:t>                الى مذكورين</a:t>
                      </a:r>
                      <a:endParaRPr lang="en-US" sz="13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300" dirty="0">
                          <a:effectLst/>
                        </a:rPr>
                        <a:t>              ××× حـ / البنك </a:t>
                      </a:r>
                      <a:endParaRPr lang="en-US" sz="13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300" dirty="0">
                          <a:effectLst/>
                        </a:rPr>
                        <a:t>              ××× حـ / الصندوق</a:t>
                      </a:r>
                      <a:endParaRPr lang="en-US" sz="13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300" dirty="0">
                          <a:effectLst/>
                        </a:rPr>
                        <a:t>              ××× حـ / الدائنون </a:t>
                      </a:r>
                      <a:endParaRPr lang="en-US" sz="13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300" dirty="0">
                          <a:effectLst/>
                        </a:rPr>
                        <a:t>         </a:t>
                      </a:r>
                      <a:r>
                        <a:rPr lang="ar-IQ" sz="1300" dirty="0" smtClean="0">
                          <a:effectLst/>
                        </a:rPr>
                        <a:t>   </a:t>
                      </a:r>
                      <a:r>
                        <a:rPr lang="ar-IQ" sz="1300" dirty="0">
                          <a:effectLst/>
                        </a:rPr>
                        <a:t>××× حـ / مخازن الشركة</a:t>
                      </a:r>
                      <a:endParaRPr lang="en-US" sz="13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300" dirty="0" smtClean="0">
                          <a:effectLst/>
                        </a:rPr>
                        <a:t>ـــــــــــــــــــــــــــــــــــــــــــــــــــــــ</a:t>
                      </a:r>
                      <a:endParaRPr lang="en-US" sz="1300" dirty="0">
                        <a:effectLst/>
                      </a:endParaRPr>
                    </a:p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300" dirty="0">
                          <a:effectLst/>
                        </a:rPr>
                        <a:t>اثبات نفقات العقود</a:t>
                      </a:r>
                      <a:endParaRPr lang="en-US" sz="13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750" marR="4775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300" dirty="0">
                          <a:effectLst/>
                        </a:rPr>
                        <a:t>قيد الاثبات </a:t>
                      </a:r>
                      <a:endParaRPr lang="en-US" sz="13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300" dirty="0">
                          <a:effectLst/>
                        </a:rPr>
                        <a:t>××× من حـ / عقود امتياز معلق </a:t>
                      </a:r>
                      <a:endParaRPr lang="en-US" sz="13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300" dirty="0">
                          <a:effectLst/>
                        </a:rPr>
                        <a:t>                الى مذكورين</a:t>
                      </a:r>
                      <a:endParaRPr lang="en-US" sz="13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300" dirty="0">
                          <a:effectLst/>
                        </a:rPr>
                        <a:t>              ××× حـ / البنك </a:t>
                      </a:r>
                      <a:endParaRPr lang="en-US" sz="13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300" dirty="0">
                          <a:effectLst/>
                        </a:rPr>
                        <a:t>              ××× حـ / الصندوق</a:t>
                      </a:r>
                      <a:endParaRPr lang="en-US" sz="13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300" dirty="0">
                          <a:effectLst/>
                        </a:rPr>
                        <a:t>              ××× حـ / الدائنون </a:t>
                      </a:r>
                      <a:endParaRPr lang="en-US" sz="13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300" dirty="0">
                          <a:effectLst/>
                        </a:rPr>
                        <a:t>       </a:t>
                      </a:r>
                      <a:r>
                        <a:rPr lang="ar-IQ" sz="1300" dirty="0" smtClean="0">
                          <a:effectLst/>
                        </a:rPr>
                        <a:t>     </a:t>
                      </a:r>
                      <a:r>
                        <a:rPr lang="ar-IQ" sz="1300" dirty="0">
                          <a:effectLst/>
                        </a:rPr>
                        <a:t>××× حـ / مخازن الشركة</a:t>
                      </a:r>
                      <a:endParaRPr lang="en-US" sz="13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300" dirty="0">
                          <a:effectLst/>
                        </a:rPr>
                        <a:t> </a:t>
                      </a:r>
                      <a:r>
                        <a:rPr lang="ar-IQ" sz="1300" dirty="0" smtClean="0">
                          <a:effectLst/>
                        </a:rPr>
                        <a:t>ــــــــــــــــــــــــــــــــــــــــــــــــــــــــ</a:t>
                      </a:r>
                      <a:endParaRPr lang="en-US" sz="1300" dirty="0">
                        <a:effectLst/>
                      </a:endParaRPr>
                    </a:p>
                    <a:p>
                      <a:pPr marL="2286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300" dirty="0">
                          <a:effectLst/>
                        </a:rPr>
                        <a:t>اثبات نفقات العقود</a:t>
                      </a:r>
                      <a:endParaRPr lang="en-US" sz="13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750" marR="4775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300" dirty="0">
                          <a:effectLst/>
                        </a:rPr>
                        <a:t>قيد الاثبات </a:t>
                      </a:r>
                      <a:endParaRPr lang="en-US" sz="13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ar-IQ" sz="1300" dirty="0">
                          <a:effectLst/>
                        </a:rPr>
                        <a:t>   ××× من حـ / عقود امتياز معلق </a:t>
                      </a:r>
                      <a:endParaRPr lang="en-US" sz="13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300" dirty="0">
                          <a:effectLst/>
                        </a:rPr>
                        <a:t>                الى مذكورين</a:t>
                      </a:r>
                      <a:endParaRPr lang="en-US" sz="13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300" dirty="0">
                          <a:effectLst/>
                        </a:rPr>
                        <a:t>              ××× حـ / البنك </a:t>
                      </a:r>
                      <a:endParaRPr lang="en-US" sz="13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300" dirty="0">
                          <a:effectLst/>
                        </a:rPr>
                        <a:t>              ××× حـ / الصندوق</a:t>
                      </a:r>
                      <a:endParaRPr lang="en-US" sz="13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300" dirty="0">
                          <a:effectLst/>
                        </a:rPr>
                        <a:t>              ××× حـ / الدائنون </a:t>
                      </a:r>
                      <a:endParaRPr lang="en-US" sz="13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300" dirty="0">
                          <a:effectLst/>
                        </a:rPr>
                        <a:t>         </a:t>
                      </a:r>
                      <a:r>
                        <a:rPr lang="ar-IQ" sz="1300" dirty="0" smtClean="0">
                          <a:effectLst/>
                        </a:rPr>
                        <a:t>   </a:t>
                      </a:r>
                      <a:r>
                        <a:rPr lang="ar-IQ" sz="1300" dirty="0">
                          <a:effectLst/>
                        </a:rPr>
                        <a:t>××× حـ / مخازن الشركة</a:t>
                      </a:r>
                      <a:endParaRPr lang="en-US" sz="13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300" dirty="0" smtClean="0">
                          <a:effectLst/>
                        </a:rPr>
                        <a:t>ــــــــــــــــــــــــــــــــــــــــــــــــــــــــ</a:t>
                      </a:r>
                      <a:endParaRPr lang="en-US" sz="1300" dirty="0">
                        <a:effectLst/>
                      </a:endParaRPr>
                    </a:p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300" dirty="0">
                          <a:effectLst/>
                        </a:rPr>
                        <a:t>اثبات نفقات العقود</a:t>
                      </a:r>
                      <a:endParaRPr lang="en-US" sz="13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750" marR="47750" marT="0" marB="0" anchor="ctr"/>
                </a:tc>
              </a:tr>
              <a:tr h="854189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300" u="sng" dirty="0">
                          <a:effectLst/>
                        </a:rPr>
                        <a:t>الرسملة</a:t>
                      </a:r>
                      <a:endParaRPr lang="en-US" sz="13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300" dirty="0">
                          <a:effectLst/>
                        </a:rPr>
                        <a:t>××× من حـ / عقود </a:t>
                      </a:r>
                      <a:r>
                        <a:rPr lang="ar-IQ" sz="1300" dirty="0" smtClean="0">
                          <a:effectLst/>
                        </a:rPr>
                        <a:t>امتياز متنازل </a:t>
                      </a:r>
                      <a:r>
                        <a:rPr lang="ar-IQ" sz="1300" dirty="0">
                          <a:effectLst/>
                        </a:rPr>
                        <a:t>عنها </a:t>
                      </a:r>
                      <a:endParaRPr lang="en-US" sz="13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300" dirty="0">
                          <a:effectLst/>
                        </a:rPr>
                        <a:t>         ××× حـ / عقود امتياز معلق</a:t>
                      </a:r>
                      <a:endParaRPr lang="en-US" sz="1300" dirty="0">
                        <a:effectLst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300" dirty="0">
                          <a:effectLst/>
                        </a:rPr>
                        <a:t>ـــــــــــــــــــــــــــــــــــــــــــــــــ</a:t>
                      </a:r>
                      <a:endParaRPr lang="en-US" sz="1300" dirty="0">
                        <a:effectLst/>
                      </a:endParaRPr>
                    </a:p>
                    <a:p>
                      <a:pPr marL="2286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300" dirty="0">
                          <a:effectLst/>
                        </a:rPr>
                        <a:t>رسملة نفقات العقود</a:t>
                      </a:r>
                      <a:endParaRPr lang="en-US" sz="13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750" marR="4775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300" dirty="0">
                          <a:effectLst/>
                        </a:rPr>
                        <a:t>××× من حـ / عقود امتياز منتجة </a:t>
                      </a:r>
                      <a:endParaRPr lang="en-US" sz="13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300" dirty="0">
                          <a:effectLst/>
                        </a:rPr>
                        <a:t>      </a:t>
                      </a:r>
                      <a:r>
                        <a:rPr lang="ar-IQ" sz="1300" dirty="0" smtClean="0">
                          <a:effectLst/>
                        </a:rPr>
                        <a:t>   </a:t>
                      </a:r>
                      <a:r>
                        <a:rPr lang="ar-IQ" sz="1300" dirty="0">
                          <a:effectLst/>
                        </a:rPr>
                        <a:t>××× حـ / عقود امتياز معلق</a:t>
                      </a:r>
                      <a:endParaRPr lang="en-US" sz="1300" dirty="0">
                        <a:effectLst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300" dirty="0" smtClean="0">
                          <a:effectLst/>
                        </a:rPr>
                        <a:t>ـــــــــــــــــــــــــــــــــــــــــــــــــــــــــ</a:t>
                      </a:r>
                      <a:endParaRPr lang="en-US" sz="1300" dirty="0">
                        <a:effectLst/>
                      </a:endParaRPr>
                    </a:p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300" dirty="0">
                          <a:effectLst/>
                        </a:rPr>
                        <a:t>غلق نفقات العقود</a:t>
                      </a:r>
                      <a:endParaRPr lang="en-US" sz="13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750" marR="4775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300" u="sng" dirty="0">
                          <a:effectLst/>
                        </a:rPr>
                        <a:t>31/ 12</a:t>
                      </a:r>
                      <a:endParaRPr lang="en-US" sz="13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300" dirty="0">
                          <a:effectLst/>
                        </a:rPr>
                        <a:t>××× من حـ / عقود امتياز غير معدة </a:t>
                      </a:r>
                      <a:endParaRPr lang="en-US" sz="13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300" dirty="0">
                          <a:effectLst/>
                        </a:rPr>
                        <a:t>       </a:t>
                      </a:r>
                      <a:r>
                        <a:rPr lang="ar-IQ" sz="1300" dirty="0" smtClean="0">
                          <a:effectLst/>
                        </a:rPr>
                        <a:t>  </a:t>
                      </a:r>
                      <a:r>
                        <a:rPr lang="ar-IQ" sz="1300" dirty="0">
                          <a:effectLst/>
                        </a:rPr>
                        <a:t>××× حـ / عقود امتياز معلق</a:t>
                      </a:r>
                      <a:endParaRPr lang="en-US" sz="1300" dirty="0">
                        <a:effectLst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300" dirty="0" smtClean="0">
                          <a:effectLst/>
                        </a:rPr>
                        <a:t>ــــــــــــــــــــــــــــــــــــــــــــــــــــــــ</a:t>
                      </a:r>
                      <a:endParaRPr lang="en-US" sz="1300" dirty="0">
                        <a:effectLst/>
                      </a:endParaRPr>
                    </a:p>
                    <a:p>
                      <a:pPr marL="2286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300" dirty="0">
                          <a:effectLst/>
                        </a:rPr>
                        <a:t>رسملة نفقات العقود</a:t>
                      </a:r>
                      <a:endParaRPr lang="en-US" sz="13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750" marR="47750" marT="0" marB="0" anchor="ctr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300" dirty="0">
                          <a:effectLst/>
                        </a:rPr>
                        <a:t>31/ 12</a:t>
                      </a:r>
                      <a:endParaRPr lang="en-US" sz="13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300" dirty="0">
                          <a:effectLst/>
                        </a:rPr>
                        <a:t>××× من حـ / عقود امتياز غير معدة </a:t>
                      </a:r>
                      <a:endParaRPr lang="en-US" sz="13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300" dirty="0">
                          <a:effectLst/>
                        </a:rPr>
                        <a:t>       </a:t>
                      </a:r>
                      <a:r>
                        <a:rPr lang="ar-IQ" sz="1300" dirty="0" smtClean="0">
                          <a:effectLst/>
                        </a:rPr>
                        <a:t>  </a:t>
                      </a:r>
                      <a:r>
                        <a:rPr lang="ar-IQ" sz="1300" dirty="0">
                          <a:effectLst/>
                        </a:rPr>
                        <a:t>××× حـ / عقود امتياز معلق</a:t>
                      </a:r>
                      <a:endParaRPr lang="en-US" sz="1300" dirty="0">
                        <a:effectLst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300" dirty="0" smtClean="0">
                          <a:effectLst/>
                        </a:rPr>
                        <a:t>ــــــــــــــــــــــــــــــــــــــــــــــــــــــــ</a:t>
                      </a:r>
                      <a:endParaRPr lang="en-US" sz="1300" dirty="0">
                        <a:effectLst/>
                      </a:endParaRPr>
                    </a:p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300" dirty="0">
                          <a:effectLst/>
                        </a:rPr>
                        <a:t>غلق نفقات العقود</a:t>
                      </a:r>
                      <a:endParaRPr lang="en-US" sz="13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750" marR="47750" marT="0" marB="0" anchor="ctr"/>
                </a:tc>
              </a:tr>
              <a:tr h="854189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300" u="sng" dirty="0">
                          <a:effectLst/>
                        </a:rPr>
                        <a:t>الغلق</a:t>
                      </a:r>
                      <a:endParaRPr lang="en-US" sz="13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300" dirty="0">
                          <a:effectLst/>
                        </a:rPr>
                        <a:t>××× من حـ / أ . خ </a:t>
                      </a:r>
                      <a:endParaRPr lang="en-US" sz="13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300" dirty="0">
                          <a:effectLst/>
                        </a:rPr>
                        <a:t> </a:t>
                      </a:r>
                      <a:r>
                        <a:rPr lang="ar-IQ" sz="1300" dirty="0" smtClean="0">
                          <a:effectLst/>
                        </a:rPr>
                        <a:t>  </a:t>
                      </a:r>
                      <a:r>
                        <a:rPr lang="ar-IQ" sz="1300" dirty="0">
                          <a:effectLst/>
                        </a:rPr>
                        <a:t>××× حـ /  عقود امتياز متنازل عنها</a:t>
                      </a:r>
                      <a:endParaRPr lang="en-US" sz="1300" dirty="0">
                        <a:effectLst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300" dirty="0">
                          <a:effectLst/>
                        </a:rPr>
                        <a:t>ـــــــــــــــــــــــــــــــــــــــــــــــــ</a:t>
                      </a:r>
                      <a:endParaRPr lang="en-US" sz="1300" dirty="0">
                        <a:effectLst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300" dirty="0">
                          <a:effectLst/>
                        </a:rPr>
                        <a:t>غلق نفقات العقود</a:t>
                      </a:r>
                      <a:endParaRPr lang="en-US" sz="13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750" marR="47750" marT="0" marB="0" anchor="ctr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750" marR="4775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300" u="sng" dirty="0">
                          <a:effectLst/>
                        </a:rPr>
                        <a:t>الرسملة</a:t>
                      </a:r>
                      <a:endParaRPr lang="en-US" sz="13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300" dirty="0">
                          <a:effectLst/>
                        </a:rPr>
                        <a:t>××× من حـ / عقود امتياز متنازل عنها </a:t>
                      </a:r>
                      <a:endParaRPr lang="en-US" sz="13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300" dirty="0">
                          <a:effectLst/>
                        </a:rPr>
                        <a:t>       </a:t>
                      </a:r>
                      <a:r>
                        <a:rPr lang="ar-IQ" sz="1300" dirty="0" smtClean="0">
                          <a:effectLst/>
                        </a:rPr>
                        <a:t> </a:t>
                      </a:r>
                      <a:r>
                        <a:rPr lang="ar-IQ" sz="1300" dirty="0">
                          <a:effectLst/>
                        </a:rPr>
                        <a:t>××× حـ / عقود امتياز غير معدة</a:t>
                      </a:r>
                      <a:endParaRPr lang="en-US" sz="1300" dirty="0">
                        <a:effectLst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300" dirty="0">
                          <a:effectLst/>
                        </a:rPr>
                        <a:t>ـــــــــــــــــــــــــــــــــــــــــــــــــ</a:t>
                      </a:r>
                      <a:endParaRPr lang="en-US" sz="1300" dirty="0">
                        <a:effectLst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300" dirty="0">
                          <a:effectLst/>
                        </a:rPr>
                        <a:t>رسملة نفقات العقود</a:t>
                      </a:r>
                      <a:endParaRPr lang="en-US" sz="13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750" marR="4775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300" dirty="0">
                          <a:effectLst/>
                        </a:rPr>
                        <a:t>عند حسم النتيجة </a:t>
                      </a:r>
                      <a:endParaRPr lang="en-US" sz="13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300" dirty="0">
                          <a:effectLst/>
                        </a:rPr>
                        <a:t>××× من حـ / عقود امتياز منتجة </a:t>
                      </a:r>
                      <a:endParaRPr lang="en-US" sz="13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300" dirty="0">
                          <a:effectLst/>
                        </a:rPr>
                        <a:t>       </a:t>
                      </a:r>
                      <a:r>
                        <a:rPr lang="ar-IQ" sz="1300" dirty="0" smtClean="0">
                          <a:effectLst/>
                        </a:rPr>
                        <a:t> </a:t>
                      </a:r>
                      <a:r>
                        <a:rPr lang="ar-IQ" sz="1300" dirty="0">
                          <a:effectLst/>
                        </a:rPr>
                        <a:t>××× حـ / عقود امتياز غير معدة</a:t>
                      </a:r>
                      <a:endParaRPr lang="en-US" sz="1300" dirty="0">
                        <a:effectLst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300" dirty="0" smtClean="0">
                          <a:effectLst/>
                        </a:rPr>
                        <a:t>ــــــــــــــــــــــــــــــــــــــــــــــــــــــــــــ</a:t>
                      </a:r>
                      <a:endParaRPr lang="en-US" sz="1300" dirty="0">
                        <a:effectLst/>
                      </a:endParaRPr>
                    </a:p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300" dirty="0">
                          <a:effectLst/>
                        </a:rPr>
                        <a:t>غلق نفقات العقود</a:t>
                      </a:r>
                      <a:endParaRPr lang="en-US" sz="13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750" marR="47750" marT="0" marB="0" anchor="ctr"/>
                </a:tc>
              </a:tr>
              <a:tr h="854189">
                <a:tc>
                  <a:txBody>
                    <a:bodyPr/>
                    <a:lstStyle/>
                    <a:p>
                      <a:pPr marL="2286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300" dirty="0">
                          <a:effectLst/>
                        </a:rPr>
                        <a:t> </a:t>
                      </a:r>
                      <a:endParaRPr lang="en-US" sz="13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750" marR="47750" marT="0" marB="0" anchor="ctr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750" marR="4775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300" u="sng" dirty="0">
                          <a:effectLst/>
                        </a:rPr>
                        <a:t>الغلق</a:t>
                      </a:r>
                      <a:endParaRPr lang="en-US" sz="13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300" dirty="0">
                          <a:effectLst/>
                        </a:rPr>
                        <a:t>××× من حـ / أ . خ </a:t>
                      </a:r>
                      <a:endParaRPr lang="en-US" sz="13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300" dirty="0">
                          <a:effectLst/>
                        </a:rPr>
                        <a:t>   </a:t>
                      </a:r>
                      <a:r>
                        <a:rPr lang="ar-IQ" sz="1300" dirty="0" smtClean="0">
                          <a:effectLst/>
                        </a:rPr>
                        <a:t> </a:t>
                      </a:r>
                      <a:r>
                        <a:rPr lang="ar-IQ" sz="1300" dirty="0">
                          <a:effectLst/>
                        </a:rPr>
                        <a:t>××× حـ /  عقود امتياز متنازل عنها</a:t>
                      </a:r>
                      <a:endParaRPr lang="en-US" sz="1300" dirty="0">
                        <a:effectLst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300" dirty="0">
                          <a:effectLst/>
                        </a:rPr>
                        <a:t>ـــــــــــــــــــــــــــــــــــــــــــــــــ</a:t>
                      </a:r>
                      <a:endParaRPr lang="en-US" sz="1300" dirty="0">
                        <a:effectLst/>
                      </a:endParaRPr>
                    </a:p>
                    <a:p>
                      <a:pPr marL="2286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300" dirty="0">
                          <a:effectLst/>
                        </a:rPr>
                        <a:t>غلق نفقات العقود</a:t>
                      </a:r>
                      <a:endParaRPr lang="en-US" sz="13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750" marR="47750" marT="0" marB="0" anchor="ctr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300" dirty="0">
                          <a:effectLst/>
                        </a:rPr>
                        <a:t> </a:t>
                      </a:r>
                      <a:endParaRPr lang="en-US" sz="13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750" marR="477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897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5761788" y="188640"/>
            <a:ext cx="32175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ar-IQ" sz="3200" b="1" dirty="0">
                <a:solidFill>
                  <a:srgbClr val="FFC000"/>
                </a:solidFill>
              </a:rPr>
              <a:t>المخصص الانفرادي :-</a:t>
            </a:r>
            <a:endParaRPr lang="en-US" sz="3200" dirty="0">
              <a:solidFill>
                <a:srgbClr val="FFC000"/>
              </a:solidFill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202518" y="980728"/>
            <a:ext cx="879982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/>
            <a:r>
              <a:rPr lang="ar-IQ" sz="2800" b="1" dirty="0">
                <a:solidFill>
                  <a:srgbClr val="FF0000"/>
                </a:solidFill>
              </a:rPr>
              <a:t>مثال ( 12 ) :- </a:t>
            </a:r>
            <a:r>
              <a:rPr lang="ar-IQ" sz="2800" b="1" dirty="0"/>
              <a:t>حصلت احدى شركات انتاج النفط على منطقة مساحتها 80 كم2 مقسمة الى 3 عقود  </a:t>
            </a:r>
            <a:r>
              <a:rPr lang="ar-IQ" sz="2800" b="1" dirty="0" smtClean="0"/>
              <a:t>, عقد </a:t>
            </a:r>
            <a:r>
              <a:rPr lang="ar-IQ" sz="2800" b="1" dirty="0"/>
              <a:t>رقم (2) وعقد رقم (3) وعقد رقم (4) الاول بقيمة ( 30.000.000 دينار ) والثاني  </a:t>
            </a:r>
            <a:r>
              <a:rPr lang="ar-IQ" sz="2800" b="1" dirty="0" smtClean="0"/>
              <a:t>  </a:t>
            </a:r>
            <a:r>
              <a:rPr lang="ar-IQ" sz="2800" b="1" dirty="0"/>
              <a:t>بقيمة ( 20.000.000 دينار ) والثالث بقيمة (30.000.000 دينار ) وتحتسب الشركة مخصص بقيمة (3000.000 دينار ) للعقد رقم (2) و 10% من قيمة العقد الثاني و 15% من قيمة العقد الثالث </a:t>
            </a:r>
            <a:r>
              <a:rPr lang="ar-IQ" sz="2800" b="1" dirty="0" smtClean="0"/>
              <a:t>.</a:t>
            </a:r>
          </a:p>
          <a:p>
            <a:pPr algn="justLow"/>
            <a:endParaRPr lang="en-US" sz="2800" dirty="0"/>
          </a:p>
          <a:p>
            <a:pPr algn="justLow"/>
            <a:r>
              <a:rPr lang="ar-IQ" sz="2800" b="1" dirty="0">
                <a:solidFill>
                  <a:srgbClr val="FF0000"/>
                </a:solidFill>
              </a:rPr>
              <a:t>المطلوب :</a:t>
            </a:r>
            <a:r>
              <a:rPr lang="ar-IQ" sz="2800" dirty="0">
                <a:solidFill>
                  <a:srgbClr val="FF0000"/>
                </a:solidFill>
              </a:rPr>
              <a:t>- </a:t>
            </a:r>
            <a:r>
              <a:rPr lang="ar-IQ" sz="2800" b="1" dirty="0"/>
              <a:t>تسجيل القيود اليومية اللازمة اذا علمت ان النتيجة ( منتج , غير منتج , منتج ) على التوالي ؟ 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260104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7509138" y="77388"/>
            <a:ext cx="14350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800" b="1" dirty="0">
                <a:solidFill>
                  <a:srgbClr val="0070C0"/>
                </a:solidFill>
              </a:rPr>
              <a:t>الحل :-    </a:t>
            </a:r>
            <a:endParaRPr lang="en-US" sz="2800" dirty="0">
              <a:solidFill>
                <a:srgbClr val="0070C0"/>
              </a:solidFill>
            </a:endParaRPr>
          </a:p>
        </p:txBody>
      </p:sp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5032376"/>
              </p:ext>
            </p:extLst>
          </p:nvPr>
        </p:nvGraphicFramePr>
        <p:xfrm>
          <a:off x="179512" y="600608"/>
          <a:ext cx="8794640" cy="1261872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8096387"/>
                <a:gridCol w="698253"/>
              </a:tblGrid>
              <a:tr h="61976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80.000.000 من حـ / عقود امتياز معلق 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              80.000.000 الى حـ / البنك 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ــــــــــــــــــــــــــــــــــــــــــــــــــــــــــــــــــــــــــــــــ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مستطيل 3"/>
          <p:cNvSpPr/>
          <p:nvPr/>
        </p:nvSpPr>
        <p:spPr>
          <a:xfrm>
            <a:off x="7494710" y="2132856"/>
            <a:ext cx="14494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ar-IQ" sz="3200" b="1" dirty="0">
                <a:solidFill>
                  <a:srgbClr val="FF0000"/>
                </a:solidFill>
              </a:rPr>
              <a:t>31/12/ </a:t>
            </a:r>
            <a:endParaRPr lang="en-US" sz="3200" dirty="0">
              <a:solidFill>
                <a:srgbClr val="FF0000"/>
              </a:solidFill>
            </a:endParaRPr>
          </a:p>
        </p:txBody>
      </p:sp>
      <p:graphicFrame>
        <p:nvGraphicFramePr>
          <p:cNvPr id="5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3555330"/>
              </p:ext>
            </p:extLst>
          </p:nvPr>
        </p:nvGraphicFramePr>
        <p:xfrm>
          <a:off x="251520" y="2780928"/>
          <a:ext cx="8692626" cy="1261872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8264378"/>
                <a:gridCol w="428248"/>
              </a:tblGrid>
              <a:tr h="61976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80.000.000 من حـ / عقود امتياز غير معدة 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              80.000.000 الى حـ / عقود امتياز معلق 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ــــــــــــــــــــــــــــــــــــــــــــــــــــــــــــــــــــــــــــــــ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مستطيل 5"/>
          <p:cNvSpPr/>
          <p:nvPr/>
        </p:nvSpPr>
        <p:spPr>
          <a:xfrm>
            <a:off x="6487570" y="4293096"/>
            <a:ext cx="24304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800" b="1" dirty="0">
                <a:solidFill>
                  <a:srgbClr val="FF0000"/>
                </a:solidFill>
              </a:rPr>
              <a:t>العقد الاول رقم (2)</a:t>
            </a:r>
            <a:endParaRPr lang="ar-IQ" sz="2800" dirty="0">
              <a:solidFill>
                <a:srgbClr val="FF0000"/>
              </a:solidFill>
            </a:endParaRPr>
          </a:p>
        </p:txBody>
      </p:sp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4478366"/>
              </p:ext>
            </p:extLst>
          </p:nvPr>
        </p:nvGraphicFramePr>
        <p:xfrm>
          <a:off x="179513" y="5002491"/>
          <a:ext cx="8764634" cy="1261872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8332839"/>
                <a:gridCol w="431795"/>
              </a:tblGrid>
              <a:tr h="61976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3000.000 من حـ / نفاذ عقود امتياز غير معدة 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              3000.000 الى حـ / مخصص نفاذ عقود امتياز غير معدة 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           ـــــــــــــــــــــــــــــــــــــــــــــــــــــــــــــــــــــــــــــــــــــــــــــــــــــــ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630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432269"/>
              </p:ext>
            </p:extLst>
          </p:nvPr>
        </p:nvGraphicFramePr>
        <p:xfrm>
          <a:off x="251520" y="188640"/>
          <a:ext cx="8659197" cy="1261872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8232596"/>
                <a:gridCol w="426601"/>
              </a:tblGrid>
              <a:tr h="61976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3000.000 من حـ / أ . خ  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              3000.000 الى حـ / نفاذ عقود امتياز غير معدة 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           ـــــــــــــــــــــــــــــــــــــــــــــــــــــــــــــــــــــــــــــــــــــــــــــــــــــــ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4522332"/>
              </p:ext>
            </p:extLst>
          </p:nvPr>
        </p:nvGraphicFramePr>
        <p:xfrm>
          <a:off x="251520" y="1700808"/>
          <a:ext cx="8606621" cy="2103120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8048576"/>
                <a:gridCol w="558045"/>
              </a:tblGrid>
              <a:tr h="61976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من مذكورين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    27.000.000 حـ / عقود امتياز منتجة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    3.000.000  حـ / مخصص نفاذ عقود امتياز غير معدة 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              30.000.000 الى حـ / عقود امتياز غير معدة  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ــــــــــــــــــــــــــــــــــــــــــــــــــــــــــــــــــــــــــــــــ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مستطيل 3"/>
          <p:cNvSpPr/>
          <p:nvPr/>
        </p:nvSpPr>
        <p:spPr>
          <a:xfrm>
            <a:off x="6297063" y="4077072"/>
            <a:ext cx="26035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800" b="1" dirty="0">
                <a:solidFill>
                  <a:srgbClr val="FF0000"/>
                </a:solidFill>
              </a:rPr>
              <a:t> العقد الثاني رقم (3)</a:t>
            </a:r>
            <a:endParaRPr lang="ar-IQ" sz="2800" dirty="0">
              <a:solidFill>
                <a:srgbClr val="FF0000"/>
              </a:solidFill>
            </a:endParaRPr>
          </a:p>
        </p:txBody>
      </p:sp>
      <p:graphicFrame>
        <p:nvGraphicFramePr>
          <p:cNvPr id="5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3087921"/>
              </p:ext>
            </p:extLst>
          </p:nvPr>
        </p:nvGraphicFramePr>
        <p:xfrm>
          <a:off x="179512" y="4797152"/>
          <a:ext cx="8721149" cy="1261872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8291496"/>
                <a:gridCol w="429653"/>
              </a:tblGrid>
              <a:tr h="61976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2000.000 من حـ / نفاذ عقود امتياز غير معدة 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              2000.000 الى حـ / مخصص نفاذ عقود امتياز غير معدة 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           ـــــــــــــــــــــــــــــــــــــــــــــــــــــــــــــــــــــــــــــــــــــــــــــــــــــــ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45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4589201"/>
              </p:ext>
            </p:extLst>
          </p:nvPr>
        </p:nvGraphicFramePr>
        <p:xfrm>
          <a:off x="179512" y="188640"/>
          <a:ext cx="8803213" cy="1261872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8369517"/>
                <a:gridCol w="433696"/>
              </a:tblGrid>
              <a:tr h="61976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2000.000 من حـ / أ . خ  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              2000.000 الى حـ / نفاذ عقود امتياز غير معدة 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           ـــــــــــــــــــــــــــــــــــــــــــــــــــــــــــــــــــــــــــــــــــــــــــــــــــــــ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1494442"/>
              </p:ext>
            </p:extLst>
          </p:nvPr>
        </p:nvGraphicFramePr>
        <p:xfrm>
          <a:off x="179512" y="1772816"/>
          <a:ext cx="8750637" cy="1261872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8183254"/>
                <a:gridCol w="567383"/>
              </a:tblGrid>
              <a:tr h="61976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    20.000.000 من حـ / عقود امتياز متنازل عنها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                 20.000.000 الى حـ / عقود امتياز غير معدة  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ــــــــــــــــــــــــــــــــــــــــــــــــــــــــــــــــــــــــــــــــ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8232282"/>
              </p:ext>
            </p:extLst>
          </p:nvPr>
        </p:nvGraphicFramePr>
        <p:xfrm>
          <a:off x="179512" y="3429000"/>
          <a:ext cx="8750637" cy="2453640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8183254"/>
                <a:gridCol w="567383"/>
              </a:tblGrid>
              <a:tr h="61976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800" dirty="0">
                          <a:effectLst/>
                        </a:rPr>
                        <a:t>من مذكورين</a:t>
                      </a:r>
                      <a:endParaRPr lang="en-US" sz="20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800" dirty="0">
                          <a:effectLst/>
                        </a:rPr>
                        <a:t>           18.000.000 حـ / أ . خ</a:t>
                      </a:r>
                      <a:endParaRPr lang="en-US" sz="20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800" dirty="0">
                          <a:effectLst/>
                        </a:rPr>
                        <a:t>           2.000.000  حـ / مخصص نفاذ عقود امتياز غير معدة </a:t>
                      </a:r>
                      <a:endParaRPr lang="en-US" sz="20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800" dirty="0">
                          <a:effectLst/>
                        </a:rPr>
                        <a:t>                     20.000.000 الى حـ / عقود امتياز متنازل عنها  </a:t>
                      </a:r>
                      <a:endParaRPr lang="en-US" sz="20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800" dirty="0">
                          <a:effectLst/>
                        </a:rPr>
                        <a:t>     ــــــــــــــــــــــــــــــــــــــــــــــــــــــــــــــــــــــــــــــــ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8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287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250576" y="77388"/>
            <a:ext cx="27366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800" b="1" dirty="0">
                <a:solidFill>
                  <a:srgbClr val="FF0000"/>
                </a:solidFill>
              </a:rPr>
              <a:t>- العقد الثالث رقم (4)</a:t>
            </a:r>
            <a:endParaRPr lang="en-US" sz="2800" dirty="0">
              <a:solidFill>
                <a:srgbClr val="FF0000"/>
              </a:solidFill>
            </a:endParaRPr>
          </a:p>
        </p:txBody>
      </p:sp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1286212"/>
              </p:ext>
            </p:extLst>
          </p:nvPr>
        </p:nvGraphicFramePr>
        <p:xfrm>
          <a:off x="179513" y="600608"/>
          <a:ext cx="8793112" cy="1261872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8359914"/>
                <a:gridCol w="433198"/>
              </a:tblGrid>
              <a:tr h="61976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4500.000 من حـ / نفاذ عقود امتياز غير معدة 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              4500.000 الى حـ / مخصص نفاذ عقود امتياز غير معدة 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           ـــــــــــــــــــــــــــــــــــــــــــــــــــــــــــــــــــــــــــــــــــــــــــــــــــــــ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1135784"/>
              </p:ext>
            </p:extLst>
          </p:nvPr>
        </p:nvGraphicFramePr>
        <p:xfrm>
          <a:off x="179513" y="2132856"/>
          <a:ext cx="8816486" cy="1261872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8382136"/>
                <a:gridCol w="434350"/>
              </a:tblGrid>
              <a:tr h="61976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4500.000 من حـ / أ . خ  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              4500.000 الى حـ / نفاذ عقود امتياز غير معدة 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           ـــــــــــــــــــــــــــــــــــــــــــــــــــــــــــــــــــــــــــــــــــــــــــــــــــــــ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016710"/>
              </p:ext>
            </p:extLst>
          </p:nvPr>
        </p:nvGraphicFramePr>
        <p:xfrm>
          <a:off x="179512" y="3801203"/>
          <a:ext cx="8807711" cy="2103120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8236627"/>
                <a:gridCol w="571084"/>
              </a:tblGrid>
              <a:tr h="61976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من مذكورين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    25.500.000 حـ /عقود امتياز منتجة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    4500.000  حـ / مخصص نفاذ عقود امتياز غير معدة 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              30.000.000 الى حـ / عقود امتياز غير معدة  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ــــــــــــــــــــــــــــــــــــــــــــــــــــــــــــــــــــــــــــــــ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98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7063757" y="188640"/>
            <a:ext cx="18950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ar-IQ" sz="3200" b="1" dirty="0">
                <a:solidFill>
                  <a:srgbClr val="FFC000"/>
                </a:solidFill>
              </a:rPr>
              <a:t>بيع العقود :-</a:t>
            </a:r>
            <a:endParaRPr lang="en-US" sz="3200" dirty="0">
              <a:solidFill>
                <a:srgbClr val="FFC000"/>
              </a:solidFill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179512" y="908720"/>
            <a:ext cx="877931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/>
            <a:r>
              <a:rPr lang="ar-IQ" sz="2800" b="1" dirty="0">
                <a:solidFill>
                  <a:srgbClr val="FF0000"/>
                </a:solidFill>
              </a:rPr>
              <a:t>مثال ( 14 ) :- </a:t>
            </a:r>
            <a:r>
              <a:rPr lang="ar-IQ" sz="2800" b="1" dirty="0"/>
              <a:t>تمتلك شركة البحار لإنتاج النفط ثلاثة عقود الاول بقيمة ( 35.000.000 دينار ) </a:t>
            </a:r>
            <a:r>
              <a:rPr lang="ar-IQ" sz="2800" b="1" dirty="0" smtClean="0"/>
              <a:t>والثاني </a:t>
            </a:r>
            <a:r>
              <a:rPr lang="ar-IQ" sz="2800" b="1" dirty="0"/>
              <a:t>بقيمة ( 65.000.000 دينار ) والثالث بقيمة ( 80.000.000 دينار ) وكانت الشركة تحتجز مخصص لكل منهم بنسبة ( 5% , 7% , 12% ) على التوالي , وبعد عام من التنقيب أنتجت النفط من  </a:t>
            </a:r>
            <a:r>
              <a:rPr lang="ar-IQ" sz="2800" b="1" dirty="0" smtClean="0"/>
              <a:t>العقد </a:t>
            </a:r>
            <a:r>
              <a:rPr lang="ar-IQ" sz="2800" b="1" dirty="0"/>
              <a:t>الاول وتنازلت عن الثاني وقررت بيع العقد الثالث علماً ان </a:t>
            </a:r>
            <a:r>
              <a:rPr lang="ar-IQ" sz="2800" b="1" dirty="0" err="1"/>
              <a:t>الانفاقات</a:t>
            </a:r>
            <a:r>
              <a:rPr lang="ar-IQ" sz="2800" b="1" dirty="0"/>
              <a:t> على العقد الثالث </a:t>
            </a:r>
            <a:r>
              <a:rPr lang="ar-IQ" sz="2800" b="1" dirty="0" smtClean="0"/>
              <a:t> </a:t>
            </a:r>
            <a:r>
              <a:rPr lang="ar-IQ" sz="2800" b="1" dirty="0"/>
              <a:t>في العام الاول ( 20.000.000 ) </a:t>
            </a:r>
            <a:r>
              <a:rPr lang="ar-IQ" sz="2800" b="1" dirty="0" smtClean="0"/>
              <a:t>.</a:t>
            </a:r>
          </a:p>
          <a:p>
            <a:pPr algn="justLow"/>
            <a:endParaRPr lang="en-US" sz="2800" dirty="0"/>
          </a:p>
          <a:p>
            <a:pPr algn="justLow"/>
            <a:r>
              <a:rPr lang="ar-IQ" sz="2800" b="1" dirty="0">
                <a:solidFill>
                  <a:srgbClr val="FF0000"/>
                </a:solidFill>
              </a:rPr>
              <a:t>المطلوب :</a:t>
            </a:r>
            <a:r>
              <a:rPr lang="ar-IQ" sz="2800" dirty="0">
                <a:solidFill>
                  <a:srgbClr val="FF0000"/>
                </a:solidFill>
              </a:rPr>
              <a:t>- </a:t>
            </a:r>
            <a:r>
              <a:rPr lang="ar-IQ" sz="2800" b="1" dirty="0"/>
              <a:t>تسجيل القيود اليومية اللازمة للعمليات السابقة </a:t>
            </a:r>
            <a:r>
              <a:rPr lang="ar-IQ" sz="2800" b="1" dirty="0" err="1"/>
              <a:t>بأفتراض</a:t>
            </a:r>
            <a:r>
              <a:rPr lang="ar-IQ" sz="2800" b="1" dirty="0"/>
              <a:t> ان سعر بيع العقد . </a:t>
            </a:r>
            <a:endParaRPr lang="en-US" sz="2800" dirty="0"/>
          </a:p>
          <a:p>
            <a:pPr lvl="0" algn="justLow"/>
            <a:r>
              <a:rPr lang="ar-IQ" sz="2800" b="1" dirty="0"/>
              <a:t>بمبلغ 90.000.000 دينار .</a:t>
            </a:r>
            <a:endParaRPr lang="en-US" sz="2800" dirty="0"/>
          </a:p>
          <a:p>
            <a:pPr lvl="0" algn="justLow"/>
            <a:r>
              <a:rPr lang="ar-IQ" sz="2800" b="1" dirty="0"/>
              <a:t>بمبلغ 88.000.000 دينار .</a:t>
            </a:r>
            <a:endParaRPr lang="en-US" sz="2800" dirty="0"/>
          </a:p>
          <a:p>
            <a:pPr lvl="0" algn="justLow"/>
            <a:r>
              <a:rPr lang="ar-IQ" sz="2800" b="1" dirty="0"/>
              <a:t>بمبلغ 80.000.000 دينار 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8542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7509138" y="-46548"/>
            <a:ext cx="14350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800" b="1" dirty="0">
                <a:solidFill>
                  <a:srgbClr val="00B0F0"/>
                </a:solidFill>
              </a:rPr>
              <a:t>الحل :-    </a:t>
            </a:r>
            <a:endParaRPr lang="en-US" sz="2800" dirty="0">
              <a:solidFill>
                <a:srgbClr val="00B0F0"/>
              </a:solidFill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7509138" y="404664"/>
            <a:ext cx="13949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ar-IQ" sz="2800" b="1" dirty="0">
                <a:solidFill>
                  <a:srgbClr val="FF0000"/>
                </a:solidFill>
              </a:rPr>
              <a:t>العقد الاول</a:t>
            </a:r>
            <a:endParaRPr lang="en-US" sz="2800" dirty="0">
              <a:solidFill>
                <a:srgbClr val="FF0000"/>
              </a:solidFill>
            </a:endParaRPr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88591"/>
              </p:ext>
            </p:extLst>
          </p:nvPr>
        </p:nvGraphicFramePr>
        <p:xfrm>
          <a:off x="179512" y="980728"/>
          <a:ext cx="8724559" cy="1261872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8158867"/>
                <a:gridCol w="565692"/>
              </a:tblGrid>
              <a:tr h="61976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35.000.000 من حـ / عقود امتياز معلق 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              35.000.000 الى حـ / البنك 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ــــــــــــــــــــــــــــــــــــــــــــــــــــــــــــــــــــــــــــــــ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مستطيل 4"/>
          <p:cNvSpPr/>
          <p:nvPr/>
        </p:nvSpPr>
        <p:spPr>
          <a:xfrm>
            <a:off x="7435399" y="2348880"/>
            <a:ext cx="14686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ar-IQ" sz="2800" b="1" dirty="0">
                <a:solidFill>
                  <a:srgbClr val="FF0000"/>
                </a:solidFill>
              </a:rPr>
              <a:t>العقد الثاني</a:t>
            </a:r>
            <a:endParaRPr lang="en-US" sz="2800" dirty="0">
              <a:solidFill>
                <a:srgbClr val="FF0000"/>
              </a:solidFill>
            </a:endParaRPr>
          </a:p>
        </p:txBody>
      </p:sp>
      <p:graphicFrame>
        <p:nvGraphicFramePr>
          <p:cNvPr id="6" name="جدول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739443"/>
              </p:ext>
            </p:extLst>
          </p:nvPr>
        </p:nvGraphicFramePr>
        <p:xfrm>
          <a:off x="179512" y="2996952"/>
          <a:ext cx="8724559" cy="1261872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8294738"/>
                <a:gridCol w="429821"/>
              </a:tblGrid>
              <a:tr h="61976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65.000.000 من حـ / عقود امتياز معلق 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              65.000.000 الى حـ / البنك 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ــــــــــــــــــــــــــــــــــــــــــــــــــــــــــــــــــــــــــــــــ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مستطيل 6"/>
          <p:cNvSpPr/>
          <p:nvPr/>
        </p:nvSpPr>
        <p:spPr>
          <a:xfrm>
            <a:off x="7438448" y="4437112"/>
            <a:ext cx="14814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ar-IQ" sz="2800" b="1" dirty="0">
                <a:solidFill>
                  <a:srgbClr val="FF0000"/>
                </a:solidFill>
              </a:rPr>
              <a:t>العقد الثالث</a:t>
            </a:r>
            <a:endParaRPr lang="en-US" sz="2800" dirty="0">
              <a:solidFill>
                <a:srgbClr val="FF0000"/>
              </a:solidFill>
            </a:endParaRPr>
          </a:p>
        </p:txBody>
      </p:sp>
      <p:graphicFrame>
        <p:nvGraphicFramePr>
          <p:cNvPr id="8" name="جدول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390973"/>
              </p:ext>
            </p:extLst>
          </p:nvPr>
        </p:nvGraphicFramePr>
        <p:xfrm>
          <a:off x="179512" y="4960332"/>
          <a:ext cx="8724559" cy="1261872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8294738"/>
                <a:gridCol w="429821"/>
              </a:tblGrid>
              <a:tr h="61976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80.000.000 من حـ / عقود امتياز معلق 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              80.000.000 الى حـ / البنك 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ــــــــــــــــــــــــــــــــــــــــــــــــــــــــــــــــــــــــــــــــ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562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593238" y="121993"/>
            <a:ext cx="23855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ar-IQ" sz="2800" b="1" dirty="0">
                <a:solidFill>
                  <a:srgbClr val="FF0000"/>
                </a:solidFill>
              </a:rPr>
              <a:t>انفاقات العقد الثالث</a:t>
            </a:r>
            <a:endParaRPr lang="en-US" sz="2800" dirty="0">
              <a:solidFill>
                <a:srgbClr val="FF0000"/>
              </a:solidFill>
            </a:endParaRPr>
          </a:p>
        </p:txBody>
      </p:sp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2404737"/>
              </p:ext>
            </p:extLst>
          </p:nvPr>
        </p:nvGraphicFramePr>
        <p:xfrm>
          <a:off x="179512" y="645213"/>
          <a:ext cx="8799315" cy="1261872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8228776"/>
                <a:gridCol w="570539"/>
              </a:tblGrid>
              <a:tr h="61976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20.000.000 من حـ / عقود امتياز معلق 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              20.000.000 الى حـ / البنك 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ــــــــــــــــــــــــــــــــــــــــــــــــــــــــــــــــــــــــــــــــ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مستطيل 3"/>
          <p:cNvSpPr/>
          <p:nvPr/>
        </p:nvSpPr>
        <p:spPr>
          <a:xfrm>
            <a:off x="7686189" y="1988840"/>
            <a:ext cx="12907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ar-IQ" sz="2800" b="1" dirty="0">
                <a:solidFill>
                  <a:srgbClr val="FF0000"/>
                </a:solidFill>
              </a:rPr>
              <a:t>31/12/ </a:t>
            </a:r>
            <a:endParaRPr lang="en-US" sz="2800" dirty="0">
              <a:solidFill>
                <a:srgbClr val="FF0000"/>
              </a:solidFill>
            </a:endParaRPr>
          </a:p>
        </p:txBody>
      </p:sp>
      <p:graphicFrame>
        <p:nvGraphicFramePr>
          <p:cNvPr id="5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0883564"/>
              </p:ext>
            </p:extLst>
          </p:nvPr>
        </p:nvGraphicFramePr>
        <p:xfrm>
          <a:off x="251520" y="2528787"/>
          <a:ext cx="8725407" cy="1261872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8434047"/>
                <a:gridCol w="291360"/>
              </a:tblGrid>
              <a:tr h="61976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200.000.000 من حـ / عقود امتياز غير معدة 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              200.000.000 الى حـ / عقود امتياز معلق 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ــــــــــــــــــــــــــــــــــــــــــــــــــــــــــــــــــــــــــــــــ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مستطيل 5"/>
          <p:cNvSpPr/>
          <p:nvPr/>
        </p:nvSpPr>
        <p:spPr>
          <a:xfrm>
            <a:off x="2588894" y="4005064"/>
            <a:ext cx="63594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800" b="1" dirty="0"/>
              <a:t>العقد الاول 35.000.000 × 5% = 1.750.000 </a:t>
            </a:r>
            <a:endParaRPr lang="en-US" sz="2800" dirty="0"/>
          </a:p>
        </p:txBody>
      </p:sp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382459"/>
              </p:ext>
            </p:extLst>
          </p:nvPr>
        </p:nvGraphicFramePr>
        <p:xfrm>
          <a:off x="179512" y="4528284"/>
          <a:ext cx="8797415" cy="1261872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8364005"/>
                <a:gridCol w="433410"/>
              </a:tblGrid>
              <a:tr h="61976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1.750.000 من حـ / نفاذ عقود امتياز غير معدة 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              1.750.000 الى حـ / مخصص نفاذ عقود امتياز غير معدة 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           ـــــــــــــــــــــــــــــــــــــــــــــــــــــــــــــــــــــــــــــــــــــــــــــــــــــــ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776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4885132"/>
              </p:ext>
            </p:extLst>
          </p:nvPr>
        </p:nvGraphicFramePr>
        <p:xfrm>
          <a:off x="251520" y="188640"/>
          <a:ext cx="8659197" cy="1261872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8232596"/>
                <a:gridCol w="426601"/>
              </a:tblGrid>
              <a:tr h="61976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1.750.000 من حـ / أ . خ  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              1.750.000 الى حـ / نفاذ عقود امتياز غير معدة 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           ـــــــــــــــــــــــــــــــــــــــــــــــــــــــــــــــــــــــــــــــــــــــــــــــــــــــ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1154885"/>
              </p:ext>
            </p:extLst>
          </p:nvPr>
        </p:nvGraphicFramePr>
        <p:xfrm>
          <a:off x="251520" y="1628800"/>
          <a:ext cx="8606621" cy="2103120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8048576"/>
                <a:gridCol w="558045"/>
              </a:tblGrid>
              <a:tr h="61976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من مذكورين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    33.250.000 حـ /عقود امتياز منتجة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    1.750.000  حـ / مخصص نفاذ عقود امتياز غير معدة 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              35.000.000 الى حـ / عقود امتياز غير معدة  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ــــــــــــــــــــــــــــــــــــــــــــــــــــــــــــــــــــــــــــــــ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مستطيل 3"/>
          <p:cNvSpPr/>
          <p:nvPr/>
        </p:nvSpPr>
        <p:spPr>
          <a:xfrm>
            <a:off x="2339017" y="3933056"/>
            <a:ext cx="64331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800" b="1" dirty="0"/>
              <a:t>العقد الثاني 65.000.000 × 7% = 4.550.000 </a:t>
            </a:r>
            <a:endParaRPr lang="en-US" sz="2800" dirty="0"/>
          </a:p>
        </p:txBody>
      </p:sp>
      <p:graphicFrame>
        <p:nvGraphicFramePr>
          <p:cNvPr id="5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6957248"/>
              </p:ext>
            </p:extLst>
          </p:nvPr>
        </p:nvGraphicFramePr>
        <p:xfrm>
          <a:off x="179512" y="4725144"/>
          <a:ext cx="8731205" cy="1261872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8301057"/>
                <a:gridCol w="430148"/>
              </a:tblGrid>
              <a:tr h="61976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4.550.000 من حـ / نفاذ عقود امتياز غير معدة 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              4.550.000 الى حـ / مخصص نفاذ عقود امتياز غير معدة 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           ـــــــــــــــــــــــــــــــــــــــــــــــــــــــــــــــــــــــــــــــــــــــــــــــــــــــ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142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جدول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4211817"/>
              </p:ext>
            </p:extLst>
          </p:nvPr>
        </p:nvGraphicFramePr>
        <p:xfrm>
          <a:off x="179512" y="260648"/>
          <a:ext cx="8731205" cy="1261872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8301057"/>
                <a:gridCol w="430148"/>
              </a:tblGrid>
              <a:tr h="61976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4.550.000 من حـ / أ . خ  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              4.550.000 الى حـ / نفاذ عقود امتياز غير معدة 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           ـــــــــــــــــــــــــــــــــــــــــــــــــــــــــــــــــــــــــــــــــــــــــــــــــــــــ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950901"/>
              </p:ext>
            </p:extLst>
          </p:nvPr>
        </p:nvGraphicFramePr>
        <p:xfrm>
          <a:off x="251520" y="1988840"/>
          <a:ext cx="8568952" cy="1261872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8013349"/>
                <a:gridCol w="555603"/>
              </a:tblGrid>
              <a:tr h="61976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    65.000.000  حـ / عقود امتياز متنازل عنها 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              65.000.000 الى حـ / عقود امتياز غير معدة  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         ــــــــــــــــــــــــــــــــــــــــــــــــــــــــــــــــــــــــــــــــ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8" name="جدول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783073"/>
              </p:ext>
            </p:extLst>
          </p:nvPr>
        </p:nvGraphicFramePr>
        <p:xfrm>
          <a:off x="251520" y="4077072"/>
          <a:ext cx="8568952" cy="2103120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8013349"/>
                <a:gridCol w="555603"/>
              </a:tblGrid>
              <a:tr h="61976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من مذكورين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    60.450.000 حـ / أ . خ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    4.550.000  حـ / مخصص نفاذ عقود امتياز غير معدة 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              65.000.000 الى حـ / عقود امتياز غير معدة  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         ــــــــــــــــــــــــــــــــــــــــــــــــــــــــــــــــــــــــــــــــ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407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9512" y="476672"/>
            <a:ext cx="880221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/>
            <a:r>
              <a:rPr lang="ar-IQ" sz="3200" b="1" dirty="0">
                <a:solidFill>
                  <a:srgbClr val="FF0000"/>
                </a:solidFill>
              </a:rPr>
              <a:t>مثال ( 6 ) :- </a:t>
            </a:r>
            <a:r>
              <a:rPr lang="ar-IQ" sz="3200" b="1" dirty="0"/>
              <a:t>حصلت شركة نفط الجنوب على منطقة لاستكشاف النفط بمساحة 30 كم2 مقابل مبلغ 300.000.000 دينار مع وجود شرط اتمام العمل في نصف المنطقة في عام التعاقد وبخلافه تكون هناك غرامة </a:t>
            </a:r>
            <a:r>
              <a:rPr lang="ar-IQ" sz="3200" b="1" dirty="0" smtClean="0"/>
              <a:t>تأخيريه </a:t>
            </a:r>
            <a:r>
              <a:rPr lang="ar-IQ" sz="3200" b="1" dirty="0"/>
              <a:t>1% من قيمة كل كم2 تم تأخيره :-  </a:t>
            </a:r>
            <a:endParaRPr lang="en-US" sz="3200" dirty="0"/>
          </a:p>
          <a:p>
            <a:pPr lvl="0" algn="justLow"/>
            <a:r>
              <a:rPr lang="ar-IQ" sz="3200" b="1" dirty="0"/>
              <a:t>بعد عام من التنقيب توصلت الشركة لنتيجة عدم وجود النفط في ثلث المنطقة وقررت التنازل عنها وكان ذلك خلال عام 2016 .</a:t>
            </a:r>
            <a:endParaRPr lang="en-US" sz="3200" dirty="0"/>
          </a:p>
          <a:p>
            <a:pPr lvl="0" algn="justLow"/>
            <a:r>
              <a:rPr lang="ar-IQ" sz="3200" b="1" dirty="0"/>
              <a:t>في عام 2017 انتجت الشركة النفط بكميات تجارية من المنطقة المتبقية </a:t>
            </a:r>
            <a:endParaRPr lang="en-US" sz="3200" dirty="0"/>
          </a:p>
          <a:p>
            <a:pPr algn="justLow"/>
            <a:r>
              <a:rPr lang="ar-IQ" sz="3200" b="1" dirty="0">
                <a:solidFill>
                  <a:srgbClr val="FF0000"/>
                </a:solidFill>
              </a:rPr>
              <a:t>المطلوب :</a:t>
            </a:r>
            <a:r>
              <a:rPr lang="ar-IQ" sz="3200" dirty="0">
                <a:solidFill>
                  <a:srgbClr val="FF0000"/>
                </a:solidFill>
              </a:rPr>
              <a:t>- </a:t>
            </a:r>
            <a:r>
              <a:rPr lang="ar-IQ" sz="3200" b="1" dirty="0"/>
              <a:t>تسجيل القيود اليومية اللازمة للسنوات المذكورة اذا علمت ان عام التعاقد 2014 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2154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080672" y="32783"/>
            <a:ext cx="70519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800" b="1" dirty="0"/>
              <a:t>العقد الثالث 100.000.000 × 12% = 12.000.000 </a:t>
            </a:r>
            <a:endParaRPr lang="en-US" sz="2800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692218"/>
              </p:ext>
            </p:extLst>
          </p:nvPr>
        </p:nvGraphicFramePr>
        <p:xfrm>
          <a:off x="179512" y="620688"/>
          <a:ext cx="8803213" cy="1261872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8369517"/>
                <a:gridCol w="433696"/>
              </a:tblGrid>
              <a:tr h="61976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12.000.000 من حـ / نفاذ عقود امتياز غير معدة 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              12.000.000 الى حـ / مخصص نفاذ عقود امتياز غير معدة 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           ـــــــــــــــــــــــــــــــــــــــــــــــــــــــــــــــــــــــــــــــــــــــــــــــــــــــ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7282951"/>
              </p:ext>
            </p:extLst>
          </p:nvPr>
        </p:nvGraphicFramePr>
        <p:xfrm>
          <a:off x="179512" y="2204864"/>
          <a:ext cx="8803213" cy="1261872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8369517"/>
                <a:gridCol w="433696"/>
              </a:tblGrid>
              <a:tr h="61976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12.000.000 من حـ / أ . خ  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              12.000.000 الى حـ / نفاذ عقود امتياز غير معدة 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           ـــــــــــــــــــــــــــــــــــــــــــــــــــــــــــــــــــــــــــــــــــــــــــــــــــــــ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مستطيل 5"/>
          <p:cNvSpPr/>
          <p:nvPr/>
        </p:nvSpPr>
        <p:spPr>
          <a:xfrm>
            <a:off x="7286575" y="3573016"/>
            <a:ext cx="16530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ar-IQ" sz="2800" b="1" dirty="0">
                <a:solidFill>
                  <a:srgbClr val="FF0000"/>
                </a:solidFill>
              </a:rPr>
              <a:t>الحالة الاولى</a:t>
            </a:r>
            <a:endParaRPr lang="en-US" sz="2800" dirty="0">
              <a:solidFill>
                <a:srgbClr val="FF0000"/>
              </a:solidFill>
            </a:endParaRPr>
          </a:p>
        </p:txBody>
      </p:sp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712482"/>
              </p:ext>
            </p:extLst>
          </p:nvPr>
        </p:nvGraphicFramePr>
        <p:xfrm>
          <a:off x="179512" y="4096236"/>
          <a:ext cx="8727681" cy="2453640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8161787"/>
                <a:gridCol w="565894"/>
              </a:tblGrid>
              <a:tr h="61976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000" dirty="0">
                          <a:effectLst/>
                        </a:rPr>
                        <a:t>                                من مذكورين</a:t>
                      </a:r>
                      <a:endParaRPr lang="en-US" sz="16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000" dirty="0">
                          <a:effectLst/>
                        </a:rPr>
                        <a:t>           90.000.000 حـ / البنك</a:t>
                      </a:r>
                      <a:endParaRPr lang="en-US" sz="16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000" dirty="0">
                          <a:effectLst/>
                        </a:rPr>
                        <a:t>           12.000.000  حـ / مخصص نفاذ عقود امتياز غير معدة </a:t>
                      </a:r>
                      <a:endParaRPr lang="en-US" sz="16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000" dirty="0">
                          <a:effectLst/>
                        </a:rPr>
                        <a:t>                                    الى مذكورين</a:t>
                      </a:r>
                      <a:endParaRPr lang="en-US" sz="16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000" dirty="0">
                          <a:effectLst/>
                        </a:rPr>
                        <a:t>                     100.000.000 حـ / عقود امتياز غير معدة  </a:t>
                      </a:r>
                      <a:endParaRPr lang="en-US" sz="16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000" dirty="0">
                          <a:effectLst/>
                        </a:rPr>
                        <a:t>                        2.000.000  حـ / ارباح بيع العقد</a:t>
                      </a:r>
                      <a:endParaRPr lang="en-US" sz="16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000" dirty="0">
                          <a:effectLst/>
                        </a:rPr>
                        <a:t>                ــــــــــــــــــــــــــــــــــــــــــــــــــــــــــــــــــــــــــــــــ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0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788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7288179" y="-46548"/>
            <a:ext cx="1645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ar-IQ" sz="2800" b="1" dirty="0">
                <a:solidFill>
                  <a:srgbClr val="FF0000"/>
                </a:solidFill>
              </a:rPr>
              <a:t>الحالة الثانية</a:t>
            </a:r>
            <a:endParaRPr lang="en-US" sz="2800" dirty="0">
              <a:solidFill>
                <a:srgbClr val="FF0000"/>
              </a:solidFill>
            </a:endParaRPr>
          </a:p>
        </p:txBody>
      </p:sp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6525139"/>
              </p:ext>
            </p:extLst>
          </p:nvPr>
        </p:nvGraphicFramePr>
        <p:xfrm>
          <a:off x="179512" y="404664"/>
          <a:ext cx="8752471" cy="2103120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8184969"/>
                <a:gridCol w="567502"/>
              </a:tblGrid>
              <a:tr h="61976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                         من مذكورين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    88.000.000 حـ / البنك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    12.000.000  حـ / مخصص نفاذ عقود امتياز غير معدة 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              100.000.000 الى حـ / عقود امتياز غير معدة  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         ــــــــــــــــــــــــــــــــــــــــــــــــــــــــــــــــــــــــــــــــ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مستطيل 3"/>
          <p:cNvSpPr/>
          <p:nvPr/>
        </p:nvSpPr>
        <p:spPr>
          <a:xfrm>
            <a:off x="7301002" y="2492896"/>
            <a:ext cx="16321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ar-IQ" sz="2800" b="1" dirty="0">
                <a:solidFill>
                  <a:srgbClr val="FF0000"/>
                </a:solidFill>
              </a:rPr>
              <a:t>الحالة الثالثة</a:t>
            </a:r>
            <a:endParaRPr lang="en-US" sz="2800" dirty="0">
              <a:solidFill>
                <a:srgbClr val="FF0000"/>
              </a:solidFill>
            </a:endParaRPr>
          </a:p>
        </p:txBody>
      </p:sp>
      <p:graphicFrame>
        <p:nvGraphicFramePr>
          <p:cNvPr id="5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8239285"/>
              </p:ext>
            </p:extLst>
          </p:nvPr>
        </p:nvGraphicFramePr>
        <p:xfrm>
          <a:off x="179512" y="2924944"/>
          <a:ext cx="8753668" cy="2103120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8186088"/>
                <a:gridCol w="567580"/>
              </a:tblGrid>
              <a:tr h="61976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000" dirty="0">
                          <a:effectLst/>
                        </a:rPr>
                        <a:t>                                من مذكورين</a:t>
                      </a:r>
                      <a:endParaRPr lang="en-US" sz="16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000" dirty="0">
                          <a:effectLst/>
                        </a:rPr>
                        <a:t>           80.000.000 حـ / البنك</a:t>
                      </a:r>
                      <a:endParaRPr lang="en-US" sz="16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000" dirty="0">
                          <a:effectLst/>
                        </a:rPr>
                        <a:t>           12.000.000  حـ / مخصص نفاذ عقود امتياز غير معدة </a:t>
                      </a:r>
                      <a:endParaRPr lang="en-US" sz="16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000" dirty="0">
                          <a:effectLst/>
                        </a:rPr>
                        <a:t>            8.000.000 حـ / خسائر بيع العقد </a:t>
                      </a:r>
                      <a:endParaRPr lang="en-US" sz="16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000" dirty="0">
                          <a:effectLst/>
                        </a:rPr>
                        <a:t>                     100.000.000 الى حـ / عقود امتياز غير معدة  </a:t>
                      </a:r>
                      <a:endParaRPr lang="en-US" sz="16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000" dirty="0">
                          <a:effectLst/>
                        </a:rPr>
                        <a:t>                ــــــــــــــــــــــــــــــــــــــــــــــــــــــــــــــــــــــــــــــــ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0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6" name="جدول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578882"/>
              </p:ext>
            </p:extLst>
          </p:nvPr>
        </p:nvGraphicFramePr>
        <p:xfrm>
          <a:off x="179513" y="5373216"/>
          <a:ext cx="8753668" cy="1261872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8186089"/>
                <a:gridCol w="567579"/>
              </a:tblGrid>
              <a:tr h="61976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    8.000.000  حـ / أ . خ  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              8.000.000 الى حـ / خسائر بيع العقد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         ــــــــــــــــــــــــــــــــــــــــــــــــــــــــــــــــــــــــــــــــ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830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4427984" y="95006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IQ" sz="2800" b="1" dirty="0">
                <a:solidFill>
                  <a:srgbClr val="0070C0"/>
                </a:solidFill>
              </a:rPr>
              <a:t>الحل :-    </a:t>
            </a:r>
            <a:endParaRPr lang="en-US" sz="2800" dirty="0">
              <a:solidFill>
                <a:srgbClr val="0070C0"/>
              </a:solidFill>
            </a:endParaRPr>
          </a:p>
          <a:p>
            <a:r>
              <a:rPr lang="ar-IQ" sz="2800" b="1" dirty="0">
                <a:solidFill>
                  <a:srgbClr val="FF0000"/>
                </a:solidFill>
              </a:rPr>
              <a:t>2014</a:t>
            </a:r>
            <a:endParaRPr lang="ar-IQ" sz="2800" dirty="0">
              <a:solidFill>
                <a:srgbClr val="FF0000"/>
              </a:solidFill>
            </a:endParaRPr>
          </a:p>
        </p:txBody>
      </p:sp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105249"/>
              </p:ext>
            </p:extLst>
          </p:nvPr>
        </p:nvGraphicFramePr>
        <p:xfrm>
          <a:off x="179512" y="1049113"/>
          <a:ext cx="8848578" cy="1261872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8135698"/>
                <a:gridCol w="712880"/>
              </a:tblGrid>
              <a:tr h="61976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300.000.000 من حـ / عقود امتياز معلق 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              300.000.000 الى حـ / الدائنون 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ــــــــــــــــــــــــــــــــــــــــــــــــــــــــــــــــــــــــــــــــ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مستطيل 3"/>
          <p:cNvSpPr/>
          <p:nvPr/>
        </p:nvSpPr>
        <p:spPr>
          <a:xfrm>
            <a:off x="6901333" y="2492896"/>
            <a:ext cx="20986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ar-IQ" sz="2800" b="1" dirty="0">
                <a:solidFill>
                  <a:srgbClr val="FF0000"/>
                </a:solidFill>
              </a:rPr>
              <a:t>31/12/2014 </a:t>
            </a:r>
            <a:endParaRPr lang="en-US" sz="2800" dirty="0">
              <a:solidFill>
                <a:srgbClr val="FF0000"/>
              </a:solidFill>
            </a:endParaRPr>
          </a:p>
        </p:txBody>
      </p:sp>
      <p:graphicFrame>
        <p:nvGraphicFramePr>
          <p:cNvPr id="5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9503914"/>
              </p:ext>
            </p:extLst>
          </p:nvPr>
        </p:nvGraphicFramePr>
        <p:xfrm>
          <a:off x="251521" y="3016116"/>
          <a:ext cx="8748464" cy="1261872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8311298"/>
                <a:gridCol w="437166"/>
              </a:tblGrid>
              <a:tr h="61976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300.000.000 من حـ / عقود امتياز غير معدة 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              300.000.000 الى حـ / عقود امتياز معلق 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ــــــــــــــــــــــــــــــــــــــــــــــــــــــــــــــــــــــــــــــــ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مستطيل 5"/>
              <p:cNvSpPr/>
              <p:nvPr/>
            </p:nvSpPr>
            <p:spPr>
              <a:xfrm>
                <a:off x="179512" y="4437112"/>
                <a:ext cx="8820472" cy="20052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ar-IQ" sz="2800" b="1" dirty="0">
                    <a:solidFill>
                      <a:srgbClr val="FF0000"/>
                    </a:solidFill>
                  </a:rPr>
                  <a:t>2015</a:t>
                </a:r>
                <a:endParaRPr lang="en-US" sz="2800" dirty="0">
                  <a:solidFill>
                    <a:srgbClr val="FF0000"/>
                  </a:solidFill>
                </a:endParaRPr>
              </a:p>
              <a:p>
                <a:r>
                  <a:rPr lang="ar-IQ" sz="2800" b="1" dirty="0"/>
                  <a:t>   </a:t>
                </a:r>
                <a:r>
                  <a:rPr lang="ar-IQ" sz="2800" b="1" dirty="0" smtClean="0"/>
                  <a:t>بما </a:t>
                </a:r>
                <a:r>
                  <a:rPr lang="ar-IQ" sz="2800" b="1" dirty="0"/>
                  <a:t>ان الشركة لم تتم العمل في عام التعاقد اذن تتحمل غرامة تأخير العمل </a:t>
                </a:r>
                <a:endParaRPr lang="en-US" sz="2800" dirty="0"/>
              </a:p>
              <a:p>
                <a:r>
                  <a:rPr lang="en-US" sz="2800" b="1" dirty="0"/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>
                            <a:latin typeface="Cambria Math"/>
                          </a:rPr>
                          <m:t>𝟑𝟎𝟎</m:t>
                        </m:r>
                        <m:r>
                          <a:rPr lang="en-US" sz="2800" b="1">
                            <a:latin typeface="Cambria Math"/>
                          </a:rPr>
                          <m:t>.</m:t>
                        </m:r>
                        <m:r>
                          <a:rPr lang="en-US" sz="2800" b="1" i="1">
                            <a:latin typeface="Cambria Math"/>
                          </a:rPr>
                          <m:t>𝟎𝟎𝟎</m:t>
                        </m:r>
                        <m:r>
                          <a:rPr lang="en-US" sz="2800" b="1">
                            <a:latin typeface="Cambria Math"/>
                          </a:rPr>
                          <m:t>.</m:t>
                        </m:r>
                        <m:r>
                          <a:rPr lang="en-US" sz="2800" b="1" i="1">
                            <a:latin typeface="Cambria Math"/>
                          </a:rPr>
                          <m:t>𝟎𝟎𝟎</m:t>
                        </m:r>
                      </m:num>
                      <m:den>
                        <m:r>
                          <a:rPr lang="en-US" sz="2800" b="1" i="1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ar-IQ" sz="2800" b="1" dirty="0"/>
                  <a:t>150.000.000</a:t>
                </a:r>
                <a:endParaRPr lang="en-US" sz="2800" dirty="0"/>
              </a:p>
              <a:p>
                <a:r>
                  <a:rPr lang="ar-IQ" sz="2800" b="1" dirty="0"/>
                  <a:t>150.000.000 × 1% = 1500.000 الغرامة</a:t>
                </a:r>
                <a:endParaRPr lang="en-US" sz="2800" dirty="0"/>
              </a:p>
            </p:txBody>
          </p:sp>
        </mc:Choice>
        <mc:Fallback xmlns="">
          <p:sp>
            <p:nvSpPr>
              <p:cNvPr id="6" name="مستطيل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4437112"/>
                <a:ext cx="8820472" cy="2005293"/>
              </a:xfrm>
              <a:prstGeom prst="rect">
                <a:avLst/>
              </a:prstGeom>
              <a:blipFill rotWithShape="1">
                <a:blip r:embed="rId2"/>
                <a:stretch>
                  <a:fillRect l="-1451" t="-3040" r="-1520" b="-7599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922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3894926"/>
              </p:ext>
            </p:extLst>
          </p:nvPr>
        </p:nvGraphicFramePr>
        <p:xfrm>
          <a:off x="179512" y="260648"/>
          <a:ext cx="8766894" cy="1261872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7932419"/>
                <a:gridCol w="834475"/>
              </a:tblGrid>
              <a:tr h="61976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1500.000 من حـ / الغرامات 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              1500.000 الى حـ / البنك 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ــــــــــــــــــــــــــــــــــــــــــــــــــــــــــــــــــــــــــــــــ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مستطيل 2"/>
          <p:cNvSpPr/>
          <p:nvPr/>
        </p:nvSpPr>
        <p:spPr>
          <a:xfrm>
            <a:off x="6156126" y="1772816"/>
            <a:ext cx="28119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800" b="1" dirty="0">
                <a:solidFill>
                  <a:srgbClr val="FF0000"/>
                </a:solidFill>
              </a:rPr>
              <a:t>في 31 / 12 / 2015</a:t>
            </a:r>
            <a:endParaRPr lang="en-US" sz="2800" dirty="0">
              <a:solidFill>
                <a:srgbClr val="FF0000"/>
              </a:solidFill>
            </a:endParaRPr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7020465"/>
              </p:ext>
            </p:extLst>
          </p:nvPr>
        </p:nvGraphicFramePr>
        <p:xfrm>
          <a:off x="179512" y="2315964"/>
          <a:ext cx="8766804" cy="1261872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8060512"/>
                <a:gridCol w="706292"/>
              </a:tblGrid>
              <a:tr h="61976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1500.000 من حـ / أ . خ 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              1500.000 الى حـ / الغرامات 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ــــــــــــــــــــــــــــــــــــــــــــــــــــــــــــــــــــــــــــــــ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مستطيل 4"/>
              <p:cNvSpPr/>
              <p:nvPr/>
            </p:nvSpPr>
            <p:spPr>
              <a:xfrm>
                <a:off x="3491880" y="3813721"/>
                <a:ext cx="5476234" cy="11455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ar-IQ" sz="2800" b="1" dirty="0">
                    <a:solidFill>
                      <a:srgbClr val="FF0000"/>
                    </a:solidFill>
                  </a:rPr>
                  <a:t>2016 </a:t>
                </a:r>
                <a:endParaRPr lang="en-US" sz="2800" dirty="0">
                  <a:solidFill>
                    <a:srgbClr val="FF0000"/>
                  </a:solidFill>
                </a:endParaRPr>
              </a:p>
              <a:p>
                <a:r>
                  <a:rPr lang="en-US" sz="2800" b="1" dirty="0"/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>
                            <a:latin typeface="Cambria Math"/>
                          </a:rPr>
                          <m:t>𝟑𝟎𝟎</m:t>
                        </m:r>
                        <m:r>
                          <a:rPr lang="en-US" sz="2800" b="1">
                            <a:latin typeface="Cambria Math"/>
                          </a:rPr>
                          <m:t>.</m:t>
                        </m:r>
                        <m:r>
                          <a:rPr lang="en-US" sz="2800" b="1" i="1">
                            <a:latin typeface="Cambria Math"/>
                          </a:rPr>
                          <m:t>𝟎𝟎𝟎</m:t>
                        </m:r>
                        <m:r>
                          <a:rPr lang="en-US" sz="2800" b="1">
                            <a:latin typeface="Cambria Math"/>
                          </a:rPr>
                          <m:t>.</m:t>
                        </m:r>
                        <m:r>
                          <a:rPr lang="en-US" sz="2800" b="1" i="1">
                            <a:latin typeface="Cambria Math"/>
                          </a:rPr>
                          <m:t>𝟎𝟎𝟎</m:t>
                        </m:r>
                      </m:num>
                      <m:den>
                        <m:r>
                          <a:rPr lang="en-US" sz="2800" b="1" i="1"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ar-IQ" sz="2800" b="1" dirty="0"/>
                  <a:t>100.000.000</a:t>
                </a:r>
                <a:endParaRPr lang="en-US" sz="2800" dirty="0"/>
              </a:p>
            </p:txBody>
          </p:sp>
        </mc:Choice>
        <mc:Fallback xmlns="">
          <p:sp>
            <p:nvSpPr>
              <p:cNvPr id="5" name="مستطيل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1880" y="3813721"/>
                <a:ext cx="5476234" cy="1145570"/>
              </a:xfrm>
              <a:prstGeom prst="rect">
                <a:avLst/>
              </a:prstGeom>
              <a:blipFill rotWithShape="1">
                <a:blip r:embed="rId2"/>
                <a:stretch>
                  <a:fillRect t="-5319" r="-2339" b="-4787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جدول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4341046"/>
              </p:ext>
            </p:extLst>
          </p:nvPr>
        </p:nvGraphicFramePr>
        <p:xfrm>
          <a:off x="179512" y="5218515"/>
          <a:ext cx="8788602" cy="1261872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8209469"/>
                <a:gridCol w="579133"/>
              </a:tblGrid>
              <a:tr h="61976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100.000.000 من حـ / عقود امتياز متنازل عنها 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              100.000.000 الى حـ / عقود امتياز غير معدة 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ــــــــــــــــــــــــــــــــــــــــــــــــــــــــــــــــــــــــــــــــ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36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948723" y="55085"/>
            <a:ext cx="19992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ar-IQ" sz="2800" b="1" dirty="0">
                <a:solidFill>
                  <a:srgbClr val="FF0000"/>
                </a:solidFill>
              </a:rPr>
              <a:t>31/12/2016</a:t>
            </a:r>
            <a:endParaRPr lang="en-US" sz="2800" dirty="0">
              <a:solidFill>
                <a:srgbClr val="FF0000"/>
              </a:solidFill>
            </a:endParaRPr>
          </a:p>
        </p:txBody>
      </p:sp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8270491"/>
              </p:ext>
            </p:extLst>
          </p:nvPr>
        </p:nvGraphicFramePr>
        <p:xfrm>
          <a:off x="179512" y="578305"/>
          <a:ext cx="8768476" cy="1261872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8190669"/>
                <a:gridCol w="577807"/>
              </a:tblGrid>
              <a:tr h="61976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100.000.000 من حـ / أ . خ 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              100.000.000 الى حـ / عقود امتياز متنازل عنها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ــــــــــــــــــــــــــــــــــــــــــــــــــــــــــــــــــــــــــــــــ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مستطيل 3"/>
          <p:cNvSpPr/>
          <p:nvPr/>
        </p:nvSpPr>
        <p:spPr>
          <a:xfrm>
            <a:off x="6551178" y="2132856"/>
            <a:ext cx="23968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ar-IQ" sz="2800" b="1" dirty="0">
                <a:solidFill>
                  <a:srgbClr val="FF0000"/>
                </a:solidFill>
              </a:rPr>
              <a:t>31/ 12 / 2017 </a:t>
            </a:r>
            <a:endParaRPr lang="en-US" sz="2800" dirty="0">
              <a:solidFill>
                <a:srgbClr val="FF0000"/>
              </a:solidFill>
            </a:endParaRPr>
          </a:p>
        </p:txBody>
      </p:sp>
      <p:graphicFrame>
        <p:nvGraphicFramePr>
          <p:cNvPr id="5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566850"/>
              </p:ext>
            </p:extLst>
          </p:nvPr>
        </p:nvGraphicFramePr>
        <p:xfrm>
          <a:off x="179513" y="3495135"/>
          <a:ext cx="8768476" cy="1261872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8330310"/>
                <a:gridCol w="438166"/>
              </a:tblGrid>
              <a:tr h="61976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200.000.000 من حـ / عقود امتياز منتجة 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                200.000.000 الى حـ / عقود امتياز غير معدة 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    ــــــــــــــــــــــــــــــــــــــــــــــــــــــــــــــــــــــــــــــــ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359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/>
          <p:cNvSpPr/>
          <p:nvPr/>
        </p:nvSpPr>
        <p:spPr>
          <a:xfrm>
            <a:off x="179512" y="116632"/>
            <a:ext cx="878497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/>
            <a:r>
              <a:rPr lang="ar-IQ" sz="3200" b="1" dirty="0">
                <a:solidFill>
                  <a:srgbClr val="FF0000"/>
                </a:solidFill>
              </a:rPr>
              <a:t>مثال ( 7 ) :- </a:t>
            </a:r>
            <a:r>
              <a:rPr lang="ar-IQ" sz="2800" b="1" dirty="0"/>
              <a:t>حصلت احدى شركات النفط على عقد مساحته 40 كم2 مقابل مبلغ 400.000.000 دينار وكان ذلك في بداية عام 2015 . </a:t>
            </a:r>
            <a:endParaRPr lang="en-US" sz="2800" dirty="0"/>
          </a:p>
          <a:p>
            <a:pPr marL="514350" lvl="0" indent="-514350" algn="justLow">
              <a:buFont typeface="+mj-lt"/>
              <a:buAutoNum type="arabicPeriod"/>
            </a:pPr>
            <a:r>
              <a:rPr lang="ar-IQ" sz="2800" b="1" dirty="0"/>
              <a:t>في  1 / 4 : 2016 بلغت نفقات الشركة تسوية واعداد وشق طرق بمبلغ ( 60.000.000 دينار ) موزعة على 4 اقسام .</a:t>
            </a:r>
            <a:endParaRPr lang="en-US" sz="2800" dirty="0"/>
          </a:p>
          <a:p>
            <a:pPr marL="514350" lvl="0" indent="-514350" algn="justLow">
              <a:buFont typeface="+mj-lt"/>
              <a:buAutoNum type="arabicPeriod"/>
            </a:pPr>
            <a:r>
              <a:rPr lang="ar-IQ" sz="2800" b="1" dirty="0"/>
              <a:t>في 1 / 10 / من نفس العام تأكدت الشركة من وجود النفط بكميات تجارية في احد </a:t>
            </a:r>
            <a:r>
              <a:rPr lang="ar-IQ" sz="2800" b="1" dirty="0" smtClean="0"/>
              <a:t>الاقسام </a:t>
            </a:r>
            <a:r>
              <a:rPr lang="ar-IQ" sz="2800" b="1" dirty="0"/>
              <a:t>( حقل رقم 35 ) . </a:t>
            </a:r>
            <a:endParaRPr lang="en-US" sz="2800" dirty="0"/>
          </a:p>
          <a:p>
            <a:pPr marL="514350" lvl="0" indent="-514350" algn="justLow">
              <a:buFont typeface="+mj-lt"/>
              <a:buAutoNum type="arabicPeriod"/>
            </a:pPr>
            <a:r>
              <a:rPr lang="ar-IQ" sz="2800" b="1" dirty="0"/>
              <a:t>في 1 / 11 / 2016 تأكدت الشركة من عدم وجود النفط في ( حقل رقم 7 </a:t>
            </a:r>
            <a:r>
              <a:rPr lang="ar-IQ" sz="2800" dirty="0"/>
              <a:t>) .</a:t>
            </a:r>
            <a:endParaRPr lang="en-US" sz="2800" dirty="0"/>
          </a:p>
          <a:p>
            <a:pPr marL="514350" lvl="0" indent="-514350" algn="justLow">
              <a:buFont typeface="+mj-lt"/>
              <a:buAutoNum type="arabicPeriod"/>
            </a:pPr>
            <a:r>
              <a:rPr lang="ar-IQ" sz="2800" b="1" dirty="0"/>
              <a:t>في 1 / 3 / 2017 وجد النفط في ( حقل رقم 3 ) واستمر بالتنقيب في المنطقة المتبقية .</a:t>
            </a:r>
            <a:endParaRPr lang="en-US" sz="2800" dirty="0"/>
          </a:p>
          <a:p>
            <a:pPr algn="justLow"/>
            <a:r>
              <a:rPr lang="ar-IQ" sz="2800" b="1" dirty="0">
                <a:solidFill>
                  <a:srgbClr val="FF0000"/>
                </a:solidFill>
              </a:rPr>
              <a:t>المطلوب :</a:t>
            </a:r>
            <a:r>
              <a:rPr lang="ar-IQ" sz="2800" dirty="0">
                <a:solidFill>
                  <a:srgbClr val="FF0000"/>
                </a:solidFill>
              </a:rPr>
              <a:t>- </a:t>
            </a:r>
            <a:r>
              <a:rPr lang="ar-IQ" sz="2800" b="1" dirty="0"/>
              <a:t>تسجيل القيود اليومية اللازمة للسنوات المذكورة اذا علمت ان الشركة تتبع سياسة الجهود الناجحة . 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159924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8000150" y="10480"/>
            <a:ext cx="11368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800" b="1" dirty="0">
                <a:solidFill>
                  <a:srgbClr val="00B0F0"/>
                </a:solidFill>
              </a:rPr>
              <a:t>الحل :- </a:t>
            </a:r>
            <a:endParaRPr lang="ar-IQ" sz="2800" dirty="0">
              <a:solidFill>
                <a:srgbClr val="00B0F0"/>
              </a:solidFill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107504" y="404664"/>
            <a:ext cx="896448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800" b="1" dirty="0"/>
              <a:t> 400.000.000 من حـ / عقود امتياز معلق </a:t>
            </a:r>
            <a:endParaRPr lang="en-US" sz="2800" dirty="0"/>
          </a:p>
          <a:p>
            <a:r>
              <a:rPr lang="ar-IQ" sz="2800" b="1" dirty="0"/>
              <a:t>                     400.000.000 الى حـ / البنك </a:t>
            </a:r>
            <a:endParaRPr lang="en-US" sz="2800" dirty="0"/>
          </a:p>
          <a:p>
            <a:r>
              <a:rPr lang="ar-IQ" sz="2800" b="1" dirty="0"/>
              <a:t>     ــــــــــــــــــــــــــــــــــــــــــــــــــــــــــــــــــــــــــــــــ</a:t>
            </a:r>
            <a:endParaRPr lang="en-US" sz="2800" dirty="0"/>
          </a:p>
          <a:p>
            <a:r>
              <a:rPr lang="ar-IQ" sz="2800" b="1" dirty="0"/>
              <a:t> </a:t>
            </a:r>
            <a:endParaRPr lang="en-US" sz="2800" dirty="0"/>
          </a:p>
          <a:p>
            <a:r>
              <a:rPr lang="ar-IQ" sz="2800" b="1" dirty="0"/>
              <a:t>       400.000.000 من حـ / عقود امتياز غير معدة </a:t>
            </a:r>
            <a:endParaRPr lang="en-US" sz="2800" dirty="0"/>
          </a:p>
          <a:p>
            <a:r>
              <a:rPr lang="ar-IQ" sz="2800" b="1" dirty="0"/>
              <a:t>                     400.000.000 الى حـ / عقود امتياز معلق </a:t>
            </a:r>
            <a:endParaRPr lang="en-US" sz="2800" dirty="0"/>
          </a:p>
          <a:p>
            <a:r>
              <a:rPr lang="ar-IQ" sz="2800" b="1" dirty="0"/>
              <a:t>     ــــــــــــــــــــــــــــــــــــــــــــــــــــــــــــــــــــــــــــــــ</a:t>
            </a:r>
            <a:endParaRPr lang="en-US" sz="2800" dirty="0"/>
          </a:p>
          <a:p>
            <a:r>
              <a:rPr lang="ar-IQ" sz="2800" b="1" dirty="0"/>
              <a:t> </a:t>
            </a:r>
            <a:endParaRPr lang="en-US" sz="2800" dirty="0"/>
          </a:p>
          <a:p>
            <a:r>
              <a:rPr lang="ar-IQ" sz="2800" b="1" dirty="0"/>
              <a:t>       60.000.000 من حـ / عقود امتياز معلق </a:t>
            </a:r>
            <a:endParaRPr lang="en-US" sz="2800" dirty="0"/>
          </a:p>
          <a:p>
            <a:r>
              <a:rPr lang="ar-IQ" sz="2800" b="1" dirty="0"/>
              <a:t>                     60.000.000 الى حـ / البنك </a:t>
            </a:r>
            <a:endParaRPr lang="en-US" sz="2800" dirty="0"/>
          </a:p>
          <a:p>
            <a:r>
              <a:rPr lang="ar-IQ" sz="2800" b="1" dirty="0"/>
              <a:t>     ــــــــــــــــــــــــــــــــــــــــــــــــــــــــــــــــــــــــــــــــ</a:t>
            </a:r>
            <a:endParaRPr lang="en-US" sz="2800" dirty="0"/>
          </a:p>
          <a:p>
            <a:r>
              <a:rPr lang="ar-IQ" sz="2800" b="1" dirty="0"/>
              <a:t> </a:t>
            </a:r>
            <a:endParaRPr lang="en-US" sz="2800" dirty="0"/>
          </a:p>
          <a:p>
            <a:r>
              <a:rPr lang="ar-IQ" sz="2800" b="1" dirty="0"/>
              <a:t>       60.000.000 من حـ / عقود امتياز غير معدة </a:t>
            </a:r>
            <a:endParaRPr lang="en-US" sz="2800" dirty="0"/>
          </a:p>
          <a:p>
            <a:r>
              <a:rPr lang="ar-IQ" sz="2800" b="1" dirty="0"/>
              <a:t>                     60.000.000 الى حـ / عقود امتياز معلق </a:t>
            </a:r>
            <a:endParaRPr lang="en-US" sz="2800" dirty="0"/>
          </a:p>
          <a:p>
            <a:r>
              <a:rPr lang="ar-IQ" sz="2800" b="1" dirty="0"/>
              <a:t>     </a:t>
            </a:r>
            <a:r>
              <a:rPr lang="ar-IQ" sz="2800" b="1" dirty="0" smtClean="0"/>
              <a:t>ــــــــــــــــــــــــــــــــــــــــــــــــــــــــــــــــــــــــــــــــ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8360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مستطيل 1"/>
              <p:cNvSpPr/>
              <p:nvPr/>
            </p:nvSpPr>
            <p:spPr>
              <a:xfrm>
                <a:off x="2787095" y="38808"/>
                <a:ext cx="6210354" cy="7126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>
                            <a:latin typeface="Cambria Math"/>
                          </a:rPr>
                          <m:t>𝟒𝟔𝟎</m:t>
                        </m:r>
                        <m:r>
                          <a:rPr lang="en-US" sz="2800" b="1">
                            <a:latin typeface="Cambria Math"/>
                          </a:rPr>
                          <m:t>.</m:t>
                        </m:r>
                        <m:r>
                          <a:rPr lang="en-US" sz="2800" b="1" i="1">
                            <a:latin typeface="Cambria Math"/>
                          </a:rPr>
                          <m:t>𝟎𝟎𝟎</m:t>
                        </m:r>
                        <m:r>
                          <a:rPr lang="en-US" sz="2800" b="1">
                            <a:latin typeface="Cambria Math"/>
                          </a:rPr>
                          <m:t>.</m:t>
                        </m:r>
                        <m:r>
                          <a:rPr lang="en-US" sz="2800" b="1" i="1">
                            <a:latin typeface="Cambria Math"/>
                          </a:rPr>
                          <m:t>𝟎𝟎𝟎</m:t>
                        </m:r>
                      </m:num>
                      <m:den>
                        <m:r>
                          <a:rPr lang="en-US" sz="2800" b="1" i="1"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r>
                  <a:rPr lang="ar-IQ" sz="2800" b="1" dirty="0" smtClean="0"/>
                  <a:t> </a:t>
                </a:r>
                <a:r>
                  <a:rPr lang="ar-IQ" sz="2800" b="1" dirty="0"/>
                  <a:t>115.000.000 قيمة العقد الواحد</a:t>
                </a:r>
                <a:endParaRPr lang="ar-IQ" sz="2800" dirty="0"/>
              </a:p>
            </p:txBody>
          </p:sp>
        </mc:Choice>
        <mc:Fallback xmlns="">
          <p:sp>
            <p:nvSpPr>
              <p:cNvPr id="2" name="مستطيل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7095" y="38808"/>
                <a:ext cx="6210354" cy="712631"/>
              </a:xfrm>
              <a:prstGeom prst="rect">
                <a:avLst/>
              </a:prstGeom>
              <a:blipFill rotWithShape="1">
                <a:blip r:embed="rId2"/>
                <a:stretch>
                  <a:fillRect l="-883" b="-8547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مستطيل 2"/>
          <p:cNvSpPr/>
          <p:nvPr/>
        </p:nvSpPr>
        <p:spPr>
          <a:xfrm>
            <a:off x="1" y="776893"/>
            <a:ext cx="89974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/>
              <a:t> 115.000.000 من حـ / عقود امتياز منتجة</a:t>
            </a:r>
            <a:endParaRPr lang="en-US" sz="2400" dirty="0"/>
          </a:p>
          <a:p>
            <a:r>
              <a:rPr lang="ar-IQ" sz="2400" b="1" dirty="0"/>
              <a:t>                     115.000.000 الى حـ / عقود امتياز غير معدة </a:t>
            </a:r>
            <a:endParaRPr lang="en-US" sz="2400" dirty="0"/>
          </a:p>
          <a:p>
            <a:r>
              <a:rPr lang="ar-IQ" sz="2400" b="1" dirty="0"/>
              <a:t>     ــــــــــــــــــــــــــــــــــــــــــــــــــــــــــــــــــــــــــــــــ</a:t>
            </a:r>
            <a:endParaRPr lang="en-US" sz="2400" dirty="0"/>
          </a:p>
          <a:p>
            <a:r>
              <a:rPr lang="ar-IQ" sz="2400" b="1" dirty="0"/>
              <a:t> </a:t>
            </a:r>
            <a:endParaRPr lang="en-US" sz="2400" dirty="0"/>
          </a:p>
          <a:p>
            <a:r>
              <a:rPr lang="ar-IQ" sz="2400" b="1" dirty="0"/>
              <a:t>       115.000.000 من حـ / عقود امتياز متنازل عنها </a:t>
            </a:r>
            <a:endParaRPr lang="en-US" sz="2400" dirty="0"/>
          </a:p>
          <a:p>
            <a:r>
              <a:rPr lang="ar-IQ" sz="2400" b="1" dirty="0"/>
              <a:t>                     115.000.000 الى حـ / عقود امتياز غير معدة </a:t>
            </a:r>
            <a:endParaRPr lang="en-US" sz="2400" dirty="0"/>
          </a:p>
          <a:p>
            <a:r>
              <a:rPr lang="ar-IQ" sz="2400" b="1" dirty="0"/>
              <a:t>     ــــــــــــــــــــــــــــــــــــــــــــــــــــــــــــــــــــــــــــــــ</a:t>
            </a:r>
            <a:endParaRPr lang="en-US" sz="2400" dirty="0"/>
          </a:p>
          <a:p>
            <a:r>
              <a:rPr lang="ar-IQ" sz="2400" b="1" dirty="0"/>
              <a:t> </a:t>
            </a:r>
            <a:endParaRPr lang="en-US" sz="2400" dirty="0"/>
          </a:p>
          <a:p>
            <a:r>
              <a:rPr lang="ar-IQ" sz="2400" b="1" dirty="0"/>
              <a:t>       115.000.000 من حـ / أ . خ </a:t>
            </a:r>
            <a:endParaRPr lang="en-US" sz="2400" dirty="0"/>
          </a:p>
          <a:p>
            <a:r>
              <a:rPr lang="ar-IQ" sz="2400" b="1" dirty="0"/>
              <a:t>                     115.000.000 الى حـ / عقود امتياز متنازل عنها</a:t>
            </a:r>
            <a:endParaRPr lang="en-US" sz="2400" dirty="0"/>
          </a:p>
          <a:p>
            <a:r>
              <a:rPr lang="ar-IQ" sz="2400" b="1" dirty="0"/>
              <a:t>     ــــــــــــــــــــــــــــــــــــــــــــــــــــــــــــــــــــــــــــــــ</a:t>
            </a:r>
            <a:endParaRPr lang="en-US" sz="2400" dirty="0"/>
          </a:p>
          <a:p>
            <a:r>
              <a:rPr lang="ar-IQ" sz="2400" b="1" dirty="0"/>
              <a:t> </a:t>
            </a:r>
            <a:endParaRPr lang="en-US" sz="2400" dirty="0"/>
          </a:p>
          <a:p>
            <a:r>
              <a:rPr lang="ar-IQ" sz="2400" b="1" dirty="0"/>
              <a:t>       115.000.000 من حـ / عقود امتياز منتجة </a:t>
            </a:r>
            <a:endParaRPr lang="en-US" sz="2400" dirty="0"/>
          </a:p>
          <a:p>
            <a:r>
              <a:rPr lang="ar-IQ" sz="2400" b="1" dirty="0"/>
              <a:t>                     115.000.000 الى حـ / عقود امتياز غير معدة </a:t>
            </a:r>
            <a:endParaRPr lang="en-US" sz="2400" dirty="0"/>
          </a:p>
          <a:p>
            <a:r>
              <a:rPr lang="ar-IQ" sz="2400" b="1" dirty="0"/>
              <a:t>     </a:t>
            </a:r>
            <a:r>
              <a:rPr lang="ar-IQ" sz="2400" b="1" dirty="0" smtClean="0"/>
              <a:t>ــــــــــــــــــــــــــــــــــــــــــــــــــــــــــــــــــــــــــــــــ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9227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أفق">
  <a:themeElements>
    <a:clrScheme name="أف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أف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أف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446</TotalTime>
  <Words>2471</Words>
  <Application>Microsoft Office PowerPoint</Application>
  <PresentationFormat>عرض على الشاشة (3:4)‏</PresentationFormat>
  <Paragraphs>467</Paragraphs>
  <Slides>31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31</vt:i4>
      </vt:variant>
    </vt:vector>
  </HeadingPairs>
  <TitlesOfParts>
    <vt:vector size="32" baseType="lpstr">
      <vt:lpstr>أفق</vt:lpstr>
      <vt:lpstr>المصادر الطبيعية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Ahmed-Under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المحاسبة والرقابة على التكاليف</dc:title>
  <dc:creator>methaq</dc:creator>
  <cp:lastModifiedBy>استاذ حازم</cp:lastModifiedBy>
  <cp:revision>45</cp:revision>
  <dcterms:created xsi:type="dcterms:W3CDTF">2019-01-09T19:02:13Z</dcterms:created>
  <dcterms:modified xsi:type="dcterms:W3CDTF">2022-08-20T00:59:30Z</dcterms:modified>
</cp:coreProperties>
</file>