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23/09/1443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23/09/1443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23/09/1443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6552727"/>
          </a:xfrm>
        </p:spPr>
        <p:txBody>
          <a:bodyPr/>
          <a:lstStyle/>
          <a:p>
            <a:pPr lvl="0" algn="l"/>
            <a:r>
              <a:rPr lang="ar-IQ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rebuchet MS"/>
                <a:cs typeface="Tahoma"/>
              </a:rPr>
              <a:t/>
            </a:r>
            <a:br>
              <a:rPr lang="ar-IQ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rebuchet MS"/>
                <a:cs typeface="Tahoma"/>
              </a:rPr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208912" cy="1752600"/>
          </a:xfrm>
        </p:spPr>
        <p:txBody>
          <a:bodyPr/>
          <a:lstStyle/>
          <a:p>
            <a:pPr lvl="0"/>
            <a:r>
              <a:rPr lang="en-US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rebuchet MS"/>
              </a:rPr>
              <a:t>Al-</a:t>
            </a:r>
            <a:r>
              <a:rPr lang="en-US" b="1" cap="all" dirty="0" err="1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rebuchet MS"/>
              </a:rPr>
              <a:t>Mustaqbal</a:t>
            </a:r>
            <a:r>
              <a:rPr lang="en-US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rebuchet MS"/>
              </a:rPr>
              <a:t> </a:t>
            </a:r>
            <a:r>
              <a:rPr lang="en-US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rebuchet MS"/>
              </a:rPr>
              <a:t>University</a:t>
            </a:r>
            <a:r>
              <a:rPr lang="en-US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rebuchet MS"/>
              </a:rPr>
              <a:t/>
            </a:r>
            <a:br>
              <a:rPr lang="en-US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rebuchet MS"/>
              </a:rPr>
            </a:br>
            <a:r>
              <a:rPr lang="en-US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Trebuchet MS"/>
              </a:rPr>
              <a:t> College</a:t>
            </a:r>
            <a:endParaRPr lang="ar-IQ" b="1" cap="all" dirty="0">
              <a:ln w="500">
                <a:solidFill>
                  <a:srgbClr val="B13F9A">
                    <a:shade val="20000"/>
                    <a:satMod val="120000"/>
                  </a:srgbClr>
                </a:solidFill>
              </a:ln>
              <a:gradFill>
                <a:gsLst>
                  <a:gs pos="0">
                    <a:srgbClr val="F9B639">
                      <a:tint val="13000"/>
                    </a:srgbClr>
                  </a:gs>
                  <a:gs pos="10000">
                    <a:srgbClr val="F9B639">
                      <a:tint val="20000"/>
                    </a:srgbClr>
                  </a:gs>
                  <a:gs pos="49000">
                    <a:srgbClr val="F9B639">
                      <a:tint val="70000"/>
                    </a:srgbClr>
                  </a:gs>
                  <a:gs pos="50000">
                    <a:srgbClr val="F9B639">
                      <a:tint val="97000"/>
                    </a:srgbClr>
                  </a:gs>
                  <a:gs pos="100000">
                    <a:srgbClr val="F9B639">
                      <a:tint val="20000"/>
                    </a:srgbClr>
                  </a:gs>
                </a:gsLst>
                <a:lin ang="5400000" scaled="1"/>
              </a:gradFill>
              <a:latin typeface="Trebuchet MS"/>
              <a:cs typeface="Tahoma"/>
            </a:endParaRPr>
          </a:p>
          <a:p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32656"/>
            <a:ext cx="1573213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42999" y="2420888"/>
            <a:ext cx="3168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ts val="600"/>
              </a:spcBef>
              <a:buClr>
                <a:srgbClr val="B13F9A"/>
              </a:buClr>
              <a:buSzPct val="73000"/>
              <a:defRPr/>
            </a:pPr>
            <a:r>
              <a:rPr lang="ar-IQ" sz="3200" b="1" kern="0" dirty="0">
                <a:solidFill>
                  <a:prstClr val="black"/>
                </a:solidFill>
              </a:rPr>
              <a:t>قسم  البصريات </a:t>
            </a:r>
            <a:endParaRPr lang="ar-IQ" sz="3200" b="1" kern="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616" y="306896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تطبيقات </a:t>
            </a:r>
            <a:r>
              <a:rPr kumimoji="0" lang="ar-IQ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الحاسوب</a:t>
            </a:r>
            <a:endParaRPr kumimoji="0" lang="ar-IQ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5656" y="436510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l">
              <a:defRPr/>
            </a:pPr>
            <a:r>
              <a:rPr lang="en-US" sz="2400" kern="0" dirty="0">
                <a:solidFill>
                  <a:sysClr val="windowText" lastClr="000000"/>
                </a:solidFill>
                <a:cs typeface="+mj-cs"/>
              </a:rPr>
              <a:t>:By</a:t>
            </a:r>
          </a:p>
          <a:p>
            <a:pPr lvl="0" algn="l">
              <a:defRPr/>
            </a:pPr>
            <a:r>
              <a:rPr lang="en-US" sz="2400" kern="0" dirty="0">
                <a:solidFill>
                  <a:sysClr val="windowText" lastClr="000000"/>
                </a:solidFill>
                <a:cs typeface="+mj-cs"/>
              </a:rPr>
              <a:t> </a:t>
            </a:r>
            <a:r>
              <a:rPr lang="en-US" sz="2400" kern="0" dirty="0" err="1">
                <a:solidFill>
                  <a:sysClr val="windowText" lastClr="000000"/>
                </a:solidFill>
                <a:cs typeface="+mj-cs"/>
              </a:rPr>
              <a:t>noor</a:t>
            </a:r>
            <a:r>
              <a:rPr lang="en-US" sz="2400" kern="0" dirty="0">
                <a:solidFill>
                  <a:sysClr val="windowText" lastClr="000000"/>
                </a:solidFill>
                <a:cs typeface="+mj-cs"/>
              </a:rPr>
              <a:t> </a:t>
            </a:r>
            <a:r>
              <a:rPr lang="en-US" sz="2400" kern="0" dirty="0" err="1">
                <a:solidFill>
                  <a:sysClr val="windowText" lastClr="000000"/>
                </a:solidFill>
                <a:cs typeface="+mj-cs"/>
              </a:rPr>
              <a:t>dhyaa</a:t>
            </a:r>
            <a:endParaRPr lang="en-US" sz="2400" kern="0" dirty="0">
              <a:solidFill>
                <a:sysClr val="windowText" lastClr="0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03612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Cell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600400"/>
          </a:xfrm>
        </p:spPr>
        <p:txBody>
          <a:bodyPr>
            <a:normAutofit fontScale="92500"/>
          </a:bodyPr>
          <a:lstStyle/>
          <a:p>
            <a:pPr marL="274320" lvl="0" indent="-274320" algn="l"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en-US" sz="2800" dirty="0">
                <a:solidFill>
                  <a:prstClr val="black"/>
                </a:solidFill>
                <a:latin typeface="Candara"/>
              </a:rPr>
              <a:t>The same formatting instruction available in the Word application is in Excel application can be used to format the content of </a:t>
            </a:r>
            <a:r>
              <a:rPr lang="en-US" sz="2800" dirty="0" err="1">
                <a:solidFill>
                  <a:prstClr val="black"/>
                </a:solidFill>
                <a:latin typeface="Candara"/>
              </a:rPr>
              <a:t>cells.There</a:t>
            </a:r>
            <a:r>
              <a:rPr lang="en-US" sz="2800" dirty="0">
                <a:solidFill>
                  <a:prstClr val="black"/>
                </a:solidFill>
                <a:latin typeface="Candara"/>
              </a:rPr>
              <a:t> are instructions for the Excel application only, which are:</a:t>
            </a:r>
          </a:p>
          <a:p>
            <a:pPr marL="274320" lvl="0" indent="-274320" algn="l"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en-US" sz="2800" dirty="0">
                <a:solidFill>
                  <a:prstClr val="black"/>
                </a:solidFill>
                <a:latin typeface="Candara"/>
              </a:rPr>
              <a:t>Merge &amp; Center: Merge two or more cells and center their </a:t>
            </a:r>
            <a:r>
              <a:rPr lang="en-US" sz="2800" dirty="0" err="1">
                <a:solidFill>
                  <a:prstClr val="black"/>
                </a:solidFill>
                <a:latin typeface="Candara"/>
              </a:rPr>
              <a:t>content.Wrap</a:t>
            </a:r>
            <a:r>
              <a:rPr lang="en-US" sz="2800" dirty="0">
                <a:solidFill>
                  <a:prstClr val="black"/>
                </a:solidFill>
                <a:latin typeface="Candara"/>
              </a:rPr>
              <a:t> Text: wraps the cell's content around </a:t>
            </a:r>
            <a:r>
              <a:rPr lang="en-US" sz="2800" dirty="0" err="1">
                <a:solidFill>
                  <a:prstClr val="black"/>
                </a:solidFill>
                <a:latin typeface="Candara"/>
              </a:rPr>
              <a:t>itContent</a:t>
            </a:r>
            <a:r>
              <a:rPr lang="en-US" sz="2800" dirty="0">
                <a:solidFill>
                  <a:prstClr val="black"/>
                </a:solidFill>
                <a:latin typeface="Candara"/>
              </a:rPr>
              <a:t> display </a:t>
            </a:r>
            <a:r>
              <a:rPr lang="en-US" sz="2800" dirty="0" err="1">
                <a:solidFill>
                  <a:prstClr val="black"/>
                </a:solidFill>
                <a:latin typeface="Candara"/>
              </a:rPr>
              <a:t>cell.Change</a:t>
            </a:r>
            <a:r>
              <a:rPr lang="en-US" sz="2800" dirty="0">
                <a:solidFill>
                  <a:prstClr val="black"/>
                </a:solidFill>
                <a:latin typeface="Candara"/>
              </a:rPr>
              <a:t> the format of cell content numbers, texts, currency, </a:t>
            </a:r>
            <a:r>
              <a:rPr lang="en-US" sz="2800" dirty="0" err="1">
                <a:solidFill>
                  <a:prstClr val="black"/>
                </a:solidFill>
                <a:latin typeface="Candara"/>
              </a:rPr>
              <a:t>ordate</a:t>
            </a:r>
            <a:r>
              <a:rPr lang="en-US" sz="2800" dirty="0">
                <a:solidFill>
                  <a:prstClr val="black"/>
                </a:solidFill>
                <a:latin typeface="Candara"/>
              </a:rPr>
              <a:t>...etc</a:t>
            </a:r>
            <a:r>
              <a:rPr lang="en-US" sz="2400" dirty="0">
                <a:solidFill>
                  <a:srgbClr val="073E87"/>
                </a:solidFill>
                <a:latin typeface="Candara"/>
              </a:rPr>
              <a:t>.</a:t>
            </a:r>
            <a:endParaRPr lang="ar-IQ" sz="2400" dirty="0">
              <a:solidFill>
                <a:srgbClr val="073E87"/>
              </a:solidFill>
              <a:latin typeface="Candara"/>
            </a:endParaRPr>
          </a:p>
          <a:p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725144"/>
            <a:ext cx="395287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197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b="1" dirty="0"/>
              <a:t>Insert &amp; Delete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From Insert in the Home tab, you can </a:t>
            </a:r>
            <a:r>
              <a:rPr lang="en-US" dirty="0" err="1"/>
              <a:t>add:New</a:t>
            </a:r>
            <a:r>
              <a:rPr lang="en-US" dirty="0"/>
              <a:t> cell Enter the </a:t>
            </a:r>
            <a:r>
              <a:rPr lang="en-US" dirty="0" err="1"/>
              <a:t>cell.Newline</a:t>
            </a:r>
            <a:r>
              <a:rPr lang="en-US" dirty="0"/>
              <a:t> Insert sheet </a:t>
            </a:r>
            <a:r>
              <a:rPr lang="en-US" dirty="0" err="1"/>
              <a:t>row.New</a:t>
            </a:r>
            <a:r>
              <a:rPr lang="en-US" dirty="0"/>
              <a:t> Column Insert the paper </a:t>
            </a:r>
            <a:r>
              <a:rPr lang="en-US" dirty="0" err="1"/>
              <a:t>columnNew</a:t>
            </a:r>
            <a:r>
              <a:rPr lang="en-US" dirty="0"/>
              <a:t> worksheet Insert a </a:t>
            </a:r>
            <a:r>
              <a:rPr lang="en-US" dirty="0" err="1"/>
              <a:t>sheet.As</a:t>
            </a:r>
            <a:r>
              <a:rPr lang="en-US" dirty="0"/>
              <a:t> for deleting in the Home tab, </a:t>
            </a:r>
            <a:r>
              <a:rPr lang="en-US" dirty="0" err="1"/>
              <a:t>deleting:A</a:t>
            </a:r>
            <a:r>
              <a:rPr lang="en-US" dirty="0"/>
              <a:t> cell or group of cells deletes the </a:t>
            </a:r>
            <a:r>
              <a:rPr lang="en-US" dirty="0" err="1"/>
              <a:t>cell.A</a:t>
            </a:r>
            <a:r>
              <a:rPr lang="en-US" dirty="0"/>
              <a:t> line or group of lines Delete a sheet </a:t>
            </a:r>
            <a:r>
              <a:rPr lang="en-US" dirty="0" err="1"/>
              <a:t>row.Column</a:t>
            </a:r>
            <a:r>
              <a:rPr lang="en-US" dirty="0"/>
              <a:t> or group of columns Delete sheet </a:t>
            </a:r>
            <a:r>
              <a:rPr lang="en-US" dirty="0" err="1"/>
              <a:t>columnworksheet</a:t>
            </a:r>
            <a:r>
              <a:rPr lang="en-US" dirty="0"/>
              <a:t> delete sheet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28205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Formula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0000" lnSpcReduction="20000"/>
          </a:bodyPr>
          <a:lstStyle/>
          <a:p>
            <a:pPr algn="just" rtl="0"/>
            <a:r>
              <a:rPr lang="en-US" dirty="0">
                <a:cs typeface="+mj-cs"/>
              </a:rPr>
              <a:t>There are 5 basic functions in the Excel application, which are:1 - Min function: to calculate the lowest value within a set of values</a:t>
            </a:r>
            <a:r>
              <a:rPr lang="en-US" dirty="0" smtClean="0">
                <a:cs typeface="+mj-cs"/>
              </a:rPr>
              <a:t>.</a:t>
            </a:r>
          </a:p>
          <a:p>
            <a:pPr algn="just" rtl="0"/>
            <a:r>
              <a:rPr lang="en-US" dirty="0" smtClean="0">
                <a:cs typeface="+mj-cs"/>
              </a:rPr>
              <a:t>2 </a:t>
            </a:r>
            <a:r>
              <a:rPr lang="en-US" dirty="0">
                <a:cs typeface="+mj-cs"/>
              </a:rPr>
              <a:t>- Max function: to calculate the highest value within a set of values</a:t>
            </a:r>
            <a:r>
              <a:rPr lang="en-US" dirty="0" smtClean="0">
                <a:cs typeface="+mj-cs"/>
              </a:rPr>
              <a:t>.</a:t>
            </a:r>
          </a:p>
          <a:p>
            <a:pPr algn="just" rtl="0"/>
            <a:r>
              <a:rPr lang="en-US" dirty="0" smtClean="0">
                <a:cs typeface="+mj-cs"/>
              </a:rPr>
              <a:t>3 </a:t>
            </a:r>
            <a:r>
              <a:rPr lang="en-US" dirty="0">
                <a:cs typeface="+mj-cs"/>
              </a:rPr>
              <a:t>- Count function: to count the number of values</a:t>
            </a:r>
            <a:r>
              <a:rPr lang="en-US" dirty="0" smtClean="0">
                <a:cs typeface="+mj-cs"/>
              </a:rPr>
              <a:t>.</a:t>
            </a:r>
          </a:p>
          <a:p>
            <a:pPr algn="just" rtl="0"/>
            <a:r>
              <a:rPr lang="en-US" dirty="0" smtClean="0">
                <a:cs typeface="+mj-cs"/>
              </a:rPr>
              <a:t>4 </a:t>
            </a:r>
            <a:r>
              <a:rPr lang="en-US" dirty="0">
                <a:cs typeface="+mj-cs"/>
              </a:rPr>
              <a:t>- Sum function: to calculate the sum of the values</a:t>
            </a:r>
            <a:r>
              <a:rPr lang="en-US" dirty="0" smtClean="0">
                <a:cs typeface="+mj-cs"/>
              </a:rPr>
              <a:t>.</a:t>
            </a:r>
          </a:p>
          <a:p>
            <a:pPr algn="just" rtl="0"/>
            <a:r>
              <a:rPr lang="en-US" dirty="0" smtClean="0">
                <a:cs typeface="+mj-cs"/>
              </a:rPr>
              <a:t>5 </a:t>
            </a:r>
            <a:r>
              <a:rPr lang="en-US" dirty="0">
                <a:cs typeface="+mj-cs"/>
              </a:rPr>
              <a:t>- </a:t>
            </a:r>
            <a:r>
              <a:rPr lang="en-US" dirty="0" err="1">
                <a:cs typeface="+mj-cs"/>
              </a:rPr>
              <a:t>Avg</a:t>
            </a:r>
            <a:r>
              <a:rPr lang="en-US" dirty="0">
                <a:cs typeface="+mj-cs"/>
              </a:rPr>
              <a:t> function: to calculate the average of values (the sum of the values over their number</a:t>
            </a:r>
            <a:r>
              <a:rPr lang="en-US" dirty="0" smtClean="0">
                <a:cs typeface="+mj-cs"/>
              </a:rPr>
              <a:t>).</a:t>
            </a:r>
          </a:p>
          <a:p>
            <a:pPr algn="just" rtl="0"/>
            <a:r>
              <a:rPr lang="en-US" dirty="0" smtClean="0">
                <a:cs typeface="+mj-cs"/>
              </a:rPr>
              <a:t>Basic </a:t>
            </a:r>
            <a:r>
              <a:rPr lang="en-US" dirty="0">
                <a:cs typeface="+mj-cs"/>
              </a:rPr>
              <a:t>arithmetic operations (addition, subtraction, multiplication) can be </a:t>
            </a:r>
            <a:r>
              <a:rPr lang="en-US" dirty="0" err="1">
                <a:cs typeface="+mj-cs"/>
              </a:rPr>
              <a:t>usedAnd</a:t>
            </a:r>
            <a:r>
              <a:rPr lang="en-US" dirty="0">
                <a:cs typeface="+mj-cs"/>
              </a:rPr>
              <a:t> division (and any mathematical function or operation must be preceded by a = () </a:t>
            </a:r>
            <a:r>
              <a:rPr lang="en-US" dirty="0" err="1">
                <a:cs typeface="+mj-cs"/>
              </a:rPr>
              <a:t>signThe</a:t>
            </a:r>
            <a:r>
              <a:rPr lang="en-US" dirty="0">
                <a:cs typeface="+mj-cs"/>
              </a:rPr>
              <a:t> cell content is the result of an </a:t>
            </a:r>
            <a:r>
              <a:rPr lang="en-US" dirty="0" err="1">
                <a:cs typeface="+mj-cs"/>
              </a:rPr>
              <a:t>equation.When</a:t>
            </a:r>
            <a:r>
              <a:rPr lang="en-US" dirty="0">
                <a:cs typeface="+mj-cs"/>
              </a:rPr>
              <a:t> performing arithmetic operations, the cell address is given instead of its </a:t>
            </a:r>
            <a:r>
              <a:rPr lang="en-US" dirty="0" err="1">
                <a:cs typeface="+mj-cs"/>
              </a:rPr>
              <a:t>content.For</a:t>
            </a:r>
            <a:r>
              <a:rPr lang="en-US" dirty="0">
                <a:cs typeface="+mj-cs"/>
              </a:rPr>
              <a:t> example =A4+B6 means summing the values of cells A4 and </a:t>
            </a:r>
            <a:r>
              <a:rPr lang="en-US" dirty="0" smtClean="0">
                <a:cs typeface="+mj-cs"/>
              </a:rPr>
              <a:t>B6</a:t>
            </a: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2524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types of errors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1-</a:t>
            </a:r>
            <a:r>
              <a:rPr lang="ar-IQ" b="1" dirty="0" smtClean="0"/>
              <a:t>####</a:t>
            </a:r>
            <a:r>
              <a:rPr lang="en-US" b="1" dirty="0" smtClean="0"/>
              <a:t> :</a:t>
            </a:r>
            <a:r>
              <a:rPr lang="en-US" dirty="0" smtClean="0"/>
              <a:t>This </a:t>
            </a:r>
            <a:r>
              <a:rPr lang="en-US" dirty="0"/>
              <a:t>error means that the cell is small in relation to its </a:t>
            </a:r>
            <a:r>
              <a:rPr lang="en-US" dirty="0" err="1"/>
              <a:t>sizeText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-2 </a:t>
            </a:r>
            <a:r>
              <a:rPr lang="en-US" dirty="0" smtClean="0"/>
              <a:t>#</a:t>
            </a:r>
            <a:r>
              <a:rPr lang="en-US" dirty="0"/>
              <a:t>NAME? </a:t>
            </a:r>
            <a:r>
              <a:rPr lang="en-US" dirty="0" smtClean="0"/>
              <a:t>: </a:t>
            </a:r>
            <a:r>
              <a:rPr lang="en-US" dirty="0"/>
              <a:t>This error means that there is a text with a number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3 </a:t>
            </a:r>
            <a:r>
              <a:rPr lang="en-US" dirty="0"/>
              <a:t>- #DIV/0 : This error means division by zero is not allowed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07912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274638"/>
            <a:ext cx="8867328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Change the orientation of the worksheet when printing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algn="l"/>
            <a:r>
              <a:rPr lang="en-US" dirty="0"/>
              <a:t>The printing orientation (landscape or portrait) can be selected not only </a:t>
            </a:r>
            <a:r>
              <a:rPr lang="en-US" dirty="0" err="1"/>
              <a:t>inExcel</a:t>
            </a:r>
            <a:r>
              <a:rPr lang="en-US" dirty="0"/>
              <a:t> application, but in other applications of </a:t>
            </a:r>
            <a:r>
              <a:rPr lang="en-US" dirty="0" err="1"/>
              <a:t>MicrosoftOffice</a:t>
            </a:r>
            <a:r>
              <a:rPr lang="en-US" dirty="0"/>
              <a:t>, and this is done either from the printing settings at the </a:t>
            </a:r>
            <a:r>
              <a:rPr lang="en-US" dirty="0" err="1"/>
              <a:t>instructionPrint</a:t>
            </a:r>
            <a:r>
              <a:rPr lang="en-US" dirty="0"/>
              <a:t> or </a:t>
            </a:r>
            <a:endParaRPr lang="ar-IQ" dirty="0" smtClean="0"/>
          </a:p>
          <a:p>
            <a:pPr algn="l"/>
            <a:r>
              <a:rPr lang="en-US" dirty="0" smtClean="0"/>
              <a:t>from </a:t>
            </a:r>
            <a:r>
              <a:rPr lang="en-US" dirty="0"/>
              <a:t>Orientation in the Page Layout tab</a:t>
            </a:r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41168"/>
            <a:ext cx="8208912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893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/>
              <a:t>Prepare the page for printing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l" rtl="0"/>
            <a:r>
              <a:rPr lang="en-US" dirty="0"/>
              <a:t>These settings include all Office applications, not just an </a:t>
            </a:r>
            <a:r>
              <a:rPr lang="en-US" dirty="0" err="1"/>
              <a:t>applicationIn</a:t>
            </a:r>
            <a:r>
              <a:rPr lang="en-US" dirty="0"/>
              <a:t> Excel, the printing direction (landscape or portrait) can be selected </a:t>
            </a:r>
            <a:r>
              <a:rPr lang="en-US" dirty="0" err="1"/>
              <a:t>fromPrinting</a:t>
            </a:r>
            <a:r>
              <a:rPr lang="en-US" dirty="0"/>
              <a:t> settings at the command of Print or </a:t>
            </a:r>
            <a:r>
              <a:rPr lang="en-US" dirty="0" err="1"/>
              <a:t>fromOrientation</a:t>
            </a:r>
            <a:r>
              <a:rPr lang="en-US" dirty="0"/>
              <a:t> in the Page Layout tab</a:t>
            </a:r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43130"/>
            <a:ext cx="7704856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0241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You can also change the paper size from the Size tool or change the </a:t>
            </a:r>
            <a:r>
              <a:rPr lang="en-US" dirty="0" err="1"/>
              <a:t>spacingleft</a:t>
            </a:r>
            <a:r>
              <a:rPr lang="en-US" dirty="0"/>
              <a:t> from the leaf borders from the Margins tool and also </a:t>
            </a:r>
            <a:r>
              <a:rPr lang="en-US" dirty="0" err="1"/>
              <a:t>selectThe</a:t>
            </a:r>
            <a:r>
              <a:rPr lang="en-US" dirty="0"/>
              <a:t> range of cells to be printed from the Print Area tool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48109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/>
              <a:t>print worksheet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en-US" dirty="0"/>
              <a:t>The same instructions in the Word application</a:t>
            </a:r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458874"/>
            <a:ext cx="8179883" cy="5382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209816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33</TotalTime>
  <Words>492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سمة Office</vt:lpstr>
      <vt:lpstr> </vt:lpstr>
      <vt:lpstr>Formatting Cell</vt:lpstr>
      <vt:lpstr>Insert &amp; Delete</vt:lpstr>
      <vt:lpstr>Formula</vt:lpstr>
      <vt:lpstr>Some types of errors</vt:lpstr>
      <vt:lpstr>Change the orientation of the worksheet when printing</vt:lpstr>
      <vt:lpstr>Prepare the page for printing</vt:lpstr>
      <vt:lpstr>PowerPoint Presentation</vt:lpstr>
      <vt:lpstr>print worksheet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</dc:creator>
  <cp:lastModifiedBy>Maher</cp:lastModifiedBy>
  <cp:revision>7</cp:revision>
  <dcterms:created xsi:type="dcterms:W3CDTF">2022-04-24T05:48:10Z</dcterms:created>
  <dcterms:modified xsi:type="dcterms:W3CDTF">2022-04-24T06:32:11Z</dcterms:modified>
</cp:coreProperties>
</file>