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72"/>
  </p:notesMasterIdLst>
  <p:sldIdLst>
    <p:sldId id="413" r:id="rId3"/>
    <p:sldId id="398" r:id="rId4"/>
    <p:sldId id="399" r:id="rId5"/>
    <p:sldId id="400" r:id="rId6"/>
    <p:sldId id="367" r:id="rId7"/>
    <p:sldId id="368" r:id="rId8"/>
    <p:sldId id="369" r:id="rId9"/>
    <p:sldId id="370" r:id="rId10"/>
    <p:sldId id="371" r:id="rId11"/>
    <p:sldId id="304" r:id="rId12"/>
    <p:sldId id="324" r:id="rId13"/>
    <p:sldId id="327" r:id="rId14"/>
    <p:sldId id="354" r:id="rId15"/>
    <p:sldId id="333" r:id="rId16"/>
    <p:sldId id="334" r:id="rId17"/>
    <p:sldId id="335" r:id="rId18"/>
    <p:sldId id="336" r:id="rId19"/>
    <p:sldId id="337" r:id="rId20"/>
    <p:sldId id="338" r:id="rId21"/>
    <p:sldId id="339" r:id="rId22"/>
    <p:sldId id="340" r:id="rId23"/>
    <p:sldId id="342" r:id="rId24"/>
    <p:sldId id="343" r:id="rId25"/>
    <p:sldId id="358" r:id="rId26"/>
    <p:sldId id="361" r:id="rId27"/>
    <p:sldId id="362" r:id="rId28"/>
    <p:sldId id="344" r:id="rId29"/>
    <p:sldId id="364" r:id="rId30"/>
    <p:sldId id="345" r:id="rId31"/>
    <p:sldId id="346" r:id="rId32"/>
    <p:sldId id="347" r:id="rId33"/>
    <p:sldId id="348" r:id="rId34"/>
    <p:sldId id="349" r:id="rId35"/>
    <p:sldId id="351" r:id="rId36"/>
    <p:sldId id="366" r:id="rId37"/>
    <p:sldId id="391" r:id="rId38"/>
    <p:sldId id="365" r:id="rId39"/>
    <p:sldId id="380" r:id="rId40"/>
    <p:sldId id="381" r:id="rId41"/>
    <p:sldId id="382" r:id="rId42"/>
    <p:sldId id="383" r:id="rId43"/>
    <p:sldId id="384" r:id="rId44"/>
    <p:sldId id="385" r:id="rId45"/>
    <p:sldId id="386" r:id="rId46"/>
    <p:sldId id="387" r:id="rId47"/>
    <p:sldId id="265" r:id="rId48"/>
    <p:sldId id="305" r:id="rId49"/>
    <p:sldId id="353" r:id="rId50"/>
    <p:sldId id="306" r:id="rId51"/>
    <p:sldId id="307" r:id="rId52"/>
    <p:sldId id="308" r:id="rId53"/>
    <p:sldId id="309" r:id="rId54"/>
    <p:sldId id="310" r:id="rId55"/>
    <p:sldId id="311" r:id="rId56"/>
    <p:sldId id="325" r:id="rId57"/>
    <p:sldId id="326" r:id="rId58"/>
    <p:sldId id="313" r:id="rId59"/>
    <p:sldId id="315" r:id="rId60"/>
    <p:sldId id="316" r:id="rId61"/>
    <p:sldId id="402" r:id="rId62"/>
    <p:sldId id="403" r:id="rId63"/>
    <p:sldId id="404" r:id="rId64"/>
    <p:sldId id="405" r:id="rId65"/>
    <p:sldId id="406" r:id="rId66"/>
    <p:sldId id="407" r:id="rId67"/>
    <p:sldId id="408" r:id="rId68"/>
    <p:sldId id="409" r:id="rId69"/>
    <p:sldId id="410" r:id="rId70"/>
    <p:sldId id="411" r:id="rId7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93" autoAdjust="0"/>
    <p:restoredTop sz="94660"/>
  </p:normalViewPr>
  <p:slideViewPr>
    <p:cSldViewPr>
      <p:cViewPr varScale="1">
        <p:scale>
          <a:sx n="89" d="100"/>
          <a:sy n="89" d="100"/>
        </p:scale>
        <p:origin x="1238"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 /><Relationship Id="rId18" Type="http://schemas.openxmlformats.org/officeDocument/2006/relationships/slide" Target="slides/slide16.xml" /><Relationship Id="rId26" Type="http://schemas.openxmlformats.org/officeDocument/2006/relationships/slide" Target="slides/slide24.xml" /><Relationship Id="rId39" Type="http://schemas.openxmlformats.org/officeDocument/2006/relationships/slide" Target="slides/slide37.xml" /><Relationship Id="rId21" Type="http://schemas.openxmlformats.org/officeDocument/2006/relationships/slide" Target="slides/slide19.xml" /><Relationship Id="rId34" Type="http://schemas.openxmlformats.org/officeDocument/2006/relationships/slide" Target="slides/slide32.xml" /><Relationship Id="rId42" Type="http://schemas.openxmlformats.org/officeDocument/2006/relationships/slide" Target="slides/slide40.xml" /><Relationship Id="rId47" Type="http://schemas.openxmlformats.org/officeDocument/2006/relationships/slide" Target="slides/slide45.xml" /><Relationship Id="rId50" Type="http://schemas.openxmlformats.org/officeDocument/2006/relationships/slide" Target="slides/slide48.xml" /><Relationship Id="rId55" Type="http://schemas.openxmlformats.org/officeDocument/2006/relationships/slide" Target="slides/slide53.xml" /><Relationship Id="rId63" Type="http://schemas.openxmlformats.org/officeDocument/2006/relationships/slide" Target="slides/slide61.xml" /><Relationship Id="rId68" Type="http://schemas.openxmlformats.org/officeDocument/2006/relationships/slide" Target="slides/slide66.xml" /><Relationship Id="rId76" Type="http://schemas.openxmlformats.org/officeDocument/2006/relationships/tableStyles" Target="tableStyles.xml" /><Relationship Id="rId7" Type="http://schemas.openxmlformats.org/officeDocument/2006/relationships/slide" Target="slides/slide5.xml" /><Relationship Id="rId71" Type="http://schemas.openxmlformats.org/officeDocument/2006/relationships/slide" Target="slides/slide69.xml" /><Relationship Id="rId2" Type="http://schemas.openxmlformats.org/officeDocument/2006/relationships/slideMaster" Target="slideMasters/slideMaster2.xml" /><Relationship Id="rId16" Type="http://schemas.openxmlformats.org/officeDocument/2006/relationships/slide" Target="slides/slide14.xml" /><Relationship Id="rId29" Type="http://schemas.openxmlformats.org/officeDocument/2006/relationships/slide" Target="slides/slide27.xml" /><Relationship Id="rId11" Type="http://schemas.openxmlformats.org/officeDocument/2006/relationships/slide" Target="slides/slide9.xml" /><Relationship Id="rId24" Type="http://schemas.openxmlformats.org/officeDocument/2006/relationships/slide" Target="slides/slide22.xml" /><Relationship Id="rId32" Type="http://schemas.openxmlformats.org/officeDocument/2006/relationships/slide" Target="slides/slide30.xml" /><Relationship Id="rId37" Type="http://schemas.openxmlformats.org/officeDocument/2006/relationships/slide" Target="slides/slide35.xml" /><Relationship Id="rId40" Type="http://schemas.openxmlformats.org/officeDocument/2006/relationships/slide" Target="slides/slide38.xml" /><Relationship Id="rId45" Type="http://schemas.openxmlformats.org/officeDocument/2006/relationships/slide" Target="slides/slide43.xml" /><Relationship Id="rId53" Type="http://schemas.openxmlformats.org/officeDocument/2006/relationships/slide" Target="slides/slide51.xml" /><Relationship Id="rId58" Type="http://schemas.openxmlformats.org/officeDocument/2006/relationships/slide" Target="slides/slide56.xml" /><Relationship Id="rId66" Type="http://schemas.openxmlformats.org/officeDocument/2006/relationships/slide" Target="slides/slide64.xml" /><Relationship Id="rId74" Type="http://schemas.openxmlformats.org/officeDocument/2006/relationships/viewProps" Target="viewProps.xml" /><Relationship Id="rId5" Type="http://schemas.openxmlformats.org/officeDocument/2006/relationships/slide" Target="slides/slide3.xml" /><Relationship Id="rId15" Type="http://schemas.openxmlformats.org/officeDocument/2006/relationships/slide" Target="slides/slide13.xml" /><Relationship Id="rId23" Type="http://schemas.openxmlformats.org/officeDocument/2006/relationships/slide" Target="slides/slide21.xml" /><Relationship Id="rId28" Type="http://schemas.openxmlformats.org/officeDocument/2006/relationships/slide" Target="slides/slide26.xml" /><Relationship Id="rId36" Type="http://schemas.openxmlformats.org/officeDocument/2006/relationships/slide" Target="slides/slide34.xml" /><Relationship Id="rId49" Type="http://schemas.openxmlformats.org/officeDocument/2006/relationships/slide" Target="slides/slide47.xml" /><Relationship Id="rId57" Type="http://schemas.openxmlformats.org/officeDocument/2006/relationships/slide" Target="slides/slide55.xml" /><Relationship Id="rId61" Type="http://schemas.openxmlformats.org/officeDocument/2006/relationships/slide" Target="slides/slide59.xml" /><Relationship Id="rId10" Type="http://schemas.openxmlformats.org/officeDocument/2006/relationships/slide" Target="slides/slide8.xml" /><Relationship Id="rId19" Type="http://schemas.openxmlformats.org/officeDocument/2006/relationships/slide" Target="slides/slide17.xml" /><Relationship Id="rId31" Type="http://schemas.openxmlformats.org/officeDocument/2006/relationships/slide" Target="slides/slide29.xml" /><Relationship Id="rId44" Type="http://schemas.openxmlformats.org/officeDocument/2006/relationships/slide" Target="slides/slide42.xml" /><Relationship Id="rId52" Type="http://schemas.openxmlformats.org/officeDocument/2006/relationships/slide" Target="slides/slide50.xml" /><Relationship Id="rId60" Type="http://schemas.openxmlformats.org/officeDocument/2006/relationships/slide" Target="slides/slide58.xml" /><Relationship Id="rId65" Type="http://schemas.openxmlformats.org/officeDocument/2006/relationships/slide" Target="slides/slide63.xml" /><Relationship Id="rId73" Type="http://schemas.openxmlformats.org/officeDocument/2006/relationships/presProps" Target="presProps.xml" /><Relationship Id="rId4" Type="http://schemas.openxmlformats.org/officeDocument/2006/relationships/slide" Target="slides/slide2.xml" /><Relationship Id="rId9" Type="http://schemas.openxmlformats.org/officeDocument/2006/relationships/slide" Target="slides/slide7.xml" /><Relationship Id="rId14" Type="http://schemas.openxmlformats.org/officeDocument/2006/relationships/slide" Target="slides/slide12.xml" /><Relationship Id="rId22" Type="http://schemas.openxmlformats.org/officeDocument/2006/relationships/slide" Target="slides/slide20.xml" /><Relationship Id="rId27" Type="http://schemas.openxmlformats.org/officeDocument/2006/relationships/slide" Target="slides/slide25.xml" /><Relationship Id="rId30" Type="http://schemas.openxmlformats.org/officeDocument/2006/relationships/slide" Target="slides/slide28.xml" /><Relationship Id="rId35" Type="http://schemas.openxmlformats.org/officeDocument/2006/relationships/slide" Target="slides/slide33.xml" /><Relationship Id="rId43" Type="http://schemas.openxmlformats.org/officeDocument/2006/relationships/slide" Target="slides/slide41.xml" /><Relationship Id="rId48" Type="http://schemas.openxmlformats.org/officeDocument/2006/relationships/slide" Target="slides/slide46.xml" /><Relationship Id="rId56" Type="http://schemas.openxmlformats.org/officeDocument/2006/relationships/slide" Target="slides/slide54.xml" /><Relationship Id="rId64" Type="http://schemas.openxmlformats.org/officeDocument/2006/relationships/slide" Target="slides/slide62.xml" /><Relationship Id="rId69" Type="http://schemas.openxmlformats.org/officeDocument/2006/relationships/slide" Target="slides/slide67.xml" /><Relationship Id="rId8" Type="http://schemas.openxmlformats.org/officeDocument/2006/relationships/slide" Target="slides/slide6.xml" /><Relationship Id="rId51" Type="http://schemas.openxmlformats.org/officeDocument/2006/relationships/slide" Target="slides/slide49.xml" /><Relationship Id="rId72" Type="http://schemas.openxmlformats.org/officeDocument/2006/relationships/notesMaster" Target="notesMasters/notesMaster1.xml" /><Relationship Id="rId3" Type="http://schemas.openxmlformats.org/officeDocument/2006/relationships/slide" Target="slides/slide1.xml" /><Relationship Id="rId12" Type="http://schemas.openxmlformats.org/officeDocument/2006/relationships/slide" Target="slides/slide10.xml" /><Relationship Id="rId17" Type="http://schemas.openxmlformats.org/officeDocument/2006/relationships/slide" Target="slides/slide15.xml" /><Relationship Id="rId25" Type="http://schemas.openxmlformats.org/officeDocument/2006/relationships/slide" Target="slides/slide23.xml" /><Relationship Id="rId33" Type="http://schemas.openxmlformats.org/officeDocument/2006/relationships/slide" Target="slides/slide31.xml" /><Relationship Id="rId38" Type="http://schemas.openxmlformats.org/officeDocument/2006/relationships/slide" Target="slides/slide36.xml" /><Relationship Id="rId46" Type="http://schemas.openxmlformats.org/officeDocument/2006/relationships/slide" Target="slides/slide44.xml" /><Relationship Id="rId59" Type="http://schemas.openxmlformats.org/officeDocument/2006/relationships/slide" Target="slides/slide57.xml" /><Relationship Id="rId67" Type="http://schemas.openxmlformats.org/officeDocument/2006/relationships/slide" Target="slides/slide65.xml" /><Relationship Id="rId20" Type="http://schemas.openxmlformats.org/officeDocument/2006/relationships/slide" Target="slides/slide18.xml" /><Relationship Id="rId41" Type="http://schemas.openxmlformats.org/officeDocument/2006/relationships/slide" Target="slides/slide39.xml" /><Relationship Id="rId54" Type="http://schemas.openxmlformats.org/officeDocument/2006/relationships/slide" Target="slides/slide52.xml" /><Relationship Id="rId62" Type="http://schemas.openxmlformats.org/officeDocument/2006/relationships/slide" Target="slides/slide60.xml" /><Relationship Id="rId70" Type="http://schemas.openxmlformats.org/officeDocument/2006/relationships/slide" Target="slides/slide68.xml" /><Relationship Id="rId75" Type="http://schemas.openxmlformats.org/officeDocument/2006/relationships/theme" Target="theme/theme1.xml" /><Relationship Id="rId1" Type="http://schemas.openxmlformats.org/officeDocument/2006/relationships/slideMaster" Target="slideMasters/slideMaster1.xml" /><Relationship Id="rId6" Type="http://schemas.openxmlformats.org/officeDocument/2006/relationships/slide" Target="slides/slide4.xml" /></Relationships>
</file>

<file path=ppt/diagrams/_rels/data1.xml.rels><?xml version="1.0" encoding="UTF-8" standalone="yes"?>
<Relationships xmlns="http://schemas.openxmlformats.org/package/2006/relationships"><Relationship Id="rId2" Type="http://schemas.openxmlformats.org/officeDocument/2006/relationships/image" Target="../media/image21.png" /><Relationship Id="rId1" Type="http://schemas.openxmlformats.org/officeDocument/2006/relationships/image" Target="../media/image20.png" /></Relationships>
</file>

<file path=ppt/diagrams/_rels/drawing1.xml.rels><?xml version="1.0" encoding="UTF-8" standalone="yes"?>
<Relationships xmlns="http://schemas.openxmlformats.org/package/2006/relationships"><Relationship Id="rId2" Type="http://schemas.openxmlformats.org/officeDocument/2006/relationships/image" Target="../media/image21.png" /><Relationship Id="rId1" Type="http://schemas.openxmlformats.org/officeDocument/2006/relationships/image" Target="../media/image20.png" /></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CFC548-973C-4F0C-9E7C-EE76D89D4063}" type="doc">
      <dgm:prSet loTypeId="urn:microsoft.com/office/officeart/2008/layout/CaptionedPictures" loCatId="picture" qsTypeId="urn:microsoft.com/office/officeart/2005/8/quickstyle/simple1" qsCatId="simple" csTypeId="urn:microsoft.com/office/officeart/2005/8/colors/accent1_2" csCatId="accent1" phldr="1"/>
      <dgm:spPr/>
      <dgm:t>
        <a:bodyPr/>
        <a:lstStyle/>
        <a:p>
          <a:endParaRPr lang="en-US"/>
        </a:p>
      </dgm:t>
    </dgm:pt>
    <dgm:pt modelId="{AFDFA941-5BE3-457E-A0C8-0A03F920339D}">
      <dgm:prSet phldrT="[Text]" custT="1"/>
      <dgm:spPr/>
      <dgm:t>
        <a:bodyPr/>
        <a:lstStyle/>
        <a:p>
          <a:r>
            <a:rPr lang="en-US" sz="2800" dirty="0">
              <a:solidFill>
                <a:srgbClr val="000066"/>
              </a:solidFill>
            </a:rPr>
            <a:t>DNA Codon</a:t>
          </a:r>
          <a:r>
            <a:rPr lang="en-US" sz="6500" dirty="0">
              <a:solidFill>
                <a:srgbClr val="000066"/>
              </a:solidFill>
            </a:rPr>
            <a:t> </a:t>
          </a:r>
        </a:p>
      </dgm:t>
    </dgm:pt>
    <dgm:pt modelId="{01CFD265-8B18-4844-82C4-11FE5AD15CC1}" type="parTrans" cxnId="{3EBC0F6E-9553-423C-B8A6-2ED291781474}">
      <dgm:prSet/>
      <dgm:spPr/>
      <dgm:t>
        <a:bodyPr/>
        <a:lstStyle/>
        <a:p>
          <a:endParaRPr lang="en-US"/>
        </a:p>
      </dgm:t>
    </dgm:pt>
    <dgm:pt modelId="{C480E44A-2530-46AC-A6FF-03DE7E2F7426}" type="sibTrans" cxnId="{3EBC0F6E-9553-423C-B8A6-2ED291781474}">
      <dgm:prSet/>
      <dgm:spPr/>
      <dgm:t>
        <a:bodyPr/>
        <a:lstStyle/>
        <a:p>
          <a:endParaRPr lang="en-US"/>
        </a:p>
      </dgm:t>
    </dgm:pt>
    <dgm:pt modelId="{8F185619-F67D-4382-8C8A-6A9DCB801D66}">
      <dgm:prSet phldrT="[Text]" custT="1"/>
      <dgm:spPr/>
      <dgm:t>
        <a:bodyPr/>
        <a:lstStyle/>
        <a:p>
          <a:r>
            <a:rPr lang="en-US" sz="2400" dirty="0">
              <a:solidFill>
                <a:srgbClr val="000066"/>
              </a:solidFill>
            </a:rPr>
            <a:t>RNA Codon</a:t>
          </a:r>
          <a:r>
            <a:rPr lang="en-US" sz="6500" dirty="0">
              <a:solidFill>
                <a:srgbClr val="000066"/>
              </a:solidFill>
            </a:rPr>
            <a:t> </a:t>
          </a:r>
        </a:p>
      </dgm:t>
    </dgm:pt>
    <dgm:pt modelId="{83DBB81D-AD23-4A7F-B046-0CA95B8EE1D4}" type="parTrans" cxnId="{F937BE27-A3CE-475D-811A-A4B81207A9BF}">
      <dgm:prSet/>
      <dgm:spPr/>
      <dgm:t>
        <a:bodyPr/>
        <a:lstStyle/>
        <a:p>
          <a:endParaRPr lang="en-US"/>
        </a:p>
      </dgm:t>
    </dgm:pt>
    <dgm:pt modelId="{2344FD3A-1CDA-46FA-9B4A-791169D2A62F}" type="sibTrans" cxnId="{F937BE27-A3CE-475D-811A-A4B81207A9BF}">
      <dgm:prSet/>
      <dgm:spPr/>
      <dgm:t>
        <a:bodyPr/>
        <a:lstStyle/>
        <a:p>
          <a:endParaRPr lang="en-US"/>
        </a:p>
      </dgm:t>
    </dgm:pt>
    <dgm:pt modelId="{42319DA8-44FA-4D3F-96FC-D7E0DDD38C59}" type="pres">
      <dgm:prSet presAssocID="{09CFC548-973C-4F0C-9E7C-EE76D89D4063}" presName="Name0" presStyleCnt="0">
        <dgm:presLayoutVars>
          <dgm:chMax/>
          <dgm:chPref/>
          <dgm:dir/>
        </dgm:presLayoutVars>
      </dgm:prSet>
      <dgm:spPr/>
    </dgm:pt>
    <dgm:pt modelId="{637E6EAF-B142-4BC8-9A86-794905ADC117}" type="pres">
      <dgm:prSet presAssocID="{AFDFA941-5BE3-457E-A0C8-0A03F920339D}" presName="composite" presStyleCnt="0">
        <dgm:presLayoutVars>
          <dgm:chMax val="1"/>
          <dgm:chPref val="1"/>
        </dgm:presLayoutVars>
      </dgm:prSet>
      <dgm:spPr/>
    </dgm:pt>
    <dgm:pt modelId="{819DDBE5-016C-4E55-BACE-C9806AEBD3DE}" type="pres">
      <dgm:prSet presAssocID="{AFDFA941-5BE3-457E-A0C8-0A03F920339D}" presName="Accent" presStyleLbl="trAlignAcc1" presStyleIdx="0" presStyleCnt="2">
        <dgm:presLayoutVars>
          <dgm:chMax val="0"/>
          <dgm:chPref val="0"/>
        </dgm:presLayoutVars>
      </dgm:prSet>
      <dgm:spPr/>
    </dgm:pt>
    <dgm:pt modelId="{F91A3B4D-67DF-4185-A13D-B7BE5BA1E2EB}" type="pres">
      <dgm:prSet presAssocID="{AFDFA941-5BE3-457E-A0C8-0A03F920339D}" presName="Image" presStyleLbl="alignImgPlace1" presStyleIdx="0" presStyleCnt="2" custScaleY="117942" custLinFactNeighborX="-1001" custLinFactNeighborY="9749">
        <dgm:presLayoutVars>
          <dgm:chMax val="0"/>
          <dgm:chPref val="0"/>
        </dgm:presLayoutVars>
      </dgm:prSet>
      <dgm:spPr>
        <a:blipFill rotWithShape="1">
          <a:blip xmlns:r="http://schemas.openxmlformats.org/officeDocument/2006/relationships" r:embed="rId1"/>
          <a:stretch>
            <a:fillRect/>
          </a:stretch>
        </a:blipFill>
      </dgm:spPr>
    </dgm:pt>
    <dgm:pt modelId="{98F8426D-5EB6-4C04-BF07-3F3EDA140B04}" type="pres">
      <dgm:prSet presAssocID="{AFDFA941-5BE3-457E-A0C8-0A03F920339D}" presName="ChildComposite" presStyleCnt="0"/>
      <dgm:spPr/>
    </dgm:pt>
    <dgm:pt modelId="{94B43D91-DC79-4E5F-9C30-8086348836AD}" type="pres">
      <dgm:prSet presAssocID="{AFDFA941-5BE3-457E-A0C8-0A03F920339D}" presName="Child" presStyleLbl="node1" presStyleIdx="0" presStyleCnt="0">
        <dgm:presLayoutVars>
          <dgm:chMax val="0"/>
          <dgm:chPref val="0"/>
          <dgm:bulletEnabled val="1"/>
        </dgm:presLayoutVars>
      </dgm:prSet>
      <dgm:spPr/>
    </dgm:pt>
    <dgm:pt modelId="{9D4F8A22-67FA-4235-8559-C27E334390D2}" type="pres">
      <dgm:prSet presAssocID="{AFDFA941-5BE3-457E-A0C8-0A03F920339D}" presName="Parent" presStyleLbl="revTx" presStyleIdx="0" presStyleCnt="2" custScaleY="53060" custLinFactNeighborX="-1001" custLinFactNeighborY="18776">
        <dgm:presLayoutVars>
          <dgm:chMax val="1"/>
          <dgm:chPref val="0"/>
          <dgm:bulletEnabled val="1"/>
        </dgm:presLayoutVars>
      </dgm:prSet>
      <dgm:spPr/>
    </dgm:pt>
    <dgm:pt modelId="{3A4F1B7E-2783-4F3F-A03A-97B5266CF2AB}" type="pres">
      <dgm:prSet presAssocID="{C480E44A-2530-46AC-A6FF-03DE7E2F7426}" presName="sibTrans" presStyleCnt="0"/>
      <dgm:spPr/>
    </dgm:pt>
    <dgm:pt modelId="{ED9CB6B0-BCAD-4A9B-AACF-3677F5466ACD}" type="pres">
      <dgm:prSet presAssocID="{8F185619-F67D-4382-8C8A-6A9DCB801D66}" presName="composite" presStyleCnt="0">
        <dgm:presLayoutVars>
          <dgm:chMax val="1"/>
          <dgm:chPref val="1"/>
        </dgm:presLayoutVars>
      </dgm:prSet>
      <dgm:spPr/>
    </dgm:pt>
    <dgm:pt modelId="{3491F879-BBB6-44E4-9DC3-2118394ECEA2}" type="pres">
      <dgm:prSet presAssocID="{8F185619-F67D-4382-8C8A-6A9DCB801D66}" presName="Accent" presStyleLbl="trAlignAcc1" presStyleIdx="1" presStyleCnt="2">
        <dgm:presLayoutVars>
          <dgm:chMax val="0"/>
          <dgm:chPref val="0"/>
        </dgm:presLayoutVars>
      </dgm:prSet>
      <dgm:spPr/>
    </dgm:pt>
    <dgm:pt modelId="{7C9FEAA0-F9FB-4A28-A913-4D4A4294E90A}" type="pres">
      <dgm:prSet presAssocID="{8F185619-F67D-4382-8C8A-6A9DCB801D66}" presName="Image" presStyleLbl="alignImgPlace1" presStyleIdx="1" presStyleCnt="2" custScaleY="122315" custLinFactNeighborX="-201" custLinFactNeighborY="15911">
        <dgm:presLayoutVars>
          <dgm:chMax val="0"/>
          <dgm:chPref val="0"/>
        </dgm:presLayoutVars>
      </dgm:prSet>
      <dgm:spPr>
        <a:blipFill rotWithShape="1">
          <a:blip xmlns:r="http://schemas.openxmlformats.org/officeDocument/2006/relationships" r:embed="rId2"/>
          <a:stretch>
            <a:fillRect/>
          </a:stretch>
        </a:blipFill>
      </dgm:spPr>
    </dgm:pt>
    <dgm:pt modelId="{BCF62FAF-70AA-4BEF-A2C9-E83D8E2BB67A}" type="pres">
      <dgm:prSet presAssocID="{8F185619-F67D-4382-8C8A-6A9DCB801D66}" presName="ChildComposite" presStyleCnt="0"/>
      <dgm:spPr/>
    </dgm:pt>
    <dgm:pt modelId="{FB805AA7-EE62-4B3D-B960-323E5F5B0592}" type="pres">
      <dgm:prSet presAssocID="{8F185619-F67D-4382-8C8A-6A9DCB801D66}" presName="Child" presStyleLbl="node1" presStyleIdx="0" presStyleCnt="0">
        <dgm:presLayoutVars>
          <dgm:chMax val="0"/>
          <dgm:chPref val="0"/>
          <dgm:bulletEnabled val="1"/>
        </dgm:presLayoutVars>
      </dgm:prSet>
      <dgm:spPr/>
    </dgm:pt>
    <dgm:pt modelId="{23497C9F-8ABA-4988-A823-46F23C17B322}" type="pres">
      <dgm:prSet presAssocID="{8F185619-F67D-4382-8C8A-6A9DCB801D66}" presName="Parent" presStyleLbl="revTx" presStyleIdx="1" presStyleCnt="2" custLinFactNeighborX="-201" custLinFactNeighborY="24382">
        <dgm:presLayoutVars>
          <dgm:chMax val="1"/>
          <dgm:chPref val="0"/>
          <dgm:bulletEnabled val="1"/>
        </dgm:presLayoutVars>
      </dgm:prSet>
      <dgm:spPr/>
    </dgm:pt>
  </dgm:ptLst>
  <dgm:cxnLst>
    <dgm:cxn modelId="{F937BE27-A3CE-475D-811A-A4B81207A9BF}" srcId="{09CFC548-973C-4F0C-9E7C-EE76D89D4063}" destId="{8F185619-F67D-4382-8C8A-6A9DCB801D66}" srcOrd="1" destOrd="0" parTransId="{83DBB81D-AD23-4A7F-B046-0CA95B8EE1D4}" sibTransId="{2344FD3A-1CDA-46FA-9B4A-791169D2A62F}"/>
    <dgm:cxn modelId="{3EBC0F6E-9553-423C-B8A6-2ED291781474}" srcId="{09CFC548-973C-4F0C-9E7C-EE76D89D4063}" destId="{AFDFA941-5BE3-457E-A0C8-0A03F920339D}" srcOrd="0" destOrd="0" parTransId="{01CFD265-8B18-4844-82C4-11FE5AD15CC1}" sibTransId="{C480E44A-2530-46AC-A6FF-03DE7E2F7426}"/>
    <dgm:cxn modelId="{DF20786F-A034-42D9-856C-82C956D8C6B1}" type="presOf" srcId="{09CFC548-973C-4F0C-9E7C-EE76D89D4063}" destId="{42319DA8-44FA-4D3F-96FC-D7E0DDD38C59}" srcOrd="0" destOrd="0" presId="urn:microsoft.com/office/officeart/2008/layout/CaptionedPictures"/>
    <dgm:cxn modelId="{589A9E70-0181-4AC4-BDB8-7C13BA86635C}" type="presOf" srcId="{8F185619-F67D-4382-8C8A-6A9DCB801D66}" destId="{23497C9F-8ABA-4988-A823-46F23C17B322}" srcOrd="0" destOrd="0" presId="urn:microsoft.com/office/officeart/2008/layout/CaptionedPictures"/>
    <dgm:cxn modelId="{08656EA4-2950-49D7-AC77-6C33E5885129}" type="presOf" srcId="{AFDFA941-5BE3-457E-A0C8-0A03F920339D}" destId="{9D4F8A22-67FA-4235-8559-C27E334390D2}" srcOrd="0" destOrd="0" presId="urn:microsoft.com/office/officeart/2008/layout/CaptionedPictures"/>
    <dgm:cxn modelId="{EF58D471-5153-496D-B093-FEEC900FEC17}" type="presParOf" srcId="{42319DA8-44FA-4D3F-96FC-D7E0DDD38C59}" destId="{637E6EAF-B142-4BC8-9A86-794905ADC117}" srcOrd="0" destOrd="0" presId="urn:microsoft.com/office/officeart/2008/layout/CaptionedPictures"/>
    <dgm:cxn modelId="{9C15834C-623C-4C07-B81D-DA6E72467236}" type="presParOf" srcId="{637E6EAF-B142-4BC8-9A86-794905ADC117}" destId="{819DDBE5-016C-4E55-BACE-C9806AEBD3DE}" srcOrd="0" destOrd="0" presId="urn:microsoft.com/office/officeart/2008/layout/CaptionedPictures"/>
    <dgm:cxn modelId="{50B31EF3-E9D9-4E07-8E57-D084EB8F21C1}" type="presParOf" srcId="{637E6EAF-B142-4BC8-9A86-794905ADC117}" destId="{F91A3B4D-67DF-4185-A13D-B7BE5BA1E2EB}" srcOrd="1" destOrd="0" presId="urn:microsoft.com/office/officeart/2008/layout/CaptionedPictures"/>
    <dgm:cxn modelId="{9F549DD0-4E5D-4302-8216-A840F825AF3F}" type="presParOf" srcId="{637E6EAF-B142-4BC8-9A86-794905ADC117}" destId="{98F8426D-5EB6-4C04-BF07-3F3EDA140B04}" srcOrd="2" destOrd="0" presId="urn:microsoft.com/office/officeart/2008/layout/CaptionedPictures"/>
    <dgm:cxn modelId="{01DE7744-76A9-4D7F-B589-48BD57C01089}" type="presParOf" srcId="{98F8426D-5EB6-4C04-BF07-3F3EDA140B04}" destId="{94B43D91-DC79-4E5F-9C30-8086348836AD}" srcOrd="0" destOrd="0" presId="urn:microsoft.com/office/officeart/2008/layout/CaptionedPictures"/>
    <dgm:cxn modelId="{9D52EEAC-C6E4-4112-94C3-C4BB53EA2B12}" type="presParOf" srcId="{98F8426D-5EB6-4C04-BF07-3F3EDA140B04}" destId="{9D4F8A22-67FA-4235-8559-C27E334390D2}" srcOrd="1" destOrd="0" presId="urn:microsoft.com/office/officeart/2008/layout/CaptionedPictures"/>
    <dgm:cxn modelId="{ACDF1826-E6DA-476C-B573-FD55571B0551}" type="presParOf" srcId="{42319DA8-44FA-4D3F-96FC-D7E0DDD38C59}" destId="{3A4F1B7E-2783-4F3F-A03A-97B5266CF2AB}" srcOrd="1" destOrd="0" presId="urn:microsoft.com/office/officeart/2008/layout/CaptionedPictures"/>
    <dgm:cxn modelId="{50A0184B-2C48-49CA-9152-2E8CB8FF7BDC}" type="presParOf" srcId="{42319DA8-44FA-4D3F-96FC-D7E0DDD38C59}" destId="{ED9CB6B0-BCAD-4A9B-AACF-3677F5466ACD}" srcOrd="2" destOrd="0" presId="urn:microsoft.com/office/officeart/2008/layout/CaptionedPictures"/>
    <dgm:cxn modelId="{7E715507-7494-4E4D-8264-72320DB6A2FE}" type="presParOf" srcId="{ED9CB6B0-BCAD-4A9B-AACF-3677F5466ACD}" destId="{3491F879-BBB6-44E4-9DC3-2118394ECEA2}" srcOrd="0" destOrd="0" presId="urn:microsoft.com/office/officeart/2008/layout/CaptionedPictures"/>
    <dgm:cxn modelId="{60E84285-1F65-4D35-A56F-7914E377190A}" type="presParOf" srcId="{ED9CB6B0-BCAD-4A9B-AACF-3677F5466ACD}" destId="{7C9FEAA0-F9FB-4A28-A913-4D4A4294E90A}" srcOrd="1" destOrd="0" presId="urn:microsoft.com/office/officeart/2008/layout/CaptionedPictures"/>
    <dgm:cxn modelId="{2507C174-456E-4BB6-B246-1BE11B5FD484}" type="presParOf" srcId="{ED9CB6B0-BCAD-4A9B-AACF-3677F5466ACD}" destId="{BCF62FAF-70AA-4BEF-A2C9-E83D8E2BB67A}" srcOrd="2" destOrd="0" presId="urn:microsoft.com/office/officeart/2008/layout/CaptionedPictures"/>
    <dgm:cxn modelId="{EDF40E1D-DB5E-4268-B403-A9951EF43BD8}" type="presParOf" srcId="{BCF62FAF-70AA-4BEF-A2C9-E83D8E2BB67A}" destId="{FB805AA7-EE62-4B3D-B960-323E5F5B0592}" srcOrd="0" destOrd="0" presId="urn:microsoft.com/office/officeart/2008/layout/CaptionedPictures"/>
    <dgm:cxn modelId="{D578C450-947B-499A-9735-0093F5D7ED12}" type="presParOf" srcId="{BCF62FAF-70AA-4BEF-A2C9-E83D8E2BB67A}" destId="{23497C9F-8ABA-4988-A823-46F23C17B322}" srcOrd="1" destOrd="0" presId="urn:microsoft.com/office/officeart/2008/layout/CaptionedPicture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9DDBE5-016C-4E55-BACE-C9806AEBD3DE}">
      <dsp:nvSpPr>
        <dsp:cNvPr id="0" name=""/>
        <dsp:cNvSpPr/>
      </dsp:nvSpPr>
      <dsp:spPr>
        <a:xfrm>
          <a:off x="1807" y="117370"/>
          <a:ext cx="3715576" cy="4371266"/>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91A3B4D-67DF-4185-A13D-B7BE5BA1E2EB}">
      <dsp:nvSpPr>
        <dsp:cNvPr id="0" name=""/>
        <dsp:cNvSpPr/>
      </dsp:nvSpPr>
      <dsp:spPr>
        <a:xfrm>
          <a:off x="154112" y="314326"/>
          <a:ext cx="3344019" cy="3351113"/>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4F8A22-67FA-4235-8559-C27E334390D2}">
      <dsp:nvSpPr>
        <dsp:cNvPr id="0" name=""/>
        <dsp:cNvSpPr/>
      </dsp:nvSpPr>
      <dsp:spPr>
        <a:xfrm>
          <a:off x="154112" y="3632149"/>
          <a:ext cx="3344019" cy="6262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000066"/>
              </a:solidFill>
            </a:rPr>
            <a:t>DNA Codon</a:t>
          </a:r>
          <a:r>
            <a:rPr lang="en-US" sz="6500" kern="1200" dirty="0">
              <a:solidFill>
                <a:srgbClr val="000066"/>
              </a:solidFill>
            </a:rPr>
            <a:t> </a:t>
          </a:r>
        </a:p>
      </dsp:txBody>
      <dsp:txXfrm>
        <a:off x="154112" y="3632149"/>
        <a:ext cx="3344019" cy="626236"/>
      </dsp:txXfrm>
    </dsp:sp>
    <dsp:sp modelId="{3491F879-BBB6-44E4-9DC3-2118394ECEA2}">
      <dsp:nvSpPr>
        <dsp:cNvPr id="0" name=""/>
        <dsp:cNvSpPr/>
      </dsp:nvSpPr>
      <dsp:spPr>
        <a:xfrm>
          <a:off x="4512215" y="148432"/>
          <a:ext cx="3715576" cy="4371266"/>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C9FEAA0-F9FB-4A28-A913-4D4A4294E90A}">
      <dsp:nvSpPr>
        <dsp:cNvPr id="0" name=""/>
        <dsp:cNvSpPr/>
      </dsp:nvSpPr>
      <dsp:spPr>
        <a:xfrm>
          <a:off x="4691273" y="458345"/>
          <a:ext cx="3344019" cy="3475364"/>
        </a:xfrm>
        <a:prstGeom prst="rect">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3497C9F-8ABA-4988-A823-46F23C17B322}">
      <dsp:nvSpPr>
        <dsp:cNvPr id="0" name=""/>
        <dsp:cNvSpPr/>
      </dsp:nvSpPr>
      <dsp:spPr>
        <a:xfrm>
          <a:off x="4691273" y="3345720"/>
          <a:ext cx="3344019" cy="11802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000066"/>
              </a:solidFill>
            </a:rPr>
            <a:t>RNA Codon</a:t>
          </a:r>
          <a:r>
            <a:rPr lang="en-US" sz="6500" kern="1200" dirty="0">
              <a:solidFill>
                <a:srgbClr val="000066"/>
              </a:solidFill>
            </a:rPr>
            <a:t> </a:t>
          </a:r>
        </a:p>
      </dsp:txBody>
      <dsp:txXfrm>
        <a:off x="4691273" y="3345720"/>
        <a:ext cx="3344019" cy="1180242"/>
      </dsp:txXfrm>
    </dsp:sp>
  </dsp:spTree>
</dsp:drawing>
</file>

<file path=ppt/diagrams/layout1.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B3DBB9-C60C-4474-9EDA-0C703129605E}" type="datetimeFigureOut">
              <a:rPr lang="en-US" smtClean="0"/>
              <a:t>8/10/2022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319752-752F-4FA6-ABEA-9FE786C16014}" type="slidenum">
              <a:rPr lang="en-US" smtClean="0"/>
              <a:t>‹#›</a:t>
            </a:fld>
            <a:endParaRPr lang="en-US"/>
          </a:p>
        </p:txBody>
      </p:sp>
    </p:spTree>
    <p:extLst>
      <p:ext uri="{BB962C8B-B14F-4D97-AF65-F5344CB8AC3E}">
        <p14:creationId xmlns:p14="http://schemas.microsoft.com/office/powerpoint/2010/main" val="2467030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2061AA-728C-4377-BEF5-04AF0BAABD3C}" type="slidenum">
              <a:rPr lang="en-US" altLang="en-US">
                <a:solidFill>
                  <a:srgbClr val="000000"/>
                </a:solidFill>
              </a:rPr>
              <a:pPr/>
              <a:t>1</a:t>
            </a:fld>
            <a:endParaRPr lang="en-US" altLang="en-US">
              <a:solidFill>
                <a:srgbClr val="000000"/>
              </a:solidFill>
            </a:endParaRPr>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911268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D96210-5D77-413E-B1AF-0B9B093DF0A6}" type="slidenum">
              <a:rPr lang="en-US" altLang="en-US"/>
              <a:pPr/>
              <a:t>14</a:t>
            </a:fld>
            <a:endParaRPr lang="en-US" altLang="en-US"/>
          </a:p>
        </p:txBody>
      </p:sp>
      <p:sp>
        <p:nvSpPr>
          <p:cNvPr id="8192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192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en-US">
                <a:solidFill>
                  <a:srgbClr val="000000"/>
                </a:solidFill>
              </a:rPr>
              <a:t>Figure: 14-12</a:t>
            </a:r>
          </a:p>
          <a:p>
            <a:endParaRPr lang="en-US" altLang="en-US">
              <a:solidFill>
                <a:srgbClr val="000000"/>
              </a:solidFill>
            </a:endParaRPr>
          </a:p>
          <a:p>
            <a:r>
              <a:rPr lang="en-US" altLang="en-US">
                <a:solidFill>
                  <a:srgbClr val="000000"/>
                </a:solidFill>
              </a:rPr>
              <a:t>Title:</a:t>
            </a:r>
          </a:p>
          <a:p>
            <a:r>
              <a:rPr lang="en-US" altLang="en-US">
                <a:solidFill>
                  <a:srgbClr val="000000"/>
                </a:solidFill>
              </a:rPr>
              <a:t>Mass production.</a:t>
            </a:r>
          </a:p>
          <a:p>
            <a:endParaRPr lang="en-US" altLang="en-US">
              <a:solidFill>
                <a:srgbClr val="000000"/>
              </a:solidFill>
            </a:endParaRPr>
          </a:p>
          <a:p>
            <a:r>
              <a:rPr lang="en-US" altLang="en-US">
                <a:solidFill>
                  <a:srgbClr val="000000"/>
                </a:solidFill>
              </a:rPr>
              <a:t>Caption:</a:t>
            </a:r>
          </a:p>
          <a:p>
            <a:r>
              <a:rPr lang="en-US" altLang="en-US">
                <a:solidFill>
                  <a:srgbClr val="000000"/>
                </a:solidFill>
              </a:rPr>
              <a:t>a. An mRNA transcript can be translated by many ribosomes at once, resulting in the production of many copies of the same protein. b. A micrograph of this process in operation. The figure shows two mRNA strands with ribosomes spaced along their length. In the upper strand, translation is underway and polypeptides can be seen emerging from the ribosomes. </a:t>
            </a:r>
          </a:p>
          <a:p>
            <a:endParaRPr lang="en-US" altLang="en-US">
              <a:solidFill>
                <a:srgbClr val="000000"/>
              </a:solidFill>
            </a:endParaRPr>
          </a:p>
          <a:p>
            <a:endParaRPr lang="en-US" altLang="en-US"/>
          </a:p>
        </p:txBody>
      </p:sp>
    </p:spTree>
    <p:extLst>
      <p:ext uri="{BB962C8B-B14F-4D97-AF65-F5344CB8AC3E}">
        <p14:creationId xmlns:p14="http://schemas.microsoft.com/office/powerpoint/2010/main" val="761186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D4A563-2748-4EFD-BED4-ADACA22923D5}" type="slidenum">
              <a:rPr lang="en-US" altLang="en-US"/>
              <a:pPr/>
              <a:t>15</a:t>
            </a:fld>
            <a:endParaRPr lang="en-US" altLang="en-US"/>
          </a:p>
        </p:txBody>
      </p:sp>
      <p:sp>
        <p:nvSpPr>
          <p:cNvPr id="5325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325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en-US">
                <a:solidFill>
                  <a:srgbClr val="000000"/>
                </a:solidFill>
              </a:rPr>
              <a:t>Figure: Table 14.2</a:t>
            </a:r>
          </a:p>
          <a:p>
            <a:endParaRPr lang="en-US" altLang="en-US">
              <a:solidFill>
                <a:srgbClr val="000000"/>
              </a:solidFill>
            </a:endParaRPr>
          </a:p>
          <a:p>
            <a:r>
              <a:rPr lang="en-US" altLang="en-US">
                <a:solidFill>
                  <a:srgbClr val="000000"/>
                </a:solidFill>
              </a:rPr>
              <a:t>Title:</a:t>
            </a:r>
          </a:p>
          <a:p>
            <a:r>
              <a:rPr lang="en-US" altLang="en-US">
                <a:solidFill>
                  <a:srgbClr val="000000"/>
                </a:solidFill>
              </a:rPr>
              <a:t>Types of RNA.</a:t>
            </a:r>
          </a:p>
          <a:p>
            <a:endParaRPr lang="en-US" altLang="en-US">
              <a:solidFill>
                <a:srgbClr val="000000"/>
              </a:solidFill>
            </a:endParaRPr>
          </a:p>
          <a:p>
            <a:r>
              <a:rPr lang="en-US" altLang="en-US">
                <a:solidFill>
                  <a:srgbClr val="000000"/>
                </a:solidFill>
              </a:rPr>
              <a:t>Caption:</a:t>
            </a:r>
          </a:p>
          <a:p>
            <a:r>
              <a:rPr lang="en-US" altLang="en-US">
                <a:solidFill>
                  <a:srgbClr val="000000"/>
                </a:solidFill>
              </a:rPr>
              <a:t>Types of RNA.</a:t>
            </a:r>
          </a:p>
          <a:p>
            <a:endParaRPr lang="en-US" altLang="en-US">
              <a:solidFill>
                <a:srgbClr val="000000"/>
              </a:solidFill>
            </a:endParaRPr>
          </a:p>
          <a:p>
            <a:endParaRPr lang="en-US" altLang="en-US"/>
          </a:p>
        </p:txBody>
      </p:sp>
    </p:spTree>
    <p:extLst>
      <p:ext uri="{BB962C8B-B14F-4D97-AF65-F5344CB8AC3E}">
        <p14:creationId xmlns:p14="http://schemas.microsoft.com/office/powerpoint/2010/main" val="901102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pitchFamily="28" charset="-128"/>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pitchFamily="28" charset="-128"/>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pitchFamily="28" charset="-128"/>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pitchFamily="28" charset="-128"/>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pitchFamily="28" charset="-128"/>
              </a:defRPr>
            </a:lvl5pPr>
            <a:lvl6pPr marL="2514600" indent="-228600" defTabSz="457200" eaLnBrk="0" fontAlgn="base" hangingPunct="0">
              <a:lnSpc>
                <a:spcPct val="97000"/>
              </a:lnSpc>
              <a:spcBef>
                <a:spcPct val="0"/>
              </a:spcBef>
              <a:spcAft>
                <a:spcPct val="0"/>
              </a:spcAft>
              <a:buClr>
                <a:srgbClr val="FF7C11"/>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pitchFamily="28" charset="-128"/>
              </a:defRPr>
            </a:lvl6pPr>
            <a:lvl7pPr marL="2971800" indent="-228600" defTabSz="457200" eaLnBrk="0" fontAlgn="base" hangingPunct="0">
              <a:lnSpc>
                <a:spcPct val="97000"/>
              </a:lnSpc>
              <a:spcBef>
                <a:spcPct val="0"/>
              </a:spcBef>
              <a:spcAft>
                <a:spcPct val="0"/>
              </a:spcAft>
              <a:buClr>
                <a:srgbClr val="FF7C11"/>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pitchFamily="28" charset="-128"/>
              </a:defRPr>
            </a:lvl7pPr>
            <a:lvl8pPr marL="3429000" indent="-228600" defTabSz="457200" eaLnBrk="0" fontAlgn="base" hangingPunct="0">
              <a:lnSpc>
                <a:spcPct val="97000"/>
              </a:lnSpc>
              <a:spcBef>
                <a:spcPct val="0"/>
              </a:spcBef>
              <a:spcAft>
                <a:spcPct val="0"/>
              </a:spcAft>
              <a:buClr>
                <a:srgbClr val="FF7C11"/>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pitchFamily="28" charset="-128"/>
              </a:defRPr>
            </a:lvl8pPr>
            <a:lvl9pPr marL="3886200" indent="-228600" defTabSz="457200" eaLnBrk="0" fontAlgn="base" hangingPunct="0">
              <a:lnSpc>
                <a:spcPct val="97000"/>
              </a:lnSpc>
              <a:spcBef>
                <a:spcPct val="0"/>
              </a:spcBef>
              <a:spcAft>
                <a:spcPct val="0"/>
              </a:spcAft>
              <a:buClr>
                <a:srgbClr val="FF7C11"/>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pitchFamily="28" charset="-128"/>
              </a:defRPr>
            </a:lvl9pPr>
          </a:lstStyle>
          <a:p>
            <a:fld id="{7774D219-C99A-4179-9CB0-1D4B39052B62}" type="slidenum">
              <a:rPr lang="en-GB" altLang="en-US" sz="1200">
                <a:solidFill>
                  <a:srgbClr val="000000"/>
                </a:solidFill>
              </a:rPr>
              <a:pPr/>
              <a:t>25</a:t>
            </a:fld>
            <a:endParaRPr lang="en-GB" altLang="en-US" sz="1200">
              <a:solidFill>
                <a:srgbClr val="000000"/>
              </a:solidFill>
            </a:endParaRPr>
          </a:p>
        </p:txBody>
      </p:sp>
      <p:sp>
        <p:nvSpPr>
          <p:cNvPr id="93187"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a:defRPr sz="2400">
                <a:solidFill>
                  <a:schemeClr val="bg1"/>
                </a:solidFill>
                <a:latin typeface="Arial" charset="0"/>
                <a:ea typeface="ＭＳ Ｐゴシック" pitchFamily="28" charset="-128"/>
              </a:defRPr>
            </a:lvl1pPr>
            <a:lvl2pPr marL="742950" indent="-285750">
              <a:defRPr sz="2400">
                <a:solidFill>
                  <a:schemeClr val="bg1"/>
                </a:solidFill>
                <a:latin typeface="Arial" charset="0"/>
                <a:ea typeface="ＭＳ Ｐゴシック" pitchFamily="28" charset="-128"/>
              </a:defRPr>
            </a:lvl2pPr>
            <a:lvl3pPr marL="1143000" indent="-228600">
              <a:defRPr sz="2400">
                <a:solidFill>
                  <a:schemeClr val="bg1"/>
                </a:solidFill>
                <a:latin typeface="Arial" charset="0"/>
                <a:ea typeface="ＭＳ Ｐゴシック" pitchFamily="28" charset="-128"/>
              </a:defRPr>
            </a:lvl3pPr>
            <a:lvl4pPr marL="1600200" indent="-228600">
              <a:defRPr sz="2400">
                <a:solidFill>
                  <a:schemeClr val="bg1"/>
                </a:solidFill>
                <a:latin typeface="Arial" charset="0"/>
                <a:ea typeface="ＭＳ Ｐゴシック" pitchFamily="28" charset="-128"/>
              </a:defRPr>
            </a:lvl4pPr>
            <a:lvl5pPr marL="2057400" indent="-228600">
              <a:defRPr sz="2400">
                <a:solidFill>
                  <a:schemeClr val="bg1"/>
                </a:solidFill>
                <a:latin typeface="Arial" charset="0"/>
                <a:ea typeface="ＭＳ Ｐゴシック" pitchFamily="28" charset="-128"/>
              </a:defRPr>
            </a:lvl5pPr>
            <a:lvl6pPr marL="2514600" indent="-228600" defTabSz="457200" eaLnBrk="0" fontAlgn="base" hangingPunct="0">
              <a:lnSpc>
                <a:spcPct val="97000"/>
              </a:lnSpc>
              <a:spcBef>
                <a:spcPct val="0"/>
              </a:spcBef>
              <a:spcAft>
                <a:spcPct val="0"/>
              </a:spcAft>
              <a:buClr>
                <a:srgbClr val="FF7C11"/>
              </a:buClr>
              <a:buSzPct val="100000"/>
              <a:buFont typeface="Arial" charset="0"/>
              <a:defRPr sz="2400">
                <a:solidFill>
                  <a:schemeClr val="bg1"/>
                </a:solidFill>
                <a:latin typeface="Arial" charset="0"/>
                <a:ea typeface="ＭＳ Ｐゴシック" pitchFamily="28" charset="-128"/>
              </a:defRPr>
            </a:lvl6pPr>
            <a:lvl7pPr marL="2971800" indent="-228600" defTabSz="457200" eaLnBrk="0" fontAlgn="base" hangingPunct="0">
              <a:lnSpc>
                <a:spcPct val="97000"/>
              </a:lnSpc>
              <a:spcBef>
                <a:spcPct val="0"/>
              </a:spcBef>
              <a:spcAft>
                <a:spcPct val="0"/>
              </a:spcAft>
              <a:buClr>
                <a:srgbClr val="FF7C11"/>
              </a:buClr>
              <a:buSzPct val="100000"/>
              <a:buFont typeface="Arial" charset="0"/>
              <a:defRPr sz="2400">
                <a:solidFill>
                  <a:schemeClr val="bg1"/>
                </a:solidFill>
                <a:latin typeface="Arial" charset="0"/>
                <a:ea typeface="ＭＳ Ｐゴシック" pitchFamily="28" charset="-128"/>
              </a:defRPr>
            </a:lvl7pPr>
            <a:lvl8pPr marL="3429000" indent="-228600" defTabSz="457200" eaLnBrk="0" fontAlgn="base" hangingPunct="0">
              <a:lnSpc>
                <a:spcPct val="97000"/>
              </a:lnSpc>
              <a:spcBef>
                <a:spcPct val="0"/>
              </a:spcBef>
              <a:spcAft>
                <a:spcPct val="0"/>
              </a:spcAft>
              <a:buClr>
                <a:srgbClr val="FF7C11"/>
              </a:buClr>
              <a:buSzPct val="100000"/>
              <a:buFont typeface="Arial" charset="0"/>
              <a:defRPr sz="2400">
                <a:solidFill>
                  <a:schemeClr val="bg1"/>
                </a:solidFill>
                <a:latin typeface="Arial" charset="0"/>
                <a:ea typeface="ＭＳ Ｐゴシック" pitchFamily="28" charset="-128"/>
              </a:defRPr>
            </a:lvl8pPr>
            <a:lvl9pPr marL="3886200" indent="-228600" defTabSz="457200" eaLnBrk="0" fontAlgn="base" hangingPunct="0">
              <a:lnSpc>
                <a:spcPct val="97000"/>
              </a:lnSpc>
              <a:spcBef>
                <a:spcPct val="0"/>
              </a:spcBef>
              <a:spcAft>
                <a:spcPct val="0"/>
              </a:spcAft>
              <a:buClr>
                <a:srgbClr val="FF7C11"/>
              </a:buClr>
              <a:buSzPct val="100000"/>
              <a:buFont typeface="Arial" charset="0"/>
              <a:defRPr sz="2400">
                <a:solidFill>
                  <a:schemeClr val="bg1"/>
                </a:solidFill>
                <a:latin typeface="Arial" charset="0"/>
                <a:ea typeface="ＭＳ Ｐゴシック" pitchFamily="28" charset="-128"/>
              </a:defRPr>
            </a:lvl9pPr>
          </a:lstStyle>
          <a:p>
            <a:endParaRPr lang="en-US" altLang="en-US"/>
          </a:p>
        </p:txBody>
      </p:sp>
      <p:sp>
        <p:nvSpPr>
          <p:cNvPr id="93188" name="Rectangle 2"/>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itchFamily="28" charset="0"/>
            </a:endParaRPr>
          </a:p>
        </p:txBody>
      </p:sp>
    </p:spTree>
    <p:extLst>
      <p:ext uri="{BB962C8B-B14F-4D97-AF65-F5344CB8AC3E}">
        <p14:creationId xmlns:p14="http://schemas.microsoft.com/office/powerpoint/2010/main" val="2866855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21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pitchFamily="28" charset="-128"/>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pitchFamily="28" charset="-128"/>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pitchFamily="28" charset="-128"/>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pitchFamily="28" charset="-128"/>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pitchFamily="28" charset="-128"/>
              </a:defRPr>
            </a:lvl5pPr>
            <a:lvl6pPr marL="2514600" indent="-228600" defTabSz="457200" eaLnBrk="0" fontAlgn="base" hangingPunct="0">
              <a:lnSpc>
                <a:spcPct val="97000"/>
              </a:lnSpc>
              <a:spcBef>
                <a:spcPct val="0"/>
              </a:spcBef>
              <a:spcAft>
                <a:spcPct val="0"/>
              </a:spcAft>
              <a:buClr>
                <a:srgbClr val="FF7C11"/>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pitchFamily="28" charset="-128"/>
              </a:defRPr>
            </a:lvl6pPr>
            <a:lvl7pPr marL="2971800" indent="-228600" defTabSz="457200" eaLnBrk="0" fontAlgn="base" hangingPunct="0">
              <a:lnSpc>
                <a:spcPct val="97000"/>
              </a:lnSpc>
              <a:spcBef>
                <a:spcPct val="0"/>
              </a:spcBef>
              <a:spcAft>
                <a:spcPct val="0"/>
              </a:spcAft>
              <a:buClr>
                <a:srgbClr val="FF7C11"/>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pitchFamily="28" charset="-128"/>
              </a:defRPr>
            </a:lvl7pPr>
            <a:lvl8pPr marL="3429000" indent="-228600" defTabSz="457200" eaLnBrk="0" fontAlgn="base" hangingPunct="0">
              <a:lnSpc>
                <a:spcPct val="97000"/>
              </a:lnSpc>
              <a:spcBef>
                <a:spcPct val="0"/>
              </a:spcBef>
              <a:spcAft>
                <a:spcPct val="0"/>
              </a:spcAft>
              <a:buClr>
                <a:srgbClr val="FF7C11"/>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pitchFamily="28" charset="-128"/>
              </a:defRPr>
            </a:lvl8pPr>
            <a:lvl9pPr marL="3886200" indent="-228600" defTabSz="457200" eaLnBrk="0" fontAlgn="base" hangingPunct="0">
              <a:lnSpc>
                <a:spcPct val="97000"/>
              </a:lnSpc>
              <a:spcBef>
                <a:spcPct val="0"/>
              </a:spcBef>
              <a:spcAft>
                <a:spcPct val="0"/>
              </a:spcAft>
              <a:buClr>
                <a:srgbClr val="FF7C11"/>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pitchFamily="28" charset="-128"/>
              </a:defRPr>
            </a:lvl9pPr>
          </a:lstStyle>
          <a:p>
            <a:fld id="{A3071A7A-64F0-4C0D-BA28-FB78962918AB}" type="slidenum">
              <a:rPr lang="en-GB" altLang="en-US" sz="1200">
                <a:solidFill>
                  <a:srgbClr val="000000"/>
                </a:solidFill>
              </a:rPr>
              <a:pPr/>
              <a:t>26</a:t>
            </a:fld>
            <a:endParaRPr lang="en-GB" altLang="en-US" sz="1200">
              <a:solidFill>
                <a:srgbClr val="000000"/>
              </a:solidFill>
            </a:endParaRPr>
          </a:p>
        </p:txBody>
      </p:sp>
      <p:sp>
        <p:nvSpPr>
          <p:cNvPr id="94211"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a:defRPr sz="2400">
                <a:solidFill>
                  <a:schemeClr val="bg1"/>
                </a:solidFill>
                <a:latin typeface="Arial" charset="0"/>
                <a:ea typeface="ＭＳ Ｐゴシック" pitchFamily="28" charset="-128"/>
              </a:defRPr>
            </a:lvl1pPr>
            <a:lvl2pPr marL="742950" indent="-285750">
              <a:defRPr sz="2400">
                <a:solidFill>
                  <a:schemeClr val="bg1"/>
                </a:solidFill>
                <a:latin typeface="Arial" charset="0"/>
                <a:ea typeface="ＭＳ Ｐゴシック" pitchFamily="28" charset="-128"/>
              </a:defRPr>
            </a:lvl2pPr>
            <a:lvl3pPr marL="1143000" indent="-228600">
              <a:defRPr sz="2400">
                <a:solidFill>
                  <a:schemeClr val="bg1"/>
                </a:solidFill>
                <a:latin typeface="Arial" charset="0"/>
                <a:ea typeface="ＭＳ Ｐゴシック" pitchFamily="28" charset="-128"/>
              </a:defRPr>
            </a:lvl3pPr>
            <a:lvl4pPr marL="1600200" indent="-228600">
              <a:defRPr sz="2400">
                <a:solidFill>
                  <a:schemeClr val="bg1"/>
                </a:solidFill>
                <a:latin typeface="Arial" charset="0"/>
                <a:ea typeface="ＭＳ Ｐゴシック" pitchFamily="28" charset="-128"/>
              </a:defRPr>
            </a:lvl4pPr>
            <a:lvl5pPr marL="2057400" indent="-228600">
              <a:defRPr sz="2400">
                <a:solidFill>
                  <a:schemeClr val="bg1"/>
                </a:solidFill>
                <a:latin typeface="Arial" charset="0"/>
                <a:ea typeface="ＭＳ Ｐゴシック" pitchFamily="28" charset="-128"/>
              </a:defRPr>
            </a:lvl5pPr>
            <a:lvl6pPr marL="2514600" indent="-228600" defTabSz="457200" eaLnBrk="0" fontAlgn="base" hangingPunct="0">
              <a:lnSpc>
                <a:spcPct val="97000"/>
              </a:lnSpc>
              <a:spcBef>
                <a:spcPct val="0"/>
              </a:spcBef>
              <a:spcAft>
                <a:spcPct val="0"/>
              </a:spcAft>
              <a:buClr>
                <a:srgbClr val="FF7C11"/>
              </a:buClr>
              <a:buSzPct val="100000"/>
              <a:buFont typeface="Arial" charset="0"/>
              <a:defRPr sz="2400">
                <a:solidFill>
                  <a:schemeClr val="bg1"/>
                </a:solidFill>
                <a:latin typeface="Arial" charset="0"/>
                <a:ea typeface="ＭＳ Ｐゴシック" pitchFamily="28" charset="-128"/>
              </a:defRPr>
            </a:lvl6pPr>
            <a:lvl7pPr marL="2971800" indent="-228600" defTabSz="457200" eaLnBrk="0" fontAlgn="base" hangingPunct="0">
              <a:lnSpc>
                <a:spcPct val="97000"/>
              </a:lnSpc>
              <a:spcBef>
                <a:spcPct val="0"/>
              </a:spcBef>
              <a:spcAft>
                <a:spcPct val="0"/>
              </a:spcAft>
              <a:buClr>
                <a:srgbClr val="FF7C11"/>
              </a:buClr>
              <a:buSzPct val="100000"/>
              <a:buFont typeface="Arial" charset="0"/>
              <a:defRPr sz="2400">
                <a:solidFill>
                  <a:schemeClr val="bg1"/>
                </a:solidFill>
                <a:latin typeface="Arial" charset="0"/>
                <a:ea typeface="ＭＳ Ｐゴシック" pitchFamily="28" charset="-128"/>
              </a:defRPr>
            </a:lvl7pPr>
            <a:lvl8pPr marL="3429000" indent="-228600" defTabSz="457200" eaLnBrk="0" fontAlgn="base" hangingPunct="0">
              <a:lnSpc>
                <a:spcPct val="97000"/>
              </a:lnSpc>
              <a:spcBef>
                <a:spcPct val="0"/>
              </a:spcBef>
              <a:spcAft>
                <a:spcPct val="0"/>
              </a:spcAft>
              <a:buClr>
                <a:srgbClr val="FF7C11"/>
              </a:buClr>
              <a:buSzPct val="100000"/>
              <a:buFont typeface="Arial" charset="0"/>
              <a:defRPr sz="2400">
                <a:solidFill>
                  <a:schemeClr val="bg1"/>
                </a:solidFill>
                <a:latin typeface="Arial" charset="0"/>
                <a:ea typeface="ＭＳ Ｐゴシック" pitchFamily="28" charset="-128"/>
              </a:defRPr>
            </a:lvl8pPr>
            <a:lvl9pPr marL="3886200" indent="-228600" defTabSz="457200" eaLnBrk="0" fontAlgn="base" hangingPunct="0">
              <a:lnSpc>
                <a:spcPct val="97000"/>
              </a:lnSpc>
              <a:spcBef>
                <a:spcPct val="0"/>
              </a:spcBef>
              <a:spcAft>
                <a:spcPct val="0"/>
              </a:spcAft>
              <a:buClr>
                <a:srgbClr val="FF7C11"/>
              </a:buClr>
              <a:buSzPct val="100000"/>
              <a:buFont typeface="Arial" charset="0"/>
              <a:defRPr sz="2400">
                <a:solidFill>
                  <a:schemeClr val="bg1"/>
                </a:solidFill>
                <a:latin typeface="Arial" charset="0"/>
                <a:ea typeface="ＭＳ Ｐゴシック" pitchFamily="28" charset="-128"/>
              </a:defRPr>
            </a:lvl9pPr>
          </a:lstStyle>
          <a:p>
            <a:endParaRPr lang="en-US" altLang="en-US"/>
          </a:p>
        </p:txBody>
      </p:sp>
      <p:sp>
        <p:nvSpPr>
          <p:cNvPr id="94212" name="Rectangle 2"/>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itchFamily="28" charset="0"/>
            </a:endParaRPr>
          </a:p>
        </p:txBody>
      </p:sp>
    </p:spTree>
    <p:extLst>
      <p:ext uri="{BB962C8B-B14F-4D97-AF65-F5344CB8AC3E}">
        <p14:creationId xmlns:p14="http://schemas.microsoft.com/office/powerpoint/2010/main" val="4166182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Master" Target="../slideMasters/slideMaster2.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9BB257B-A783-4BD1-BE72-79694B441C50}" type="datetimeFigureOut">
              <a:rPr lang="en-US" smtClean="0"/>
              <a:t>8/10/2022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2DF6AF-C23A-49C7-8170-BDFCF07BB2AF}" type="slidenum">
              <a:rPr lang="en-US" smtClean="0"/>
              <a:t>‹#›</a:t>
            </a:fld>
            <a:endParaRPr lang="en-US"/>
          </a:p>
        </p:txBody>
      </p:sp>
    </p:spTree>
    <p:extLst>
      <p:ext uri="{BB962C8B-B14F-4D97-AF65-F5344CB8AC3E}">
        <p14:creationId xmlns:p14="http://schemas.microsoft.com/office/powerpoint/2010/main" val="919557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BB257B-A783-4BD1-BE72-79694B441C50}" type="datetimeFigureOut">
              <a:rPr lang="en-US" smtClean="0"/>
              <a:t>8/10/2022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2DF6AF-C23A-49C7-8170-BDFCF07BB2AF}" type="slidenum">
              <a:rPr lang="en-US" smtClean="0"/>
              <a:t>‹#›</a:t>
            </a:fld>
            <a:endParaRPr lang="en-US"/>
          </a:p>
        </p:txBody>
      </p:sp>
    </p:spTree>
    <p:extLst>
      <p:ext uri="{BB962C8B-B14F-4D97-AF65-F5344CB8AC3E}">
        <p14:creationId xmlns:p14="http://schemas.microsoft.com/office/powerpoint/2010/main" val="622011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BB257B-A783-4BD1-BE72-79694B441C50}" type="datetimeFigureOut">
              <a:rPr lang="en-US" smtClean="0"/>
              <a:t>8/10/2022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2DF6AF-C23A-49C7-8170-BDFCF07BB2AF}" type="slidenum">
              <a:rPr lang="en-US" smtClean="0"/>
              <a:t>‹#›</a:t>
            </a:fld>
            <a:endParaRPr lang="en-US"/>
          </a:p>
        </p:txBody>
      </p:sp>
    </p:spTree>
    <p:extLst>
      <p:ext uri="{BB962C8B-B14F-4D97-AF65-F5344CB8AC3E}">
        <p14:creationId xmlns:p14="http://schemas.microsoft.com/office/powerpoint/2010/main" val="24208050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3250" name="Picture 2" descr="15180-TITLE-Slide2-2007-Catalo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3251" name="Rectangle 3"/>
          <p:cNvSpPr>
            <a:spLocks noGrp="1" noChangeArrowheads="1"/>
          </p:cNvSpPr>
          <p:nvPr>
            <p:ph type="ctrTitle"/>
          </p:nvPr>
        </p:nvSpPr>
        <p:spPr>
          <a:xfrm>
            <a:off x="381000" y="990600"/>
            <a:ext cx="7543800" cy="1143000"/>
          </a:xfrm>
        </p:spPr>
        <p:txBody>
          <a:bodyPr anchor="ctr"/>
          <a:lstStyle>
            <a:lvl1pPr>
              <a:defRPr>
                <a:solidFill>
                  <a:schemeClr val="tx1"/>
                </a:solidFill>
              </a:defRPr>
            </a:lvl1pPr>
          </a:lstStyle>
          <a:p>
            <a:pPr lvl="0"/>
            <a:r>
              <a:rPr lang="en-US" altLang="en-US" noProof="0"/>
              <a:t>Click to edit Master title style</a:t>
            </a:r>
          </a:p>
        </p:txBody>
      </p:sp>
      <p:sp>
        <p:nvSpPr>
          <p:cNvPr id="53252" name="Rectangle 4"/>
          <p:cNvSpPr>
            <a:spLocks noGrp="1" noChangeArrowheads="1"/>
          </p:cNvSpPr>
          <p:nvPr>
            <p:ph type="subTitle" idx="1"/>
          </p:nvPr>
        </p:nvSpPr>
        <p:spPr>
          <a:xfrm>
            <a:off x="4114800" y="3352800"/>
            <a:ext cx="4267200" cy="1295400"/>
          </a:xfrm>
        </p:spPr>
        <p:txBody>
          <a:bodyPr/>
          <a:lstStyle>
            <a:lvl1pPr marL="0" indent="0">
              <a:buFontTx/>
              <a:buNone/>
              <a:defRPr sz="2800">
                <a:solidFill>
                  <a:srgbClr val="B40000"/>
                </a:solidFill>
              </a:defRPr>
            </a:lvl1pPr>
          </a:lstStyle>
          <a:p>
            <a:pPr lvl="0"/>
            <a:r>
              <a:rPr lang="en-US" altLang="en-US" noProof="0"/>
              <a:t>Click to edit Master subtitle style</a:t>
            </a:r>
          </a:p>
        </p:txBody>
      </p:sp>
    </p:spTree>
    <p:extLst>
      <p:ext uri="{BB962C8B-B14F-4D97-AF65-F5344CB8AC3E}">
        <p14:creationId xmlns:p14="http://schemas.microsoft.com/office/powerpoint/2010/main" val="42763678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108063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27877278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31863"/>
            <a:ext cx="40386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31863"/>
            <a:ext cx="40386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557138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97297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154755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15194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410300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BB257B-A783-4BD1-BE72-79694B441C50}" type="datetimeFigureOut">
              <a:rPr lang="en-US" smtClean="0"/>
              <a:t>8/10/2022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2DF6AF-C23A-49C7-8170-BDFCF07BB2AF}" type="slidenum">
              <a:rPr lang="en-US" smtClean="0"/>
              <a:t>‹#›</a:t>
            </a:fld>
            <a:endParaRPr lang="en-US"/>
          </a:p>
        </p:txBody>
      </p:sp>
    </p:spTree>
    <p:extLst>
      <p:ext uri="{BB962C8B-B14F-4D97-AF65-F5344CB8AC3E}">
        <p14:creationId xmlns:p14="http://schemas.microsoft.com/office/powerpoint/2010/main" val="25500888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8716103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761061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6200"/>
            <a:ext cx="2057400" cy="52752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76200"/>
            <a:ext cx="6019800" cy="52752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70685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9BB257B-A783-4BD1-BE72-79694B441C50}" type="datetimeFigureOut">
              <a:rPr lang="en-US" smtClean="0"/>
              <a:t>8/10/2022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2DF6AF-C23A-49C7-8170-BDFCF07BB2AF}" type="slidenum">
              <a:rPr lang="en-US" smtClean="0"/>
              <a:t>‹#›</a:t>
            </a:fld>
            <a:endParaRPr lang="en-US"/>
          </a:p>
        </p:txBody>
      </p:sp>
    </p:spTree>
    <p:extLst>
      <p:ext uri="{BB962C8B-B14F-4D97-AF65-F5344CB8AC3E}">
        <p14:creationId xmlns:p14="http://schemas.microsoft.com/office/powerpoint/2010/main" val="3536338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9BB257B-A783-4BD1-BE72-79694B441C50}" type="datetimeFigureOut">
              <a:rPr lang="en-US" smtClean="0"/>
              <a:t>8/10/2022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2DF6AF-C23A-49C7-8170-BDFCF07BB2AF}" type="slidenum">
              <a:rPr lang="en-US" smtClean="0"/>
              <a:t>‹#›</a:t>
            </a:fld>
            <a:endParaRPr lang="en-US"/>
          </a:p>
        </p:txBody>
      </p:sp>
    </p:spTree>
    <p:extLst>
      <p:ext uri="{BB962C8B-B14F-4D97-AF65-F5344CB8AC3E}">
        <p14:creationId xmlns:p14="http://schemas.microsoft.com/office/powerpoint/2010/main" val="751872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9BB257B-A783-4BD1-BE72-79694B441C50}" type="datetimeFigureOut">
              <a:rPr lang="en-US" smtClean="0"/>
              <a:t>8/10/2022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2DF6AF-C23A-49C7-8170-BDFCF07BB2AF}" type="slidenum">
              <a:rPr lang="en-US" smtClean="0"/>
              <a:t>‹#›</a:t>
            </a:fld>
            <a:endParaRPr lang="en-US"/>
          </a:p>
        </p:txBody>
      </p:sp>
    </p:spTree>
    <p:extLst>
      <p:ext uri="{BB962C8B-B14F-4D97-AF65-F5344CB8AC3E}">
        <p14:creationId xmlns:p14="http://schemas.microsoft.com/office/powerpoint/2010/main" val="3410906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9BB257B-A783-4BD1-BE72-79694B441C50}" type="datetimeFigureOut">
              <a:rPr lang="en-US" smtClean="0"/>
              <a:t>8/10/2022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2DF6AF-C23A-49C7-8170-BDFCF07BB2AF}" type="slidenum">
              <a:rPr lang="en-US" smtClean="0"/>
              <a:t>‹#›</a:t>
            </a:fld>
            <a:endParaRPr lang="en-US"/>
          </a:p>
        </p:txBody>
      </p:sp>
    </p:spTree>
    <p:extLst>
      <p:ext uri="{BB962C8B-B14F-4D97-AF65-F5344CB8AC3E}">
        <p14:creationId xmlns:p14="http://schemas.microsoft.com/office/powerpoint/2010/main" val="3336322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BB257B-A783-4BD1-BE72-79694B441C50}" type="datetimeFigureOut">
              <a:rPr lang="en-US" smtClean="0"/>
              <a:t>8/10/2022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2DF6AF-C23A-49C7-8170-BDFCF07BB2AF}" type="slidenum">
              <a:rPr lang="en-US" smtClean="0"/>
              <a:t>‹#›</a:t>
            </a:fld>
            <a:endParaRPr lang="en-US"/>
          </a:p>
        </p:txBody>
      </p:sp>
    </p:spTree>
    <p:extLst>
      <p:ext uri="{BB962C8B-B14F-4D97-AF65-F5344CB8AC3E}">
        <p14:creationId xmlns:p14="http://schemas.microsoft.com/office/powerpoint/2010/main" val="1610380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9BB257B-A783-4BD1-BE72-79694B441C50}" type="datetimeFigureOut">
              <a:rPr lang="en-US" smtClean="0"/>
              <a:t>8/10/2022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2DF6AF-C23A-49C7-8170-BDFCF07BB2AF}" type="slidenum">
              <a:rPr lang="en-US" smtClean="0"/>
              <a:t>‹#›</a:t>
            </a:fld>
            <a:endParaRPr lang="en-US"/>
          </a:p>
        </p:txBody>
      </p:sp>
    </p:spTree>
    <p:extLst>
      <p:ext uri="{BB962C8B-B14F-4D97-AF65-F5344CB8AC3E}">
        <p14:creationId xmlns:p14="http://schemas.microsoft.com/office/powerpoint/2010/main" val="2825504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9BB257B-A783-4BD1-BE72-79694B441C50}" type="datetimeFigureOut">
              <a:rPr lang="en-US" smtClean="0"/>
              <a:t>8/10/2022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2DF6AF-C23A-49C7-8170-BDFCF07BB2AF}" type="slidenum">
              <a:rPr lang="en-US" smtClean="0"/>
              <a:t>‹#›</a:t>
            </a:fld>
            <a:endParaRPr lang="en-US"/>
          </a:p>
        </p:txBody>
      </p:sp>
    </p:spTree>
    <p:extLst>
      <p:ext uri="{BB962C8B-B14F-4D97-AF65-F5344CB8AC3E}">
        <p14:creationId xmlns:p14="http://schemas.microsoft.com/office/powerpoint/2010/main" val="2517193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 /><Relationship Id="rId13" Type="http://schemas.openxmlformats.org/officeDocument/2006/relationships/image" Target="../media/image1.jpeg" /><Relationship Id="rId3" Type="http://schemas.openxmlformats.org/officeDocument/2006/relationships/slideLayout" Target="../slideLayouts/slideLayout14.xml" /><Relationship Id="rId7" Type="http://schemas.openxmlformats.org/officeDocument/2006/relationships/slideLayout" Target="../slideLayouts/slideLayout18.xml" /><Relationship Id="rId12" Type="http://schemas.openxmlformats.org/officeDocument/2006/relationships/theme" Target="../theme/theme2.xml" /><Relationship Id="rId2" Type="http://schemas.openxmlformats.org/officeDocument/2006/relationships/slideLayout" Target="../slideLayouts/slideLayout13.xml" /><Relationship Id="rId1" Type="http://schemas.openxmlformats.org/officeDocument/2006/relationships/slideLayout" Target="../slideLayouts/slideLayout12.xml" /><Relationship Id="rId6" Type="http://schemas.openxmlformats.org/officeDocument/2006/relationships/slideLayout" Target="../slideLayouts/slideLayout17.xml" /><Relationship Id="rId11" Type="http://schemas.openxmlformats.org/officeDocument/2006/relationships/slideLayout" Target="../slideLayouts/slideLayout22.xml" /><Relationship Id="rId5" Type="http://schemas.openxmlformats.org/officeDocument/2006/relationships/slideLayout" Target="../slideLayouts/slideLayout16.xml" /><Relationship Id="rId10" Type="http://schemas.openxmlformats.org/officeDocument/2006/relationships/slideLayout" Target="../slideLayouts/slideLayout21.xml" /><Relationship Id="rId4" Type="http://schemas.openxmlformats.org/officeDocument/2006/relationships/slideLayout" Target="../slideLayouts/slideLayout15.xml" /><Relationship Id="rId9" Type="http://schemas.openxmlformats.org/officeDocument/2006/relationships/slideLayout" Target="../slideLayouts/slideLayout20.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BB257B-A783-4BD1-BE72-79694B441C50}" type="datetimeFigureOut">
              <a:rPr lang="en-US" smtClean="0"/>
              <a:t>8/10/2022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2DF6AF-C23A-49C7-8170-BDFCF07BB2AF}" type="slidenum">
              <a:rPr lang="en-US" smtClean="0"/>
              <a:t>‹#›</a:t>
            </a:fld>
            <a:endParaRPr lang="en-US"/>
          </a:p>
        </p:txBody>
      </p:sp>
    </p:spTree>
    <p:extLst>
      <p:ext uri="{BB962C8B-B14F-4D97-AF65-F5344CB8AC3E}">
        <p14:creationId xmlns:p14="http://schemas.microsoft.com/office/powerpoint/2010/main" val="22337789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2226" name="Picture 2" descr="15180-TEXT-Slide2-2007-Catalo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2227" name="Rectangle 3"/>
          <p:cNvSpPr>
            <a:spLocks noGrp="1" noChangeArrowheads="1"/>
          </p:cNvSpPr>
          <p:nvPr>
            <p:ph type="title"/>
          </p:nvPr>
        </p:nvSpPr>
        <p:spPr bwMode="auto">
          <a:xfrm>
            <a:off x="457200" y="76200"/>
            <a:ext cx="8229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52228" name="Rectangle 4"/>
          <p:cNvSpPr>
            <a:spLocks noGrp="1" noChangeArrowheads="1"/>
          </p:cNvSpPr>
          <p:nvPr>
            <p:ph type="body" idx="1"/>
          </p:nvPr>
        </p:nvSpPr>
        <p:spPr bwMode="auto">
          <a:xfrm>
            <a:off x="457200" y="931863"/>
            <a:ext cx="82296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2229" name="Line 5"/>
          <p:cNvSpPr>
            <a:spLocks noChangeShapeType="1"/>
          </p:cNvSpPr>
          <p:nvPr/>
        </p:nvSpPr>
        <p:spPr bwMode="auto">
          <a:xfrm>
            <a:off x="533400" y="838200"/>
            <a:ext cx="8610600" cy="0"/>
          </a:xfrm>
          <a:prstGeom prst="line">
            <a:avLst/>
          </a:prstGeom>
          <a:noFill/>
          <a:ln w="9525">
            <a:solidFill>
              <a:srgbClr val="B4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52230" name="Line 6"/>
          <p:cNvSpPr>
            <a:spLocks noChangeShapeType="1"/>
          </p:cNvSpPr>
          <p:nvPr/>
        </p:nvSpPr>
        <p:spPr bwMode="auto">
          <a:xfrm>
            <a:off x="533400" y="838200"/>
            <a:ext cx="8610600" cy="0"/>
          </a:xfrm>
          <a:prstGeom prst="line">
            <a:avLst/>
          </a:prstGeom>
          <a:noFill/>
          <a:ln w="9525">
            <a:solidFill>
              <a:srgbClr val="B4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Tree>
    <p:extLst>
      <p:ext uri="{BB962C8B-B14F-4D97-AF65-F5344CB8AC3E}">
        <p14:creationId xmlns:p14="http://schemas.microsoft.com/office/powerpoint/2010/main" val="7837896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fontAlgn="base">
        <a:spcBef>
          <a:spcPct val="0"/>
        </a:spcBef>
        <a:spcAft>
          <a:spcPct val="0"/>
        </a:spcAft>
        <a:defRPr sz="3200" b="1" kern="1200">
          <a:solidFill>
            <a:srgbClr val="B40000"/>
          </a:solidFill>
          <a:latin typeface="+mj-lt"/>
          <a:ea typeface="+mj-ea"/>
          <a:cs typeface="+mj-cs"/>
        </a:defRPr>
      </a:lvl1pPr>
      <a:lvl2pPr algn="l" rtl="0" fontAlgn="base">
        <a:spcBef>
          <a:spcPct val="0"/>
        </a:spcBef>
        <a:spcAft>
          <a:spcPct val="0"/>
        </a:spcAft>
        <a:defRPr sz="3200" b="1">
          <a:solidFill>
            <a:srgbClr val="B40000"/>
          </a:solidFill>
          <a:latin typeface="Arial" panose="020B0604020202020204" pitchFamily="34" charset="0"/>
        </a:defRPr>
      </a:lvl2pPr>
      <a:lvl3pPr algn="l" rtl="0" fontAlgn="base">
        <a:spcBef>
          <a:spcPct val="0"/>
        </a:spcBef>
        <a:spcAft>
          <a:spcPct val="0"/>
        </a:spcAft>
        <a:defRPr sz="3200" b="1">
          <a:solidFill>
            <a:srgbClr val="B40000"/>
          </a:solidFill>
          <a:latin typeface="Arial" panose="020B0604020202020204" pitchFamily="34" charset="0"/>
        </a:defRPr>
      </a:lvl3pPr>
      <a:lvl4pPr algn="l" rtl="0" fontAlgn="base">
        <a:spcBef>
          <a:spcPct val="0"/>
        </a:spcBef>
        <a:spcAft>
          <a:spcPct val="0"/>
        </a:spcAft>
        <a:defRPr sz="3200" b="1">
          <a:solidFill>
            <a:srgbClr val="B40000"/>
          </a:solidFill>
          <a:latin typeface="Arial" panose="020B0604020202020204" pitchFamily="34" charset="0"/>
        </a:defRPr>
      </a:lvl4pPr>
      <a:lvl5pPr algn="l" rtl="0" fontAlgn="base">
        <a:spcBef>
          <a:spcPct val="0"/>
        </a:spcBef>
        <a:spcAft>
          <a:spcPct val="0"/>
        </a:spcAft>
        <a:defRPr sz="3200" b="1">
          <a:solidFill>
            <a:srgbClr val="B40000"/>
          </a:solidFill>
          <a:latin typeface="Arial" panose="020B0604020202020204" pitchFamily="34" charset="0"/>
        </a:defRPr>
      </a:lvl5pPr>
      <a:lvl6pPr marL="457200" algn="l" rtl="0" fontAlgn="base">
        <a:spcBef>
          <a:spcPct val="0"/>
        </a:spcBef>
        <a:spcAft>
          <a:spcPct val="0"/>
        </a:spcAft>
        <a:defRPr sz="3200" b="1">
          <a:solidFill>
            <a:srgbClr val="B40000"/>
          </a:solidFill>
          <a:latin typeface="Arial" panose="020B0604020202020204" pitchFamily="34" charset="0"/>
        </a:defRPr>
      </a:lvl6pPr>
      <a:lvl7pPr marL="914400" algn="l" rtl="0" fontAlgn="base">
        <a:spcBef>
          <a:spcPct val="0"/>
        </a:spcBef>
        <a:spcAft>
          <a:spcPct val="0"/>
        </a:spcAft>
        <a:defRPr sz="3200" b="1">
          <a:solidFill>
            <a:srgbClr val="B40000"/>
          </a:solidFill>
          <a:latin typeface="Arial" panose="020B0604020202020204" pitchFamily="34" charset="0"/>
        </a:defRPr>
      </a:lvl7pPr>
      <a:lvl8pPr marL="1371600" algn="l" rtl="0" fontAlgn="base">
        <a:spcBef>
          <a:spcPct val="0"/>
        </a:spcBef>
        <a:spcAft>
          <a:spcPct val="0"/>
        </a:spcAft>
        <a:defRPr sz="3200" b="1">
          <a:solidFill>
            <a:srgbClr val="B40000"/>
          </a:solidFill>
          <a:latin typeface="Arial" panose="020B0604020202020204" pitchFamily="34" charset="0"/>
        </a:defRPr>
      </a:lvl8pPr>
      <a:lvl9pPr marL="1828800" algn="l" rtl="0" fontAlgn="base">
        <a:spcBef>
          <a:spcPct val="0"/>
        </a:spcBef>
        <a:spcAft>
          <a:spcPct val="0"/>
        </a:spcAft>
        <a:defRPr sz="3200" b="1">
          <a:solidFill>
            <a:srgbClr val="B40000"/>
          </a:solidFill>
          <a:latin typeface="Arial" panose="020B0604020202020204" pitchFamily="34" charset="0"/>
        </a:defRPr>
      </a:lvl9pPr>
    </p:titleStyle>
    <p:bodyStyle>
      <a:lvl1pPr marL="168275" indent="-168275" algn="l" rtl="0" fontAlgn="base">
        <a:spcBef>
          <a:spcPct val="20000"/>
        </a:spcBef>
        <a:spcAft>
          <a:spcPct val="0"/>
        </a:spcAft>
        <a:buChar char="•"/>
        <a:defRPr sz="2400" kern="1200">
          <a:solidFill>
            <a:schemeClr val="tx1"/>
          </a:solidFill>
          <a:latin typeface="+mn-lt"/>
          <a:ea typeface="+mn-ea"/>
          <a:cs typeface="+mn-cs"/>
        </a:defRPr>
      </a:lvl1pPr>
      <a:lvl2pPr marL="465138" indent="-171450" algn="l" rtl="0" fontAlgn="base">
        <a:spcBef>
          <a:spcPct val="20000"/>
        </a:spcBef>
        <a:spcAft>
          <a:spcPct val="0"/>
        </a:spcAft>
        <a:buSzPct val="75000"/>
        <a:buFont typeface="Wingdings" panose="05000000000000000000" pitchFamily="2" charset="2"/>
        <a:buChar char="§"/>
        <a:defRPr sz="2000" kern="1200">
          <a:solidFill>
            <a:schemeClr val="tx1"/>
          </a:solidFill>
          <a:latin typeface="+mn-lt"/>
          <a:ea typeface="+mn-ea"/>
          <a:cs typeface="+mn-cs"/>
        </a:defRPr>
      </a:lvl2pPr>
      <a:lvl3pPr marL="741363" indent="-120650" algn="l" rtl="0" fontAlgn="base">
        <a:spcBef>
          <a:spcPct val="20000"/>
        </a:spcBef>
        <a:spcAft>
          <a:spcPct val="0"/>
        </a:spcAft>
        <a:buChar char="•"/>
        <a:defRPr kern="1200">
          <a:solidFill>
            <a:schemeClr val="tx1"/>
          </a:solidFill>
          <a:latin typeface="+mn-lt"/>
          <a:ea typeface="+mn-ea"/>
          <a:cs typeface="+mn-cs"/>
        </a:defRPr>
      </a:lvl3pPr>
      <a:lvl4pPr marL="1087438" indent="-173038" algn="l" rtl="0" fontAlgn="base">
        <a:spcBef>
          <a:spcPct val="20000"/>
        </a:spcBef>
        <a:spcAft>
          <a:spcPct val="0"/>
        </a:spcAft>
        <a:buChar char="–"/>
        <a:defRPr sz="1600" kern="1200">
          <a:solidFill>
            <a:schemeClr val="tx1"/>
          </a:solidFill>
          <a:latin typeface="+mn-lt"/>
          <a:ea typeface="+mn-ea"/>
          <a:cs typeface="+mn-cs"/>
        </a:defRPr>
      </a:lvl4pPr>
      <a:lvl5pPr marL="1431925" indent="-173038" algn="l" rtl="0" fontAlgn="base">
        <a:spcBef>
          <a:spcPct val="20000"/>
        </a:spcBef>
        <a:spcAft>
          <a:spcPct val="0"/>
        </a:spcAft>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12.xml" /></Relationships>
</file>

<file path=ppt/slides/_rels/slide10.xml.rels><?xml version="1.0" encoding="UTF-8" standalone="yes"?>
<Relationships xmlns="http://schemas.openxmlformats.org/package/2006/relationships"><Relationship Id="rId3" Type="http://schemas.microsoft.com/office/2007/relationships/hdphoto" Target="../media/hdphoto1.wdp" /><Relationship Id="rId2" Type="http://schemas.openxmlformats.org/officeDocument/2006/relationships/image" Target="../media/image12.png" /><Relationship Id="rId1" Type="http://schemas.openxmlformats.org/officeDocument/2006/relationships/slideLayout" Target="../slideLayouts/slideLayout2.xml" /><Relationship Id="rId5" Type="http://schemas.microsoft.com/office/2007/relationships/hdphoto" Target="../media/hdphoto2.wdp" /><Relationship Id="rId4" Type="http://schemas.openxmlformats.org/officeDocument/2006/relationships/image" Target="../media/image13.png" /></Relationships>
</file>

<file path=ppt/slides/_rels/slide11.xml.rels><?xml version="1.0" encoding="UTF-8" standalone="yes"?>
<Relationships xmlns="http://schemas.openxmlformats.org/package/2006/relationships"><Relationship Id="rId2" Type="http://schemas.openxmlformats.org/officeDocument/2006/relationships/image" Target="../media/image14.jpe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3" Type="http://schemas.microsoft.com/office/2007/relationships/hdphoto" Target="../media/hdphoto3.wdp" /><Relationship Id="rId2" Type="http://schemas.openxmlformats.org/officeDocument/2006/relationships/image" Target="../media/image15.jpe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3" Type="http://schemas.microsoft.com/office/2007/relationships/hdphoto" Target="../media/hdphoto4.wdp" /><Relationship Id="rId2" Type="http://schemas.openxmlformats.org/officeDocument/2006/relationships/image" Target="../media/image16.jpe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3" Type="http://schemas.openxmlformats.org/officeDocument/2006/relationships/image" Target="../media/image17.jpeg" /><Relationship Id="rId2" Type="http://schemas.openxmlformats.org/officeDocument/2006/relationships/notesSlide" Target="../notesSlides/notesSlide2.xml" /><Relationship Id="rId1" Type="http://schemas.openxmlformats.org/officeDocument/2006/relationships/slideLayout" Target="../slideLayouts/slideLayout7.xml" /></Relationships>
</file>

<file path=ppt/slides/_rels/slide15.xml.rels><?xml version="1.0" encoding="UTF-8" standalone="yes"?>
<Relationships xmlns="http://schemas.openxmlformats.org/package/2006/relationships"><Relationship Id="rId3" Type="http://schemas.openxmlformats.org/officeDocument/2006/relationships/image" Target="../media/image18.jpeg" /><Relationship Id="rId2" Type="http://schemas.openxmlformats.org/officeDocument/2006/relationships/notesSlide" Target="../notesSlides/notesSlide3.xml" /><Relationship Id="rId1" Type="http://schemas.openxmlformats.org/officeDocument/2006/relationships/slideLayout" Target="../slideLayouts/slideLayout7.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3" Type="http://schemas.microsoft.com/office/2007/relationships/hdphoto" Target="../media/hdphoto5.wdp" /><Relationship Id="rId2" Type="http://schemas.openxmlformats.org/officeDocument/2006/relationships/image" Target="../media/image19.png"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 /><Relationship Id="rId2" Type="http://schemas.openxmlformats.org/officeDocument/2006/relationships/diagramData" Target="../diagrams/data1.xml" /><Relationship Id="rId1" Type="http://schemas.openxmlformats.org/officeDocument/2006/relationships/slideLayout" Target="../slideLayouts/slideLayout2.xml" /><Relationship Id="rId6" Type="http://schemas.microsoft.com/office/2007/relationships/diagramDrawing" Target="../diagrams/drawing1.xml" /><Relationship Id="rId5" Type="http://schemas.openxmlformats.org/officeDocument/2006/relationships/diagramColors" Target="../diagrams/colors1.xml" /><Relationship Id="rId4" Type="http://schemas.openxmlformats.org/officeDocument/2006/relationships/diagramQuickStyle" Target="../diagrams/quickStyle1.xml" /></Relationships>
</file>

<file path=ppt/slides/_rels/slide21.xml.rels><?xml version="1.0" encoding="UTF-8" standalone="yes"?>
<Relationships xmlns="http://schemas.openxmlformats.org/package/2006/relationships"><Relationship Id="rId3" Type="http://schemas.microsoft.com/office/2007/relationships/hdphoto" Target="../media/hdphoto6.wdp" /><Relationship Id="rId2" Type="http://schemas.openxmlformats.org/officeDocument/2006/relationships/image" Target="../media/image22.png"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3" Type="http://schemas.microsoft.com/office/2007/relationships/hdphoto" Target="../media/hdphoto7.wdp" /><Relationship Id="rId2" Type="http://schemas.openxmlformats.org/officeDocument/2006/relationships/image" Target="../media/image23.jpeg" /><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3" Type="http://schemas.openxmlformats.org/officeDocument/2006/relationships/image" Target="../media/image24.jpeg" /><Relationship Id="rId2" Type="http://schemas.openxmlformats.org/officeDocument/2006/relationships/notesSlide" Target="../notesSlides/notesSlide4.xml" /><Relationship Id="rId1" Type="http://schemas.openxmlformats.org/officeDocument/2006/relationships/slideLayout" Target="../slideLayouts/slideLayout2.xml" /><Relationship Id="rId4" Type="http://schemas.microsoft.com/office/2007/relationships/hdphoto" Target="../media/hdphoto8.wdp" /></Relationships>
</file>

<file path=ppt/slides/_rels/slide26.xml.rels><?xml version="1.0" encoding="UTF-8" standalone="yes"?>
<Relationships xmlns="http://schemas.openxmlformats.org/package/2006/relationships"><Relationship Id="rId3" Type="http://schemas.openxmlformats.org/officeDocument/2006/relationships/image" Target="../media/image25.jpeg" /><Relationship Id="rId2" Type="http://schemas.openxmlformats.org/officeDocument/2006/relationships/notesSlide" Target="../notesSlides/notesSlide5.xml" /><Relationship Id="rId1" Type="http://schemas.openxmlformats.org/officeDocument/2006/relationships/slideLayout" Target="../slideLayouts/slideLayout2.xml" /><Relationship Id="rId4" Type="http://schemas.microsoft.com/office/2007/relationships/hdphoto" Target="../media/hdphoto9.wdp"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3" Type="http://schemas.microsoft.com/office/2007/relationships/hdphoto" Target="../media/hdphoto10.wdp" /><Relationship Id="rId2" Type="http://schemas.openxmlformats.org/officeDocument/2006/relationships/image" Target="../media/image26.jpeg" /><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5.xml.rels><?xml version="1.0" encoding="UTF-8" standalone="yes"?>
<Relationships xmlns="http://schemas.openxmlformats.org/package/2006/relationships"><Relationship Id="rId2" Type="http://schemas.openxmlformats.org/officeDocument/2006/relationships/image" Target="../media/image27.jpeg" /><Relationship Id="rId1" Type="http://schemas.openxmlformats.org/officeDocument/2006/relationships/slideLayout" Target="../slideLayouts/slideLayout1.xml" /></Relationships>
</file>

<file path=ppt/slides/_rels/slide36.xml.rels><?xml version="1.0" encoding="UTF-8" standalone="yes"?>
<Relationships xmlns="http://schemas.openxmlformats.org/package/2006/relationships"><Relationship Id="rId3" Type="http://schemas.microsoft.com/office/2007/relationships/hdphoto" Target="../media/hdphoto11.wdp" /><Relationship Id="rId2" Type="http://schemas.openxmlformats.org/officeDocument/2006/relationships/image" Target="../media/image28.png" /><Relationship Id="rId1" Type="http://schemas.openxmlformats.org/officeDocument/2006/relationships/slideLayout" Target="../slideLayouts/slideLayout1.xml" /></Relationships>
</file>

<file path=ppt/slides/_rels/slide37.xml.rels><?xml version="1.0" encoding="UTF-8" standalone="yes"?>
<Relationships xmlns="http://schemas.openxmlformats.org/package/2006/relationships"><Relationship Id="rId3" Type="http://schemas.microsoft.com/office/2007/relationships/hdphoto" Target="../media/hdphoto12.wdp" /><Relationship Id="rId2" Type="http://schemas.openxmlformats.org/officeDocument/2006/relationships/image" Target="../media/image29.png" /><Relationship Id="rId1" Type="http://schemas.openxmlformats.org/officeDocument/2006/relationships/slideLayout" Target="../slideLayouts/slideLayout2.xml" /></Relationships>
</file>

<file path=ppt/slides/_rels/slide38.xml.rels><?xml version="1.0" encoding="UTF-8" standalone="yes"?>
<Relationships xmlns="http://schemas.openxmlformats.org/package/2006/relationships"><Relationship Id="rId2" Type="http://schemas.openxmlformats.org/officeDocument/2006/relationships/image" Target="../media/image30.jpeg" /><Relationship Id="rId1" Type="http://schemas.openxmlformats.org/officeDocument/2006/relationships/slideLayout" Target="../slideLayouts/slideLayout2.xml" /></Relationships>
</file>

<file path=ppt/slides/_rels/slide39.xml.rels><?xml version="1.0" encoding="UTF-8" standalone="yes"?>
<Relationships xmlns="http://schemas.openxmlformats.org/package/2006/relationships"><Relationship Id="rId2" Type="http://schemas.openxmlformats.org/officeDocument/2006/relationships/image" Target="../media/image31.jpe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2.xml" /></Relationships>
</file>

<file path=ppt/slides/_rels/slide40.xml.rels><?xml version="1.0" encoding="UTF-8" standalone="yes"?>
<Relationships xmlns="http://schemas.openxmlformats.org/package/2006/relationships"><Relationship Id="rId2" Type="http://schemas.openxmlformats.org/officeDocument/2006/relationships/image" Target="../media/image32.jpeg" /><Relationship Id="rId1" Type="http://schemas.openxmlformats.org/officeDocument/2006/relationships/slideLayout" Target="../slideLayouts/slideLayout2.xml" /></Relationships>
</file>

<file path=ppt/slides/_rels/slide41.xml.rels><?xml version="1.0" encoding="UTF-8" standalone="yes"?>
<Relationships xmlns="http://schemas.openxmlformats.org/package/2006/relationships"><Relationship Id="rId2" Type="http://schemas.openxmlformats.org/officeDocument/2006/relationships/image" Target="../media/image33.jpeg" /><Relationship Id="rId1" Type="http://schemas.openxmlformats.org/officeDocument/2006/relationships/slideLayout" Target="../slideLayouts/slideLayout2.xml" /></Relationships>
</file>

<file path=ppt/slides/_rels/slide42.xml.rels><?xml version="1.0" encoding="UTF-8" standalone="yes"?>
<Relationships xmlns="http://schemas.openxmlformats.org/package/2006/relationships"><Relationship Id="rId2" Type="http://schemas.openxmlformats.org/officeDocument/2006/relationships/image" Target="../media/image34.jpeg" /><Relationship Id="rId1" Type="http://schemas.openxmlformats.org/officeDocument/2006/relationships/slideLayout" Target="../slideLayouts/slideLayout2.xml" /></Relationships>
</file>

<file path=ppt/slides/_rels/slide43.xml.rels><?xml version="1.0" encoding="UTF-8" standalone="yes"?>
<Relationships xmlns="http://schemas.openxmlformats.org/package/2006/relationships"><Relationship Id="rId2" Type="http://schemas.openxmlformats.org/officeDocument/2006/relationships/image" Target="../media/image35.jpeg" /><Relationship Id="rId1" Type="http://schemas.openxmlformats.org/officeDocument/2006/relationships/slideLayout" Target="../slideLayouts/slideLayout2.xml" /></Relationships>
</file>

<file path=ppt/slides/_rels/slide44.xml.rels><?xml version="1.0" encoding="UTF-8" standalone="yes"?>
<Relationships xmlns="http://schemas.openxmlformats.org/package/2006/relationships"><Relationship Id="rId2" Type="http://schemas.openxmlformats.org/officeDocument/2006/relationships/image" Target="../media/image36.jpeg" /><Relationship Id="rId1" Type="http://schemas.openxmlformats.org/officeDocument/2006/relationships/slideLayout" Target="../slideLayouts/slideLayout2.xml" /></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6.xml.rels><?xml version="1.0" encoding="UTF-8" standalone="yes"?>
<Relationships xmlns="http://schemas.openxmlformats.org/package/2006/relationships"><Relationship Id="rId3" Type="http://schemas.microsoft.com/office/2007/relationships/hdphoto" Target="../media/hdphoto13.wdp" /><Relationship Id="rId2" Type="http://schemas.openxmlformats.org/officeDocument/2006/relationships/image" Target="../media/image37.jpeg" /><Relationship Id="rId1" Type="http://schemas.openxmlformats.org/officeDocument/2006/relationships/slideLayout" Target="../slideLayouts/slideLayout2.xml" /></Relationships>
</file>

<file path=ppt/slides/_rels/slide47.xml.rels><?xml version="1.0" encoding="UTF-8" standalone="yes"?>
<Relationships xmlns="http://schemas.openxmlformats.org/package/2006/relationships"><Relationship Id="rId3" Type="http://schemas.microsoft.com/office/2007/relationships/hdphoto" Target="../media/hdphoto14.wdp" /><Relationship Id="rId2" Type="http://schemas.openxmlformats.org/officeDocument/2006/relationships/image" Target="../media/image38.jpeg" /><Relationship Id="rId1" Type="http://schemas.openxmlformats.org/officeDocument/2006/relationships/slideLayout" Target="../slideLayouts/slideLayout2.xml" /></Relationships>
</file>

<file path=ppt/slides/_rels/slide48.xml.rels><?xml version="1.0" encoding="UTF-8" standalone="yes"?>
<Relationships xmlns="http://schemas.openxmlformats.org/package/2006/relationships"><Relationship Id="rId3" Type="http://schemas.microsoft.com/office/2007/relationships/hdphoto" Target="../media/hdphoto15.wdp" /><Relationship Id="rId2" Type="http://schemas.openxmlformats.org/officeDocument/2006/relationships/image" Target="../media/image39.jpeg" /><Relationship Id="rId1" Type="http://schemas.openxmlformats.org/officeDocument/2006/relationships/slideLayout" Target="../slideLayouts/slideLayout2.xml" /></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3" Type="http://schemas.openxmlformats.org/officeDocument/2006/relationships/image" Target="../media/image7.jpeg" /><Relationship Id="rId2" Type="http://schemas.openxmlformats.org/officeDocument/2006/relationships/image" Target="../media/image6.jpeg" /><Relationship Id="rId1" Type="http://schemas.openxmlformats.org/officeDocument/2006/relationships/slideLayout" Target="../slideLayouts/slideLayout2.xml" /></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1.xml.rels><?xml version="1.0" encoding="UTF-8" standalone="yes"?>
<Relationships xmlns="http://schemas.openxmlformats.org/package/2006/relationships"><Relationship Id="rId3" Type="http://schemas.microsoft.com/office/2007/relationships/hdphoto" Target="../media/hdphoto12.wdp" /><Relationship Id="rId2" Type="http://schemas.openxmlformats.org/officeDocument/2006/relationships/image" Target="../media/image29.png" /><Relationship Id="rId1" Type="http://schemas.openxmlformats.org/officeDocument/2006/relationships/slideLayout" Target="../slideLayouts/slideLayout2.xml" /></Relationships>
</file>

<file path=ppt/slides/_rels/slide52.xml.rels><?xml version="1.0" encoding="UTF-8" standalone="yes"?>
<Relationships xmlns="http://schemas.openxmlformats.org/package/2006/relationships"><Relationship Id="rId3" Type="http://schemas.microsoft.com/office/2007/relationships/hdphoto" Target="../media/hdphoto16.wdp" /><Relationship Id="rId2" Type="http://schemas.openxmlformats.org/officeDocument/2006/relationships/image" Target="../media/image40.jpeg" /><Relationship Id="rId1" Type="http://schemas.openxmlformats.org/officeDocument/2006/relationships/slideLayout" Target="../slideLayouts/slideLayout2.xml" /></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5.xml.rels><?xml version="1.0" encoding="UTF-8" standalone="yes"?>
<Relationships xmlns="http://schemas.openxmlformats.org/package/2006/relationships"><Relationship Id="rId3" Type="http://schemas.microsoft.com/office/2007/relationships/hdphoto" Target="../media/hdphoto17.wdp" /><Relationship Id="rId2" Type="http://schemas.openxmlformats.org/officeDocument/2006/relationships/image" Target="../media/image41.jpeg" /><Relationship Id="rId1" Type="http://schemas.openxmlformats.org/officeDocument/2006/relationships/slideLayout" Target="../slideLayouts/slideLayout2.xml" /></Relationships>
</file>

<file path=ppt/slides/_rels/slide56.xml.rels><?xml version="1.0" encoding="UTF-8" standalone="yes"?>
<Relationships xmlns="http://schemas.openxmlformats.org/package/2006/relationships"><Relationship Id="rId3" Type="http://schemas.microsoft.com/office/2007/relationships/hdphoto" Target="../media/hdphoto18.wdp" /><Relationship Id="rId2" Type="http://schemas.openxmlformats.org/officeDocument/2006/relationships/image" Target="../media/image42.jpeg" /><Relationship Id="rId1" Type="http://schemas.openxmlformats.org/officeDocument/2006/relationships/slideLayout" Target="../slideLayouts/slideLayout2.xml" /></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9.xml.rels><?xml version="1.0" encoding="UTF-8" standalone="yes"?>
<Relationships xmlns="http://schemas.openxmlformats.org/package/2006/relationships"><Relationship Id="rId3" Type="http://schemas.microsoft.com/office/2007/relationships/hdphoto" Target="../media/hdphoto19.wdp" /><Relationship Id="rId2" Type="http://schemas.openxmlformats.org/officeDocument/2006/relationships/image" Target="../media/image43.jpe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2.xml" /></Relationships>
</file>

<file path=ppt/slides/_rels/slide60.xml.rels><?xml version="1.0" encoding="UTF-8" standalone="yes"?>
<Relationships xmlns="http://schemas.openxmlformats.org/package/2006/relationships"><Relationship Id="rId3" Type="http://schemas.openxmlformats.org/officeDocument/2006/relationships/image" Target="../media/image45.png" /><Relationship Id="rId2" Type="http://schemas.openxmlformats.org/officeDocument/2006/relationships/image" Target="../media/image44.jpeg" /><Relationship Id="rId1" Type="http://schemas.openxmlformats.org/officeDocument/2006/relationships/slideLayout" Target="../slideLayouts/slideLayout2.xml" /></Relationships>
</file>

<file path=ppt/slides/_rels/slide61.xml.rels><?xml version="1.0" encoding="UTF-8" standalone="yes"?>
<Relationships xmlns="http://schemas.openxmlformats.org/package/2006/relationships"><Relationship Id="rId3" Type="http://schemas.openxmlformats.org/officeDocument/2006/relationships/image" Target="../media/image45.png" /><Relationship Id="rId2" Type="http://schemas.openxmlformats.org/officeDocument/2006/relationships/image" Target="../media/image46.jpeg" /><Relationship Id="rId1" Type="http://schemas.openxmlformats.org/officeDocument/2006/relationships/slideLayout" Target="../slideLayouts/slideLayout2.xml" /></Relationships>
</file>

<file path=ppt/slides/_rels/slide62.xml.rels><?xml version="1.0" encoding="UTF-8" standalone="yes"?>
<Relationships xmlns="http://schemas.openxmlformats.org/package/2006/relationships"><Relationship Id="rId3" Type="http://schemas.openxmlformats.org/officeDocument/2006/relationships/image" Target="../media/image45.png" /><Relationship Id="rId2" Type="http://schemas.openxmlformats.org/officeDocument/2006/relationships/image" Target="../media/image47.jpeg" /><Relationship Id="rId1" Type="http://schemas.openxmlformats.org/officeDocument/2006/relationships/slideLayout" Target="../slideLayouts/slideLayout2.xml" /></Relationships>
</file>

<file path=ppt/slides/_rels/slide63.xml.rels><?xml version="1.0" encoding="UTF-8" standalone="yes"?>
<Relationships xmlns="http://schemas.openxmlformats.org/package/2006/relationships"><Relationship Id="rId3" Type="http://schemas.openxmlformats.org/officeDocument/2006/relationships/image" Target="../media/image45.png" /><Relationship Id="rId2" Type="http://schemas.openxmlformats.org/officeDocument/2006/relationships/image" Target="../media/image48.jpeg" /><Relationship Id="rId1" Type="http://schemas.openxmlformats.org/officeDocument/2006/relationships/slideLayout" Target="../slideLayouts/slideLayout2.xml" /></Relationships>
</file>

<file path=ppt/slides/_rels/slide64.xml.rels><?xml version="1.0" encoding="UTF-8" standalone="yes"?>
<Relationships xmlns="http://schemas.openxmlformats.org/package/2006/relationships"><Relationship Id="rId3" Type="http://schemas.openxmlformats.org/officeDocument/2006/relationships/image" Target="../media/image45.png" /><Relationship Id="rId2" Type="http://schemas.openxmlformats.org/officeDocument/2006/relationships/image" Target="../media/image49.jpeg" /><Relationship Id="rId1" Type="http://schemas.openxmlformats.org/officeDocument/2006/relationships/slideLayout" Target="../slideLayouts/slideLayout2.xml" /></Relationships>
</file>

<file path=ppt/slides/_rels/slide65.xml.rels><?xml version="1.0" encoding="UTF-8" standalone="yes"?>
<Relationships xmlns="http://schemas.openxmlformats.org/package/2006/relationships"><Relationship Id="rId3" Type="http://schemas.openxmlformats.org/officeDocument/2006/relationships/image" Target="../media/image45.png" /><Relationship Id="rId2" Type="http://schemas.openxmlformats.org/officeDocument/2006/relationships/image" Target="../media/image50.jpeg" /><Relationship Id="rId1" Type="http://schemas.openxmlformats.org/officeDocument/2006/relationships/slideLayout" Target="../slideLayouts/slideLayout2.xml" /></Relationships>
</file>

<file path=ppt/slides/_rels/slide66.xml.rels><?xml version="1.0" encoding="UTF-8" standalone="yes"?>
<Relationships xmlns="http://schemas.openxmlformats.org/package/2006/relationships"><Relationship Id="rId3" Type="http://schemas.openxmlformats.org/officeDocument/2006/relationships/image" Target="../media/image45.png" /><Relationship Id="rId2" Type="http://schemas.openxmlformats.org/officeDocument/2006/relationships/image" Target="../media/image51.jpeg" /><Relationship Id="rId1" Type="http://schemas.openxmlformats.org/officeDocument/2006/relationships/slideLayout" Target="../slideLayouts/slideLayout2.xml" /></Relationships>
</file>

<file path=ppt/slides/_rels/slide67.xml.rels><?xml version="1.0" encoding="UTF-8" standalone="yes"?>
<Relationships xmlns="http://schemas.openxmlformats.org/package/2006/relationships"><Relationship Id="rId3" Type="http://schemas.openxmlformats.org/officeDocument/2006/relationships/image" Target="../media/image45.png" /><Relationship Id="rId2" Type="http://schemas.openxmlformats.org/officeDocument/2006/relationships/image" Target="../media/image52.jpeg" /><Relationship Id="rId1" Type="http://schemas.openxmlformats.org/officeDocument/2006/relationships/slideLayout" Target="../slideLayouts/slideLayout2.xml" /></Relationships>
</file>

<file path=ppt/slides/_rels/slide68.xml.rels><?xml version="1.0" encoding="UTF-8" standalone="yes"?>
<Relationships xmlns="http://schemas.openxmlformats.org/package/2006/relationships"><Relationship Id="rId3" Type="http://schemas.openxmlformats.org/officeDocument/2006/relationships/image" Target="../media/image45.png" /><Relationship Id="rId2" Type="http://schemas.openxmlformats.org/officeDocument/2006/relationships/image" Target="../media/image53.jpeg" /><Relationship Id="rId1" Type="http://schemas.openxmlformats.org/officeDocument/2006/relationships/slideLayout" Target="../slideLayouts/slideLayout2.xml" /></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10.jpe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image" Target="../media/image11.jpe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ctrTitle"/>
          </p:nvPr>
        </p:nvSpPr>
        <p:spPr>
          <a:xfrm>
            <a:off x="228600" y="990600"/>
            <a:ext cx="7696200" cy="1143000"/>
          </a:xfrm>
        </p:spPr>
        <p:txBody>
          <a:bodyPr/>
          <a:lstStyle/>
          <a:p>
            <a:pPr algn="ctr"/>
            <a:r>
              <a:rPr lang="en-US" sz="8800" b="0" dirty="0">
                <a:solidFill>
                  <a:srgbClr val="FFFF00"/>
                </a:solidFill>
                <a:effectLst>
                  <a:outerShdw blurRad="38100" dist="38100" dir="2700000" algn="tl">
                    <a:srgbClr val="000000">
                      <a:alpha val="43137"/>
                    </a:srgbClr>
                  </a:outerShdw>
                </a:effectLst>
                <a:latin typeface="Big Bimbo NC" panose="020B0603060201020101" pitchFamily="34" charset="0"/>
                <a:cs typeface="Aharoni" panose="02010803020104030203" pitchFamily="2" charset="-79"/>
              </a:rPr>
              <a:t>TRANSLATION</a:t>
            </a:r>
            <a:endParaRPr lang="en-US" altLang="en-US" b="0" dirty="0">
              <a:solidFill>
                <a:srgbClr val="FFFF00"/>
              </a:solidFill>
              <a:effectLst>
                <a:outerShdw blurRad="38100" dist="38100" dir="2700000" algn="tl">
                  <a:srgbClr val="000000">
                    <a:alpha val="43137"/>
                  </a:srgbClr>
                </a:outerShdw>
              </a:effectLst>
              <a:latin typeface="Big Bimbo NC" panose="020B0603060201020101" pitchFamily="34" charset="0"/>
            </a:endParaRPr>
          </a:p>
        </p:txBody>
      </p:sp>
      <p:sp>
        <p:nvSpPr>
          <p:cNvPr id="2053" name="Rectangle 5"/>
          <p:cNvSpPr>
            <a:spLocks noGrp="1" noChangeArrowheads="1"/>
          </p:cNvSpPr>
          <p:nvPr>
            <p:ph type="subTitle" idx="1"/>
          </p:nvPr>
        </p:nvSpPr>
        <p:spPr>
          <a:xfrm>
            <a:off x="4495800" y="4191000"/>
            <a:ext cx="4267200" cy="914400"/>
          </a:xfrm>
        </p:spPr>
        <p:txBody>
          <a:bodyPr/>
          <a:lstStyle/>
          <a:p>
            <a:pPr algn="ctr"/>
            <a:r>
              <a:rPr lang="en-US" altLang="en-US" dirty="0">
                <a:latin typeface="Amiable" pitchFamily="2" charset="0"/>
                <a:ea typeface="Amiable" pitchFamily="2" charset="0"/>
              </a:rPr>
              <a:t>The Relationship Between Genes and Proteins</a:t>
            </a:r>
          </a:p>
        </p:txBody>
      </p:sp>
      <p:sp>
        <p:nvSpPr>
          <p:cNvPr id="2" name="Rectangle 1"/>
          <p:cNvSpPr/>
          <p:nvPr/>
        </p:nvSpPr>
        <p:spPr bwMode="auto">
          <a:xfrm>
            <a:off x="8153400" y="6172200"/>
            <a:ext cx="914400" cy="685800"/>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50626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06501"/>
            <a:ext cx="8991600" cy="3231654"/>
          </a:xfrm>
          <a:prstGeom prst="rect">
            <a:avLst/>
          </a:prstGeom>
        </p:spPr>
        <p:txBody>
          <a:bodyPr wrap="square">
            <a:spAutoFit/>
          </a:bodyPr>
          <a:lstStyle/>
          <a:p>
            <a:pPr algn="ctr" rtl="1"/>
            <a:r>
              <a:rPr lang="ar-SA" sz="3600" dirty="0">
                <a:solidFill>
                  <a:srgbClr val="00B050"/>
                </a:solidFill>
                <a:latin typeface="ae_Cortoba" panose="02060603050605020204" pitchFamily="18" charset="-78"/>
                <a:cs typeface="mokhtar_daiery" pitchFamily="2" charset="-78"/>
              </a:rPr>
              <a:t>الترجمه</a:t>
            </a:r>
            <a:endParaRPr lang="en-US" sz="3600" dirty="0">
              <a:solidFill>
                <a:srgbClr val="00B050"/>
              </a:solidFill>
              <a:latin typeface="ae_Cortoba" panose="02060603050605020204" pitchFamily="18" charset="-78"/>
              <a:cs typeface="mokhtar_daiery" pitchFamily="2" charset="-78"/>
            </a:endParaRPr>
          </a:p>
          <a:p>
            <a:pPr algn="just" rtl="1"/>
            <a:r>
              <a:rPr lang="ar-SA" sz="2800" dirty="0">
                <a:latin typeface="GE Elegant Medium" pitchFamily="18" charset="-78"/>
                <a:ea typeface="GE Elegant Medium" pitchFamily="18" charset="-78"/>
                <a:cs typeface="GE Elegant Medium" pitchFamily="18" charset="-78"/>
              </a:rPr>
              <a:t>تعني عملية الترجمه بالمنطق البسيط هي وضع الحوامض الامينية في الببتيد الناشئ بمساعدة الرايبوسوم مقابل كل شفرة وراثية</a:t>
            </a:r>
            <a:r>
              <a:rPr lang="ar-IQ" sz="2800" dirty="0">
                <a:latin typeface="GE Elegant Medium" pitchFamily="18" charset="-78"/>
                <a:ea typeface="GE Elegant Medium" pitchFamily="18" charset="-78"/>
                <a:cs typeface="GE Elegant Medium" pitchFamily="18" charset="-78"/>
              </a:rPr>
              <a:t> (</a:t>
            </a:r>
            <a:r>
              <a:rPr lang="en-US" sz="2400" b="1" dirty="0">
                <a:solidFill>
                  <a:srgbClr val="FF0000"/>
                </a:solidFill>
                <a:effectLst>
                  <a:outerShdw blurRad="38100" dist="38100" dir="2700000" algn="tl">
                    <a:srgbClr val="000000">
                      <a:alpha val="43137"/>
                    </a:srgbClr>
                  </a:outerShdw>
                </a:effectLst>
                <a:latin typeface="Garamond" panose="02020404030301010803" pitchFamily="18" charset="0"/>
                <a:ea typeface="GE Elegant Medium" pitchFamily="18" charset="-78"/>
                <a:cs typeface="GE Elegant Medium" pitchFamily="18" charset="-78"/>
              </a:rPr>
              <a:t>Codon</a:t>
            </a:r>
            <a:r>
              <a:rPr lang="ar-IQ" sz="2800" dirty="0">
                <a:latin typeface="GE Elegant Medium" pitchFamily="18" charset="-78"/>
                <a:ea typeface="GE Elegant Medium" pitchFamily="18" charset="-78"/>
                <a:cs typeface="GE Elegant Medium" pitchFamily="18" charset="-78"/>
              </a:rPr>
              <a:t>)</a:t>
            </a:r>
            <a:r>
              <a:rPr lang="ar-SA" sz="2800" dirty="0">
                <a:latin typeface="GE Elegant Medium" pitchFamily="18" charset="-78"/>
                <a:ea typeface="GE Elegant Medium" pitchFamily="18" charset="-78"/>
                <a:cs typeface="GE Elegant Medium" pitchFamily="18" charset="-78"/>
              </a:rPr>
              <a:t> أي ان العلاقة تكاد تكون </a:t>
            </a:r>
            <a:r>
              <a:rPr lang="en-US" sz="2800" dirty="0">
                <a:latin typeface="GE Elegant Medium" pitchFamily="18" charset="-78"/>
                <a:ea typeface="GE Elegant Medium" pitchFamily="18" charset="-78"/>
                <a:cs typeface="GE Elegant Medium" pitchFamily="18" charset="-78"/>
              </a:rPr>
              <a:t>1</a:t>
            </a:r>
            <a:r>
              <a:rPr lang="ar-SA" sz="2800" dirty="0">
                <a:latin typeface="GE Elegant Medium" pitchFamily="18" charset="-78"/>
                <a:ea typeface="GE Elegant Medium" pitchFamily="18" charset="-78"/>
                <a:cs typeface="GE Elegant Medium" pitchFamily="18" charset="-78"/>
              </a:rPr>
              <a:t>:</a:t>
            </a:r>
            <a:r>
              <a:rPr lang="en-US" sz="2800" dirty="0">
                <a:latin typeface="GE Elegant Medium" pitchFamily="18" charset="-78"/>
                <a:ea typeface="GE Elegant Medium" pitchFamily="18" charset="-78"/>
                <a:cs typeface="GE Elegant Medium" pitchFamily="18" charset="-78"/>
              </a:rPr>
              <a:t>1 </a:t>
            </a:r>
            <a:r>
              <a:rPr lang="ar-SA" sz="2800" dirty="0">
                <a:latin typeface="GE Elegant Medium" pitchFamily="18" charset="-78"/>
                <a:ea typeface="GE Elegant Medium" pitchFamily="18" charset="-78"/>
                <a:cs typeface="GE Elegant Medium" pitchFamily="18" charset="-78"/>
              </a:rPr>
              <a:t>‏ أي ان كل من </a:t>
            </a:r>
            <a:r>
              <a:rPr lang="en-US" sz="2400" dirty="0">
                <a:solidFill>
                  <a:srgbClr val="FF0000"/>
                </a:solidFill>
                <a:latin typeface="Garamond" panose="02020404030301010803" pitchFamily="18" charset="0"/>
                <a:ea typeface="GE Elegant Medium" pitchFamily="18" charset="-78"/>
                <a:cs typeface="GE Elegant Medium" pitchFamily="18" charset="-78"/>
              </a:rPr>
              <a:t>DNA</a:t>
            </a:r>
            <a:r>
              <a:rPr lang="ar-SA" sz="2800" dirty="0">
                <a:latin typeface="GE Elegant Medium" pitchFamily="18" charset="-78"/>
                <a:ea typeface="GE Elegant Medium" pitchFamily="18" charset="-78"/>
                <a:cs typeface="GE Elegant Medium" pitchFamily="18" charset="-78"/>
              </a:rPr>
              <a:t> و </a:t>
            </a:r>
            <a:r>
              <a:rPr lang="en-US" sz="2400" dirty="0">
                <a:solidFill>
                  <a:srgbClr val="FF0000"/>
                </a:solidFill>
                <a:latin typeface="Garamond" panose="02020404030301010803" pitchFamily="18" charset="0"/>
                <a:ea typeface="GE Elegant Medium" pitchFamily="18" charset="-78"/>
                <a:cs typeface="GE Elegant Medium" pitchFamily="18" charset="-78"/>
              </a:rPr>
              <a:t>RNA</a:t>
            </a:r>
            <a:r>
              <a:rPr lang="ar-SA" sz="2800" dirty="0">
                <a:latin typeface="GE Elegant Medium" pitchFamily="18" charset="-78"/>
                <a:ea typeface="GE Elegant Medium" pitchFamily="18" charset="-78"/>
                <a:cs typeface="GE Elegant Medium" pitchFamily="18" charset="-78"/>
              </a:rPr>
              <a:t> ‏تكون متوافقة </a:t>
            </a:r>
            <a:r>
              <a:rPr lang="en-US" sz="2400" dirty="0">
                <a:solidFill>
                  <a:srgbClr val="FF0000"/>
                </a:solidFill>
                <a:latin typeface="Garamond" panose="02020404030301010803" pitchFamily="18" charset="0"/>
                <a:ea typeface="GE Elegant Medium" pitchFamily="18" charset="-78"/>
                <a:cs typeface="GE Elegant Medium" pitchFamily="18" charset="-78"/>
              </a:rPr>
              <a:t>Collinear</a:t>
            </a:r>
            <a:r>
              <a:rPr lang="en-US" sz="2800" dirty="0">
                <a:latin typeface="GE Elegant Medium" pitchFamily="18" charset="-78"/>
                <a:ea typeface="GE Elegant Medium" pitchFamily="18" charset="-78"/>
                <a:cs typeface="GE Elegant Medium" pitchFamily="18" charset="-78"/>
              </a:rPr>
              <a:t> </a:t>
            </a:r>
            <a:r>
              <a:rPr lang="ar-IQ" sz="2800" dirty="0">
                <a:latin typeface="GE Elegant Medium" pitchFamily="18" charset="-78"/>
                <a:ea typeface="GE Elegant Medium" pitchFamily="18" charset="-78"/>
                <a:cs typeface="GE Elegant Medium" pitchFamily="18" charset="-78"/>
              </a:rPr>
              <a:t> </a:t>
            </a:r>
            <a:r>
              <a:rPr lang="ar-SA" sz="2800" dirty="0">
                <a:latin typeface="GE Elegant Medium" pitchFamily="18" charset="-78"/>
                <a:ea typeface="GE Elegant Medium" pitchFamily="18" charset="-78"/>
                <a:cs typeface="GE Elegant Medium" pitchFamily="18" charset="-78"/>
              </a:rPr>
              <a:t>لذلك يمكن ان تزدوج عمليات الترجمة مع عمليات الاستنساخ في الخلايا بدائية النواة وتفصل الرسائل المتعددة في </a:t>
            </a:r>
            <a:r>
              <a:rPr lang="en-US" sz="2400" dirty="0">
                <a:solidFill>
                  <a:srgbClr val="FF0000"/>
                </a:solidFill>
                <a:latin typeface="Garamond" panose="02020404030301010803" pitchFamily="18" charset="0"/>
                <a:ea typeface="GE Elegant Medium" pitchFamily="18" charset="-78"/>
                <a:cs typeface="GE Elegant Medium" pitchFamily="18" charset="-78"/>
              </a:rPr>
              <a:t>mRNA</a:t>
            </a:r>
            <a:r>
              <a:rPr lang="ar-SA" sz="2800" dirty="0">
                <a:latin typeface="GE Elegant Medium" pitchFamily="18" charset="-78"/>
                <a:ea typeface="GE Elegant Medium" pitchFamily="18" charset="-78"/>
                <a:cs typeface="GE Elegant Medium" pitchFamily="18" charset="-78"/>
              </a:rPr>
              <a:t> في الخلايا بدائية النواة عن بعضها بشفرات الوقف.</a:t>
            </a:r>
            <a:endParaRPr lang="en-US" sz="2800" dirty="0">
              <a:latin typeface="GE Elegant Medium" pitchFamily="18" charset="-78"/>
              <a:ea typeface="GE Elegant Medium" pitchFamily="18" charset="-78"/>
              <a:cs typeface="GE Elegant Medium" pitchFamily="18" charset="-78"/>
            </a:endParaRPr>
          </a:p>
        </p:txBody>
      </p:sp>
      <p:pic>
        <p:nvPicPr>
          <p:cNvPr id="4"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76200" y="2928015"/>
            <a:ext cx="4767150" cy="1827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5000"/>
                    </a14:imgEffect>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4242901" y="4755779"/>
            <a:ext cx="4881781" cy="20796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78919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228600"/>
            <a:ext cx="8763000" cy="2739211"/>
          </a:xfrm>
          <a:prstGeom prst="rect">
            <a:avLst/>
          </a:prstGeom>
        </p:spPr>
        <p:txBody>
          <a:bodyPr wrap="square">
            <a:spAutoFit/>
          </a:bodyPr>
          <a:lstStyle/>
          <a:p>
            <a:pPr algn="just" rtl="1"/>
            <a:r>
              <a:rPr lang="ar-SA" sz="2400" dirty="0">
                <a:latin typeface="GE Elegant Medium" pitchFamily="18" charset="-78"/>
                <a:ea typeface="GE Elegant Medium" pitchFamily="18" charset="-78"/>
                <a:cs typeface="GE Elegant Medium" pitchFamily="18" charset="-78"/>
              </a:rPr>
              <a:t>وفي الخلايا حقيقة النواة تكون الرسائل في العادة أحادية وكل رسالة تعطي بروتين واحد ولا يكون هناك ارتباط بين عملية الاستنساخ والترجمة لان كلا منهم يتم في جزء منفصل عن الآخره. </a:t>
            </a:r>
            <a:endParaRPr lang="en-US" sz="2400" dirty="0">
              <a:latin typeface="GE Elegant Medium" pitchFamily="18" charset="-78"/>
              <a:ea typeface="GE Elegant Medium" pitchFamily="18" charset="-78"/>
              <a:cs typeface="GE Elegant Medium" pitchFamily="18" charset="-78"/>
            </a:endParaRPr>
          </a:p>
          <a:p>
            <a:pPr algn="just" rtl="1"/>
            <a:r>
              <a:rPr lang="ar-SA" sz="2400" dirty="0">
                <a:latin typeface="GE Elegant Medium" pitchFamily="18" charset="-78"/>
                <a:ea typeface="GE Elegant Medium" pitchFamily="18" charset="-78"/>
                <a:cs typeface="GE Elegant Medium" pitchFamily="18" charset="-78"/>
              </a:rPr>
              <a:t>والترجمة في الخلايا بدائية النواة تحصل في السايتوبلازم </a:t>
            </a:r>
            <a:r>
              <a:rPr lang="ar-SA" sz="2800" dirty="0">
                <a:latin typeface="GE Elegant Medium" pitchFamily="18" charset="-78"/>
                <a:ea typeface="GE Elegant Medium" pitchFamily="18" charset="-78"/>
                <a:cs typeface="GE Elegant Medium" pitchFamily="18" charset="-78"/>
              </a:rPr>
              <a:t>مباشرة</a:t>
            </a:r>
            <a:r>
              <a:rPr lang="ar-SA" sz="2400" dirty="0">
                <a:latin typeface="GE Elegant Medium" pitchFamily="18" charset="-78"/>
                <a:ea typeface="GE Elegant Medium" pitchFamily="18" charset="-78"/>
                <a:cs typeface="GE Elegant Medium" pitchFamily="18" charset="-78"/>
              </a:rPr>
              <a:t> لعدم وجود حدود بين المواد الوراثية وما يحيطها. اما في حقيقيات النواة فتحصل في السايتوبلازم بعد تصدير الجزيئات المشفرة من النواة. وتقوم الرايبوسومات بهذه المهمة وهي مكونة عدد من البروتينات و </a:t>
            </a:r>
            <a:r>
              <a:rPr lang="en-US" sz="2400" dirty="0">
                <a:solidFill>
                  <a:srgbClr val="FF0000"/>
                </a:solidFill>
                <a:latin typeface="Garamond" panose="02020404030301010803" pitchFamily="18" charset="0"/>
                <a:ea typeface="GE Elegant Medium" pitchFamily="18" charset="-78"/>
                <a:cs typeface="GE Elegant Medium" pitchFamily="18" charset="-78"/>
              </a:rPr>
              <a:t>rRNA</a:t>
            </a:r>
            <a:r>
              <a:rPr lang="ar-SA" sz="2400" dirty="0">
                <a:latin typeface="GE Elegant Medium" pitchFamily="18" charset="-78"/>
                <a:ea typeface="GE Elegant Medium" pitchFamily="18" charset="-78"/>
                <a:cs typeface="GE Elegant Medium" pitchFamily="18" charset="-78"/>
              </a:rPr>
              <a:t>. والمراحل الأساسية لعملية الترجمة هي: </a:t>
            </a:r>
            <a:endParaRPr lang="en-US" sz="2400" dirty="0">
              <a:latin typeface="GE Elegant Medium" pitchFamily="18" charset="-78"/>
              <a:ea typeface="GE Elegant Medium" pitchFamily="18" charset="-78"/>
              <a:cs typeface="GE Elegant Medium" pitchFamily="18" charset="-78"/>
            </a:endParaRPr>
          </a:p>
        </p:txBody>
      </p:sp>
      <p:pic>
        <p:nvPicPr>
          <p:cNvPr id="4" name="Picture 5" descr="7_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133725"/>
            <a:ext cx="8686800" cy="3571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0713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Effect>
                      <a14:saturation sat="300000"/>
                    </a14:imgEffect>
                  </a14:imgLayer>
                </a14:imgProps>
              </a:ext>
              <a:ext uri="{28A0092B-C50C-407E-A947-70E740481C1C}">
                <a14:useLocalDpi xmlns:a14="http://schemas.microsoft.com/office/drawing/2010/main" val="0"/>
              </a:ext>
            </a:extLst>
          </a:blip>
          <a:srcRect b="3395"/>
          <a:stretch/>
        </p:blipFill>
        <p:spPr bwMode="auto">
          <a:xfrm>
            <a:off x="88900" y="1622425"/>
            <a:ext cx="8966200" cy="349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66455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nu6_fig_12_03"/>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rcRect b="4224"/>
          <a:stretch/>
        </p:blipFill>
        <p:spPr bwMode="auto">
          <a:xfrm>
            <a:off x="0" y="914400"/>
            <a:ext cx="9155503" cy="46482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80253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36063" cy="6861175"/>
          </a:xfrm>
          <a:prstGeom prst="rect">
            <a:avLst/>
          </a:prstGeom>
          <a:noFill/>
          <a:extLst>
            <a:ext uri="{909E8E84-426E-40DD-AFC4-6F175D3DCCD1}">
              <a14:hiddenFill xmlns:a14="http://schemas.microsoft.com/office/drawing/2010/main">
                <a:solidFill>
                  <a:srgbClr val="FFFFFF"/>
                </a:solidFill>
              </a14:hiddenFill>
            </a:ext>
          </a:extLst>
        </p:spPr>
      </p:pic>
      <p:sp>
        <p:nvSpPr>
          <p:cNvPr id="80899" name="Text Box 3"/>
          <p:cNvSpPr txBox="1">
            <a:spLocks noChangeArrowheads="1"/>
          </p:cNvSpPr>
          <p:nvPr/>
        </p:nvSpPr>
        <p:spPr bwMode="auto">
          <a:xfrm>
            <a:off x="4668838" y="1585913"/>
            <a:ext cx="300037" cy="32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69" tIns="41134" rIns="82269" bIns="41134">
            <a:spAutoFit/>
          </a:bodyPr>
          <a:lstStyle>
            <a:lvl1pPr defTabSz="822325">
              <a:defRPr sz="2400">
                <a:solidFill>
                  <a:schemeClr val="tx1"/>
                </a:solidFill>
                <a:latin typeface="Times" pitchFamily="1" charset="0"/>
              </a:defRPr>
            </a:lvl1pPr>
            <a:lvl2pPr marL="411163" defTabSz="822325">
              <a:defRPr sz="2400">
                <a:solidFill>
                  <a:schemeClr val="tx1"/>
                </a:solidFill>
                <a:latin typeface="Times" pitchFamily="1" charset="0"/>
              </a:defRPr>
            </a:lvl2pPr>
            <a:lvl3pPr marL="822325" defTabSz="822325">
              <a:defRPr sz="2400">
                <a:solidFill>
                  <a:schemeClr val="tx1"/>
                </a:solidFill>
                <a:latin typeface="Times" pitchFamily="1" charset="0"/>
              </a:defRPr>
            </a:lvl3pPr>
            <a:lvl4pPr marL="1233488" defTabSz="822325">
              <a:defRPr sz="2400">
                <a:solidFill>
                  <a:schemeClr val="tx1"/>
                </a:solidFill>
                <a:latin typeface="Times" pitchFamily="1" charset="0"/>
              </a:defRPr>
            </a:lvl4pPr>
            <a:lvl5pPr marL="1644650" defTabSz="822325">
              <a:defRPr sz="2400">
                <a:solidFill>
                  <a:schemeClr val="tx1"/>
                </a:solidFill>
                <a:latin typeface="Times" pitchFamily="1" charset="0"/>
              </a:defRPr>
            </a:lvl5pPr>
            <a:lvl6pPr marL="2101850" defTabSz="822325" eaLnBrk="0" fontAlgn="base" hangingPunct="0">
              <a:spcBef>
                <a:spcPct val="0"/>
              </a:spcBef>
              <a:spcAft>
                <a:spcPct val="0"/>
              </a:spcAft>
              <a:defRPr sz="2400">
                <a:solidFill>
                  <a:schemeClr val="tx1"/>
                </a:solidFill>
                <a:latin typeface="Times" pitchFamily="1" charset="0"/>
              </a:defRPr>
            </a:lvl6pPr>
            <a:lvl7pPr marL="2559050" defTabSz="822325" eaLnBrk="0" fontAlgn="base" hangingPunct="0">
              <a:spcBef>
                <a:spcPct val="0"/>
              </a:spcBef>
              <a:spcAft>
                <a:spcPct val="0"/>
              </a:spcAft>
              <a:defRPr sz="2400">
                <a:solidFill>
                  <a:schemeClr val="tx1"/>
                </a:solidFill>
                <a:latin typeface="Times" pitchFamily="1" charset="0"/>
              </a:defRPr>
            </a:lvl7pPr>
            <a:lvl8pPr marL="3016250" defTabSz="822325" eaLnBrk="0" fontAlgn="base" hangingPunct="0">
              <a:spcBef>
                <a:spcPct val="0"/>
              </a:spcBef>
              <a:spcAft>
                <a:spcPct val="0"/>
              </a:spcAft>
              <a:defRPr sz="2400">
                <a:solidFill>
                  <a:schemeClr val="tx1"/>
                </a:solidFill>
                <a:latin typeface="Times" pitchFamily="1" charset="0"/>
              </a:defRPr>
            </a:lvl8pPr>
            <a:lvl9pPr marL="3473450" defTabSz="822325" eaLnBrk="0" fontAlgn="base" hangingPunct="0">
              <a:spcBef>
                <a:spcPct val="0"/>
              </a:spcBef>
              <a:spcAft>
                <a:spcPct val="0"/>
              </a:spcAft>
              <a:defRPr sz="2400">
                <a:solidFill>
                  <a:schemeClr val="tx1"/>
                </a:solidFill>
                <a:latin typeface="Times" pitchFamily="1" charset="0"/>
              </a:defRPr>
            </a:lvl9pPr>
          </a:lstStyle>
          <a:p>
            <a:r>
              <a:rPr lang="en-US" altLang="en-US" sz="1600">
                <a:latin typeface="Arial Black" pitchFamily="1" charset="0"/>
              </a:rPr>
              <a:t>b</a:t>
            </a:r>
          </a:p>
        </p:txBody>
      </p:sp>
      <p:sp>
        <p:nvSpPr>
          <p:cNvPr id="80900" name="Text Box 4"/>
          <p:cNvSpPr txBox="1">
            <a:spLocks noChangeArrowheads="1"/>
          </p:cNvSpPr>
          <p:nvPr/>
        </p:nvSpPr>
        <p:spPr bwMode="auto">
          <a:xfrm>
            <a:off x="100013" y="1589088"/>
            <a:ext cx="300037" cy="32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69" tIns="41134" rIns="82269" bIns="41134">
            <a:spAutoFit/>
          </a:bodyPr>
          <a:lstStyle>
            <a:lvl1pPr defTabSz="822325">
              <a:defRPr sz="2400">
                <a:solidFill>
                  <a:schemeClr val="tx1"/>
                </a:solidFill>
                <a:latin typeface="Times" pitchFamily="1" charset="0"/>
              </a:defRPr>
            </a:lvl1pPr>
            <a:lvl2pPr marL="411163" defTabSz="822325">
              <a:defRPr sz="2400">
                <a:solidFill>
                  <a:schemeClr val="tx1"/>
                </a:solidFill>
                <a:latin typeface="Times" pitchFamily="1" charset="0"/>
              </a:defRPr>
            </a:lvl2pPr>
            <a:lvl3pPr marL="822325" defTabSz="822325">
              <a:defRPr sz="2400">
                <a:solidFill>
                  <a:schemeClr val="tx1"/>
                </a:solidFill>
                <a:latin typeface="Times" pitchFamily="1" charset="0"/>
              </a:defRPr>
            </a:lvl3pPr>
            <a:lvl4pPr marL="1233488" defTabSz="822325">
              <a:defRPr sz="2400">
                <a:solidFill>
                  <a:schemeClr val="tx1"/>
                </a:solidFill>
                <a:latin typeface="Times" pitchFamily="1" charset="0"/>
              </a:defRPr>
            </a:lvl4pPr>
            <a:lvl5pPr marL="1644650" defTabSz="822325">
              <a:defRPr sz="2400">
                <a:solidFill>
                  <a:schemeClr val="tx1"/>
                </a:solidFill>
                <a:latin typeface="Times" pitchFamily="1" charset="0"/>
              </a:defRPr>
            </a:lvl5pPr>
            <a:lvl6pPr marL="2101850" defTabSz="822325" eaLnBrk="0" fontAlgn="base" hangingPunct="0">
              <a:spcBef>
                <a:spcPct val="0"/>
              </a:spcBef>
              <a:spcAft>
                <a:spcPct val="0"/>
              </a:spcAft>
              <a:defRPr sz="2400">
                <a:solidFill>
                  <a:schemeClr val="tx1"/>
                </a:solidFill>
                <a:latin typeface="Times" pitchFamily="1" charset="0"/>
              </a:defRPr>
            </a:lvl6pPr>
            <a:lvl7pPr marL="2559050" defTabSz="822325" eaLnBrk="0" fontAlgn="base" hangingPunct="0">
              <a:spcBef>
                <a:spcPct val="0"/>
              </a:spcBef>
              <a:spcAft>
                <a:spcPct val="0"/>
              </a:spcAft>
              <a:defRPr sz="2400">
                <a:solidFill>
                  <a:schemeClr val="tx1"/>
                </a:solidFill>
                <a:latin typeface="Times" pitchFamily="1" charset="0"/>
              </a:defRPr>
            </a:lvl7pPr>
            <a:lvl8pPr marL="3016250" defTabSz="822325" eaLnBrk="0" fontAlgn="base" hangingPunct="0">
              <a:spcBef>
                <a:spcPct val="0"/>
              </a:spcBef>
              <a:spcAft>
                <a:spcPct val="0"/>
              </a:spcAft>
              <a:defRPr sz="2400">
                <a:solidFill>
                  <a:schemeClr val="tx1"/>
                </a:solidFill>
                <a:latin typeface="Times" pitchFamily="1" charset="0"/>
              </a:defRPr>
            </a:lvl8pPr>
            <a:lvl9pPr marL="3473450" defTabSz="822325" eaLnBrk="0" fontAlgn="base" hangingPunct="0">
              <a:spcBef>
                <a:spcPct val="0"/>
              </a:spcBef>
              <a:spcAft>
                <a:spcPct val="0"/>
              </a:spcAft>
              <a:defRPr sz="2400">
                <a:solidFill>
                  <a:schemeClr val="tx1"/>
                </a:solidFill>
                <a:latin typeface="Times" pitchFamily="1" charset="0"/>
              </a:defRPr>
            </a:lvl9pPr>
          </a:lstStyle>
          <a:p>
            <a:r>
              <a:rPr lang="en-US" altLang="en-US" sz="1600">
                <a:latin typeface="Arial Black" pitchFamily="1" charset="0"/>
              </a:rPr>
              <a:t>a</a:t>
            </a:r>
          </a:p>
        </p:txBody>
      </p:sp>
      <p:sp>
        <p:nvSpPr>
          <p:cNvPr id="80901" name="Text Box 5"/>
          <p:cNvSpPr txBox="1">
            <a:spLocks noChangeArrowheads="1"/>
          </p:cNvSpPr>
          <p:nvPr/>
        </p:nvSpPr>
        <p:spPr bwMode="auto">
          <a:xfrm>
            <a:off x="822325" y="5546725"/>
            <a:ext cx="195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Red object = ?</a:t>
            </a:r>
          </a:p>
        </p:txBody>
      </p:sp>
      <p:sp>
        <p:nvSpPr>
          <p:cNvPr id="80902" name="Text Box 6"/>
          <p:cNvSpPr txBox="1">
            <a:spLocks noChangeArrowheads="1"/>
          </p:cNvSpPr>
          <p:nvPr/>
        </p:nvSpPr>
        <p:spPr bwMode="auto">
          <a:xfrm>
            <a:off x="4953000" y="5181600"/>
            <a:ext cx="36734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What molecules are present in this photo?</a:t>
            </a:r>
          </a:p>
        </p:txBody>
      </p:sp>
    </p:spTree>
    <p:extLst>
      <p:ext uri="{BB962C8B-B14F-4D97-AF65-F5344CB8AC3E}">
        <p14:creationId xmlns:p14="http://schemas.microsoft.com/office/powerpoint/2010/main" val="19140666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8"/>
            <a:ext cx="9136063" cy="6861176"/>
          </a:xfrm>
          <a:prstGeom prst="rect">
            <a:avLst/>
          </a:prstGeom>
          <a:noFill/>
          <a:extLst>
            <a:ext uri="{909E8E84-426E-40DD-AFC4-6F175D3DCCD1}">
              <a14:hiddenFill xmlns:a14="http://schemas.microsoft.com/office/drawing/2010/main">
                <a:solidFill>
                  <a:srgbClr val="FFFFFF"/>
                </a:solidFill>
              </a14:hiddenFill>
            </a:ext>
          </a:extLst>
        </p:spPr>
      </p:pic>
      <p:sp>
        <p:nvSpPr>
          <p:cNvPr id="51203" name="Text Box 3"/>
          <p:cNvSpPr txBox="1">
            <a:spLocks noChangeArrowheads="1"/>
          </p:cNvSpPr>
          <p:nvPr/>
        </p:nvSpPr>
        <p:spPr bwMode="auto">
          <a:xfrm>
            <a:off x="1446731" y="107950"/>
            <a:ext cx="6249469" cy="606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2269" tIns="41134" rIns="82269" bIns="41134">
            <a:spAutoFit/>
          </a:bodyPr>
          <a:lstStyle>
            <a:lvl1pPr defTabSz="822325">
              <a:defRPr sz="2400">
                <a:solidFill>
                  <a:schemeClr val="tx1"/>
                </a:solidFill>
                <a:latin typeface="Times" pitchFamily="1" charset="0"/>
              </a:defRPr>
            </a:lvl1pPr>
            <a:lvl2pPr marL="411163" defTabSz="822325">
              <a:defRPr sz="2400">
                <a:solidFill>
                  <a:schemeClr val="tx1"/>
                </a:solidFill>
                <a:latin typeface="Times" pitchFamily="1" charset="0"/>
              </a:defRPr>
            </a:lvl2pPr>
            <a:lvl3pPr marL="822325" defTabSz="822325">
              <a:defRPr sz="2400">
                <a:solidFill>
                  <a:schemeClr val="tx1"/>
                </a:solidFill>
                <a:latin typeface="Times" pitchFamily="1" charset="0"/>
              </a:defRPr>
            </a:lvl3pPr>
            <a:lvl4pPr marL="1233488" defTabSz="822325">
              <a:defRPr sz="2400">
                <a:solidFill>
                  <a:schemeClr val="tx1"/>
                </a:solidFill>
                <a:latin typeface="Times" pitchFamily="1" charset="0"/>
              </a:defRPr>
            </a:lvl4pPr>
            <a:lvl5pPr marL="1644650" defTabSz="822325">
              <a:defRPr sz="2400">
                <a:solidFill>
                  <a:schemeClr val="tx1"/>
                </a:solidFill>
                <a:latin typeface="Times" pitchFamily="1" charset="0"/>
              </a:defRPr>
            </a:lvl5pPr>
            <a:lvl6pPr marL="2101850" defTabSz="822325" eaLnBrk="0" fontAlgn="base" hangingPunct="0">
              <a:spcBef>
                <a:spcPct val="0"/>
              </a:spcBef>
              <a:spcAft>
                <a:spcPct val="0"/>
              </a:spcAft>
              <a:defRPr sz="2400">
                <a:solidFill>
                  <a:schemeClr val="tx1"/>
                </a:solidFill>
                <a:latin typeface="Times" pitchFamily="1" charset="0"/>
              </a:defRPr>
            </a:lvl6pPr>
            <a:lvl7pPr marL="2559050" defTabSz="822325" eaLnBrk="0" fontAlgn="base" hangingPunct="0">
              <a:spcBef>
                <a:spcPct val="0"/>
              </a:spcBef>
              <a:spcAft>
                <a:spcPct val="0"/>
              </a:spcAft>
              <a:defRPr sz="2400">
                <a:solidFill>
                  <a:schemeClr val="tx1"/>
                </a:solidFill>
                <a:latin typeface="Times" pitchFamily="1" charset="0"/>
              </a:defRPr>
            </a:lvl7pPr>
            <a:lvl8pPr marL="3016250" defTabSz="822325" eaLnBrk="0" fontAlgn="base" hangingPunct="0">
              <a:spcBef>
                <a:spcPct val="0"/>
              </a:spcBef>
              <a:spcAft>
                <a:spcPct val="0"/>
              </a:spcAft>
              <a:defRPr sz="2400">
                <a:solidFill>
                  <a:schemeClr val="tx1"/>
                </a:solidFill>
                <a:latin typeface="Times" pitchFamily="1" charset="0"/>
              </a:defRPr>
            </a:lvl8pPr>
            <a:lvl9pPr marL="3473450" defTabSz="822325" eaLnBrk="0" fontAlgn="base" hangingPunct="0">
              <a:spcBef>
                <a:spcPct val="0"/>
              </a:spcBef>
              <a:spcAft>
                <a:spcPct val="0"/>
              </a:spcAft>
              <a:defRPr sz="2400">
                <a:solidFill>
                  <a:schemeClr val="tx1"/>
                </a:solidFill>
                <a:latin typeface="Times" pitchFamily="1" charset="0"/>
              </a:defRPr>
            </a:lvl9pPr>
          </a:lstStyle>
          <a:p>
            <a:pPr algn="ctr">
              <a:lnSpc>
                <a:spcPct val="85000"/>
              </a:lnSpc>
            </a:pPr>
            <a:r>
              <a:rPr lang="en-US" altLang="en-US" sz="4000" b="1" dirty="0">
                <a:solidFill>
                  <a:schemeClr val="bg1"/>
                </a:solidFill>
                <a:latin typeface="Adobe Arabic" pitchFamily="18" charset="-78"/>
                <a:cs typeface="Adobe Arabic" pitchFamily="18" charset="-78"/>
              </a:rPr>
              <a:t>Types of RNA</a:t>
            </a:r>
            <a:endParaRPr lang="en-US" altLang="en-US" sz="4000" b="1" dirty="0">
              <a:latin typeface="Adobe Arabic" pitchFamily="18" charset="-78"/>
              <a:cs typeface="Adobe Arabic" pitchFamily="18" charset="-78"/>
            </a:endParaRPr>
          </a:p>
        </p:txBody>
      </p:sp>
      <p:sp>
        <p:nvSpPr>
          <p:cNvPr id="51204" name="Text Box 4"/>
          <p:cNvSpPr txBox="1">
            <a:spLocks noChangeArrowheads="1"/>
          </p:cNvSpPr>
          <p:nvPr/>
        </p:nvSpPr>
        <p:spPr bwMode="auto">
          <a:xfrm>
            <a:off x="1696492" y="781441"/>
            <a:ext cx="1639305" cy="513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69" tIns="41134" rIns="82269" bIns="41134">
            <a:spAutoFit/>
          </a:bodyPr>
          <a:lstStyle>
            <a:lvl1pPr defTabSz="822325">
              <a:defRPr sz="2400">
                <a:solidFill>
                  <a:schemeClr val="tx1"/>
                </a:solidFill>
                <a:latin typeface="Times" pitchFamily="1" charset="0"/>
              </a:defRPr>
            </a:lvl1pPr>
            <a:lvl2pPr marL="411163" defTabSz="822325">
              <a:defRPr sz="2400">
                <a:solidFill>
                  <a:schemeClr val="tx1"/>
                </a:solidFill>
                <a:latin typeface="Times" pitchFamily="1" charset="0"/>
              </a:defRPr>
            </a:lvl2pPr>
            <a:lvl3pPr marL="822325" defTabSz="822325">
              <a:defRPr sz="2400">
                <a:solidFill>
                  <a:schemeClr val="tx1"/>
                </a:solidFill>
                <a:latin typeface="Times" pitchFamily="1" charset="0"/>
              </a:defRPr>
            </a:lvl3pPr>
            <a:lvl4pPr marL="1233488" defTabSz="822325">
              <a:defRPr sz="2400">
                <a:solidFill>
                  <a:schemeClr val="tx1"/>
                </a:solidFill>
                <a:latin typeface="Times" pitchFamily="1" charset="0"/>
              </a:defRPr>
            </a:lvl4pPr>
            <a:lvl5pPr marL="1644650" defTabSz="822325">
              <a:defRPr sz="2400">
                <a:solidFill>
                  <a:schemeClr val="tx1"/>
                </a:solidFill>
                <a:latin typeface="Times" pitchFamily="1" charset="0"/>
              </a:defRPr>
            </a:lvl5pPr>
            <a:lvl6pPr marL="2101850" defTabSz="822325" eaLnBrk="0" fontAlgn="base" hangingPunct="0">
              <a:spcBef>
                <a:spcPct val="0"/>
              </a:spcBef>
              <a:spcAft>
                <a:spcPct val="0"/>
              </a:spcAft>
              <a:defRPr sz="2400">
                <a:solidFill>
                  <a:schemeClr val="tx1"/>
                </a:solidFill>
                <a:latin typeface="Times" pitchFamily="1" charset="0"/>
              </a:defRPr>
            </a:lvl6pPr>
            <a:lvl7pPr marL="2559050" defTabSz="822325" eaLnBrk="0" fontAlgn="base" hangingPunct="0">
              <a:spcBef>
                <a:spcPct val="0"/>
              </a:spcBef>
              <a:spcAft>
                <a:spcPct val="0"/>
              </a:spcAft>
              <a:defRPr sz="2400">
                <a:solidFill>
                  <a:schemeClr val="tx1"/>
                </a:solidFill>
                <a:latin typeface="Times" pitchFamily="1" charset="0"/>
              </a:defRPr>
            </a:lvl7pPr>
            <a:lvl8pPr marL="3016250" defTabSz="822325" eaLnBrk="0" fontAlgn="base" hangingPunct="0">
              <a:spcBef>
                <a:spcPct val="0"/>
              </a:spcBef>
              <a:spcAft>
                <a:spcPct val="0"/>
              </a:spcAft>
              <a:defRPr sz="2400">
                <a:solidFill>
                  <a:schemeClr val="tx1"/>
                </a:solidFill>
                <a:latin typeface="Times" pitchFamily="1" charset="0"/>
              </a:defRPr>
            </a:lvl8pPr>
            <a:lvl9pPr marL="3473450" defTabSz="822325" eaLnBrk="0" fontAlgn="base" hangingPunct="0">
              <a:spcBef>
                <a:spcPct val="0"/>
              </a:spcBef>
              <a:spcAft>
                <a:spcPct val="0"/>
              </a:spcAft>
              <a:defRPr sz="2400">
                <a:solidFill>
                  <a:schemeClr val="tx1"/>
                </a:solidFill>
                <a:latin typeface="Times" pitchFamily="1" charset="0"/>
              </a:defRPr>
            </a:lvl9pPr>
          </a:lstStyle>
          <a:p>
            <a:pPr algn="ctr"/>
            <a:r>
              <a:rPr lang="en-US" altLang="en-US" sz="2800" b="1" dirty="0">
                <a:latin typeface="Adobe Arabic" pitchFamily="18" charset="-78"/>
                <a:cs typeface="Adobe Arabic" pitchFamily="18" charset="-78"/>
              </a:rPr>
              <a:t>Type of RNA</a:t>
            </a:r>
          </a:p>
        </p:txBody>
      </p:sp>
      <p:sp>
        <p:nvSpPr>
          <p:cNvPr id="51205" name="Text Box 5"/>
          <p:cNvSpPr txBox="1">
            <a:spLocks noChangeArrowheads="1"/>
          </p:cNvSpPr>
          <p:nvPr/>
        </p:nvSpPr>
        <p:spPr bwMode="auto">
          <a:xfrm>
            <a:off x="3768433" y="781441"/>
            <a:ext cx="1565567" cy="513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69" tIns="41134" rIns="82269" bIns="41134">
            <a:spAutoFit/>
          </a:bodyPr>
          <a:lstStyle>
            <a:lvl1pPr defTabSz="822325">
              <a:defRPr sz="2400">
                <a:solidFill>
                  <a:schemeClr val="tx1"/>
                </a:solidFill>
                <a:latin typeface="Times" pitchFamily="1" charset="0"/>
              </a:defRPr>
            </a:lvl1pPr>
            <a:lvl2pPr marL="411163" defTabSz="822325">
              <a:defRPr sz="2400">
                <a:solidFill>
                  <a:schemeClr val="tx1"/>
                </a:solidFill>
                <a:latin typeface="Times" pitchFamily="1" charset="0"/>
              </a:defRPr>
            </a:lvl2pPr>
            <a:lvl3pPr marL="822325" defTabSz="822325">
              <a:defRPr sz="2400">
                <a:solidFill>
                  <a:schemeClr val="tx1"/>
                </a:solidFill>
                <a:latin typeface="Times" pitchFamily="1" charset="0"/>
              </a:defRPr>
            </a:lvl3pPr>
            <a:lvl4pPr marL="1233488" defTabSz="822325">
              <a:defRPr sz="2400">
                <a:solidFill>
                  <a:schemeClr val="tx1"/>
                </a:solidFill>
                <a:latin typeface="Times" pitchFamily="1" charset="0"/>
              </a:defRPr>
            </a:lvl4pPr>
            <a:lvl5pPr marL="1644650" defTabSz="822325">
              <a:defRPr sz="2400">
                <a:solidFill>
                  <a:schemeClr val="tx1"/>
                </a:solidFill>
                <a:latin typeface="Times" pitchFamily="1" charset="0"/>
              </a:defRPr>
            </a:lvl5pPr>
            <a:lvl6pPr marL="2101850" defTabSz="822325" eaLnBrk="0" fontAlgn="base" hangingPunct="0">
              <a:spcBef>
                <a:spcPct val="0"/>
              </a:spcBef>
              <a:spcAft>
                <a:spcPct val="0"/>
              </a:spcAft>
              <a:defRPr sz="2400">
                <a:solidFill>
                  <a:schemeClr val="tx1"/>
                </a:solidFill>
                <a:latin typeface="Times" pitchFamily="1" charset="0"/>
              </a:defRPr>
            </a:lvl6pPr>
            <a:lvl7pPr marL="2559050" defTabSz="822325" eaLnBrk="0" fontAlgn="base" hangingPunct="0">
              <a:spcBef>
                <a:spcPct val="0"/>
              </a:spcBef>
              <a:spcAft>
                <a:spcPct val="0"/>
              </a:spcAft>
              <a:defRPr sz="2400">
                <a:solidFill>
                  <a:schemeClr val="tx1"/>
                </a:solidFill>
                <a:latin typeface="Times" pitchFamily="1" charset="0"/>
              </a:defRPr>
            </a:lvl7pPr>
            <a:lvl8pPr marL="3016250" defTabSz="822325" eaLnBrk="0" fontAlgn="base" hangingPunct="0">
              <a:spcBef>
                <a:spcPct val="0"/>
              </a:spcBef>
              <a:spcAft>
                <a:spcPct val="0"/>
              </a:spcAft>
              <a:defRPr sz="2400">
                <a:solidFill>
                  <a:schemeClr val="tx1"/>
                </a:solidFill>
                <a:latin typeface="Times" pitchFamily="1" charset="0"/>
              </a:defRPr>
            </a:lvl8pPr>
            <a:lvl9pPr marL="3473450" defTabSz="822325" eaLnBrk="0" fontAlgn="base" hangingPunct="0">
              <a:spcBef>
                <a:spcPct val="0"/>
              </a:spcBef>
              <a:spcAft>
                <a:spcPct val="0"/>
              </a:spcAft>
              <a:defRPr sz="2400">
                <a:solidFill>
                  <a:schemeClr val="tx1"/>
                </a:solidFill>
                <a:latin typeface="Times" pitchFamily="1" charset="0"/>
              </a:defRPr>
            </a:lvl9pPr>
          </a:lstStyle>
          <a:p>
            <a:pPr algn="ctr"/>
            <a:r>
              <a:rPr lang="en-US" altLang="en-US" sz="2800" b="1" dirty="0">
                <a:latin typeface="Adobe Arabic" pitchFamily="18" charset="-78"/>
                <a:cs typeface="Adobe Arabic" pitchFamily="18" charset="-78"/>
              </a:rPr>
              <a:t>Functions in</a:t>
            </a:r>
          </a:p>
        </p:txBody>
      </p:sp>
      <p:sp>
        <p:nvSpPr>
          <p:cNvPr id="51206" name="Text Box 6"/>
          <p:cNvSpPr txBox="1">
            <a:spLocks noChangeArrowheads="1"/>
          </p:cNvSpPr>
          <p:nvPr/>
        </p:nvSpPr>
        <p:spPr bwMode="auto">
          <a:xfrm>
            <a:off x="5993175" y="762000"/>
            <a:ext cx="1169625" cy="513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69" tIns="41134" rIns="82269" bIns="41134">
            <a:spAutoFit/>
          </a:bodyPr>
          <a:lstStyle>
            <a:lvl1pPr defTabSz="822325">
              <a:defRPr sz="2400">
                <a:solidFill>
                  <a:schemeClr val="tx1"/>
                </a:solidFill>
                <a:latin typeface="Times" pitchFamily="1" charset="0"/>
              </a:defRPr>
            </a:lvl1pPr>
            <a:lvl2pPr marL="411163" defTabSz="822325">
              <a:defRPr sz="2400">
                <a:solidFill>
                  <a:schemeClr val="tx1"/>
                </a:solidFill>
                <a:latin typeface="Times" pitchFamily="1" charset="0"/>
              </a:defRPr>
            </a:lvl2pPr>
            <a:lvl3pPr marL="822325" defTabSz="822325">
              <a:defRPr sz="2400">
                <a:solidFill>
                  <a:schemeClr val="tx1"/>
                </a:solidFill>
                <a:latin typeface="Times" pitchFamily="1" charset="0"/>
              </a:defRPr>
            </a:lvl3pPr>
            <a:lvl4pPr marL="1233488" defTabSz="822325">
              <a:defRPr sz="2400">
                <a:solidFill>
                  <a:schemeClr val="tx1"/>
                </a:solidFill>
                <a:latin typeface="Times" pitchFamily="1" charset="0"/>
              </a:defRPr>
            </a:lvl4pPr>
            <a:lvl5pPr marL="1644650" defTabSz="822325">
              <a:defRPr sz="2400">
                <a:solidFill>
                  <a:schemeClr val="tx1"/>
                </a:solidFill>
                <a:latin typeface="Times" pitchFamily="1" charset="0"/>
              </a:defRPr>
            </a:lvl5pPr>
            <a:lvl6pPr marL="2101850" defTabSz="822325" eaLnBrk="0" fontAlgn="base" hangingPunct="0">
              <a:spcBef>
                <a:spcPct val="0"/>
              </a:spcBef>
              <a:spcAft>
                <a:spcPct val="0"/>
              </a:spcAft>
              <a:defRPr sz="2400">
                <a:solidFill>
                  <a:schemeClr val="tx1"/>
                </a:solidFill>
                <a:latin typeface="Times" pitchFamily="1" charset="0"/>
              </a:defRPr>
            </a:lvl6pPr>
            <a:lvl7pPr marL="2559050" defTabSz="822325" eaLnBrk="0" fontAlgn="base" hangingPunct="0">
              <a:spcBef>
                <a:spcPct val="0"/>
              </a:spcBef>
              <a:spcAft>
                <a:spcPct val="0"/>
              </a:spcAft>
              <a:defRPr sz="2400">
                <a:solidFill>
                  <a:schemeClr val="tx1"/>
                </a:solidFill>
                <a:latin typeface="Times" pitchFamily="1" charset="0"/>
              </a:defRPr>
            </a:lvl7pPr>
            <a:lvl8pPr marL="3016250" defTabSz="822325" eaLnBrk="0" fontAlgn="base" hangingPunct="0">
              <a:spcBef>
                <a:spcPct val="0"/>
              </a:spcBef>
              <a:spcAft>
                <a:spcPct val="0"/>
              </a:spcAft>
              <a:defRPr sz="2400">
                <a:solidFill>
                  <a:schemeClr val="tx1"/>
                </a:solidFill>
                <a:latin typeface="Times" pitchFamily="1" charset="0"/>
              </a:defRPr>
            </a:lvl8pPr>
            <a:lvl9pPr marL="3473450" defTabSz="822325" eaLnBrk="0" fontAlgn="base" hangingPunct="0">
              <a:spcBef>
                <a:spcPct val="0"/>
              </a:spcBef>
              <a:spcAft>
                <a:spcPct val="0"/>
              </a:spcAft>
              <a:defRPr sz="2400">
                <a:solidFill>
                  <a:schemeClr val="tx1"/>
                </a:solidFill>
                <a:latin typeface="Times" pitchFamily="1" charset="0"/>
              </a:defRPr>
            </a:lvl9pPr>
          </a:lstStyle>
          <a:p>
            <a:pPr algn="ctr"/>
            <a:r>
              <a:rPr lang="en-US" altLang="en-US" sz="2800" b="1" dirty="0">
                <a:latin typeface="Adobe Arabic" pitchFamily="18" charset="-78"/>
                <a:cs typeface="Adobe Arabic" pitchFamily="18" charset="-78"/>
              </a:rPr>
              <a:t>Function</a:t>
            </a:r>
          </a:p>
        </p:txBody>
      </p:sp>
      <p:sp>
        <p:nvSpPr>
          <p:cNvPr id="51207" name="Text Box 7"/>
          <p:cNvSpPr txBox="1">
            <a:spLocks noChangeArrowheads="1"/>
          </p:cNvSpPr>
          <p:nvPr/>
        </p:nvSpPr>
        <p:spPr bwMode="auto">
          <a:xfrm>
            <a:off x="1834465" y="1405686"/>
            <a:ext cx="1442135" cy="575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69" tIns="41134" rIns="82269" bIns="41134">
            <a:spAutoFit/>
          </a:bodyPr>
          <a:lstStyle>
            <a:lvl1pPr defTabSz="822325">
              <a:defRPr sz="2400">
                <a:solidFill>
                  <a:schemeClr val="tx1"/>
                </a:solidFill>
                <a:latin typeface="Times" pitchFamily="1" charset="0"/>
              </a:defRPr>
            </a:lvl1pPr>
            <a:lvl2pPr marL="411163" defTabSz="822325">
              <a:defRPr sz="2400">
                <a:solidFill>
                  <a:schemeClr val="tx1"/>
                </a:solidFill>
                <a:latin typeface="Times" pitchFamily="1" charset="0"/>
              </a:defRPr>
            </a:lvl2pPr>
            <a:lvl3pPr marL="822325" defTabSz="822325">
              <a:defRPr sz="2400">
                <a:solidFill>
                  <a:schemeClr val="tx1"/>
                </a:solidFill>
                <a:latin typeface="Times" pitchFamily="1" charset="0"/>
              </a:defRPr>
            </a:lvl3pPr>
            <a:lvl4pPr marL="1233488" defTabSz="822325">
              <a:defRPr sz="2400">
                <a:solidFill>
                  <a:schemeClr val="tx1"/>
                </a:solidFill>
                <a:latin typeface="Times" pitchFamily="1" charset="0"/>
              </a:defRPr>
            </a:lvl4pPr>
            <a:lvl5pPr marL="1644650" defTabSz="822325">
              <a:defRPr sz="2400">
                <a:solidFill>
                  <a:schemeClr val="tx1"/>
                </a:solidFill>
                <a:latin typeface="Times" pitchFamily="1" charset="0"/>
              </a:defRPr>
            </a:lvl5pPr>
            <a:lvl6pPr marL="2101850" defTabSz="822325" eaLnBrk="0" fontAlgn="base" hangingPunct="0">
              <a:spcBef>
                <a:spcPct val="0"/>
              </a:spcBef>
              <a:spcAft>
                <a:spcPct val="0"/>
              </a:spcAft>
              <a:defRPr sz="2400">
                <a:solidFill>
                  <a:schemeClr val="tx1"/>
                </a:solidFill>
                <a:latin typeface="Times" pitchFamily="1" charset="0"/>
              </a:defRPr>
            </a:lvl6pPr>
            <a:lvl7pPr marL="2559050" defTabSz="822325" eaLnBrk="0" fontAlgn="base" hangingPunct="0">
              <a:spcBef>
                <a:spcPct val="0"/>
              </a:spcBef>
              <a:spcAft>
                <a:spcPct val="0"/>
              </a:spcAft>
              <a:defRPr sz="2400">
                <a:solidFill>
                  <a:schemeClr val="tx1"/>
                </a:solidFill>
                <a:latin typeface="Times" pitchFamily="1" charset="0"/>
              </a:defRPr>
            </a:lvl7pPr>
            <a:lvl8pPr marL="3016250" defTabSz="822325" eaLnBrk="0" fontAlgn="base" hangingPunct="0">
              <a:spcBef>
                <a:spcPct val="0"/>
              </a:spcBef>
              <a:spcAft>
                <a:spcPct val="0"/>
              </a:spcAft>
              <a:defRPr sz="2400">
                <a:solidFill>
                  <a:schemeClr val="tx1"/>
                </a:solidFill>
                <a:latin typeface="Times" pitchFamily="1" charset="0"/>
              </a:defRPr>
            </a:lvl8pPr>
            <a:lvl9pPr marL="3473450" defTabSz="822325" eaLnBrk="0" fontAlgn="base" hangingPunct="0">
              <a:spcBef>
                <a:spcPct val="0"/>
              </a:spcBef>
              <a:spcAft>
                <a:spcPct val="0"/>
              </a:spcAft>
              <a:defRPr sz="2400">
                <a:solidFill>
                  <a:schemeClr val="tx1"/>
                </a:solidFill>
                <a:latin typeface="Times" pitchFamily="1" charset="0"/>
              </a:defRPr>
            </a:lvl9pPr>
          </a:lstStyle>
          <a:p>
            <a:pPr algn="ctr">
              <a:lnSpc>
                <a:spcPct val="80000"/>
              </a:lnSpc>
            </a:pPr>
            <a:r>
              <a:rPr lang="en-US" altLang="en-US" sz="2000" b="1" dirty="0">
                <a:latin typeface="Adobe Arabic" pitchFamily="18" charset="-78"/>
                <a:cs typeface="Adobe Arabic" pitchFamily="18" charset="-78"/>
              </a:rPr>
              <a:t>Messenger RNA</a:t>
            </a:r>
          </a:p>
          <a:p>
            <a:pPr algn="ctr">
              <a:lnSpc>
                <a:spcPct val="80000"/>
              </a:lnSpc>
            </a:pPr>
            <a:r>
              <a:rPr lang="en-US" altLang="en-US" sz="2000" b="1" dirty="0">
                <a:latin typeface="Adobe Arabic" pitchFamily="18" charset="-78"/>
                <a:cs typeface="Adobe Arabic" pitchFamily="18" charset="-78"/>
              </a:rPr>
              <a:t>(mRNA)</a:t>
            </a:r>
          </a:p>
        </p:txBody>
      </p:sp>
      <p:sp>
        <p:nvSpPr>
          <p:cNvPr id="51208" name="Text Box 8"/>
          <p:cNvSpPr txBox="1">
            <a:spLocks noChangeArrowheads="1"/>
          </p:cNvSpPr>
          <p:nvPr/>
        </p:nvSpPr>
        <p:spPr bwMode="auto">
          <a:xfrm>
            <a:off x="3733800" y="1616665"/>
            <a:ext cx="1600200" cy="821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2269" tIns="41134" rIns="82269" bIns="41134">
            <a:spAutoFit/>
          </a:bodyPr>
          <a:lstStyle>
            <a:lvl1pPr defTabSz="822325">
              <a:defRPr sz="2400">
                <a:solidFill>
                  <a:schemeClr val="tx1"/>
                </a:solidFill>
                <a:latin typeface="Times" pitchFamily="1" charset="0"/>
              </a:defRPr>
            </a:lvl1pPr>
            <a:lvl2pPr marL="411163" defTabSz="822325">
              <a:defRPr sz="2400">
                <a:solidFill>
                  <a:schemeClr val="tx1"/>
                </a:solidFill>
                <a:latin typeface="Times" pitchFamily="1" charset="0"/>
              </a:defRPr>
            </a:lvl2pPr>
            <a:lvl3pPr marL="822325" defTabSz="822325">
              <a:defRPr sz="2400">
                <a:solidFill>
                  <a:schemeClr val="tx1"/>
                </a:solidFill>
                <a:latin typeface="Times" pitchFamily="1" charset="0"/>
              </a:defRPr>
            </a:lvl3pPr>
            <a:lvl4pPr marL="1233488" defTabSz="822325">
              <a:defRPr sz="2400">
                <a:solidFill>
                  <a:schemeClr val="tx1"/>
                </a:solidFill>
                <a:latin typeface="Times" pitchFamily="1" charset="0"/>
              </a:defRPr>
            </a:lvl4pPr>
            <a:lvl5pPr marL="1644650" defTabSz="822325">
              <a:defRPr sz="2400">
                <a:solidFill>
                  <a:schemeClr val="tx1"/>
                </a:solidFill>
                <a:latin typeface="Times" pitchFamily="1" charset="0"/>
              </a:defRPr>
            </a:lvl5pPr>
            <a:lvl6pPr marL="2101850" defTabSz="822325" eaLnBrk="0" fontAlgn="base" hangingPunct="0">
              <a:spcBef>
                <a:spcPct val="0"/>
              </a:spcBef>
              <a:spcAft>
                <a:spcPct val="0"/>
              </a:spcAft>
              <a:defRPr sz="2400">
                <a:solidFill>
                  <a:schemeClr val="tx1"/>
                </a:solidFill>
                <a:latin typeface="Times" pitchFamily="1" charset="0"/>
              </a:defRPr>
            </a:lvl6pPr>
            <a:lvl7pPr marL="2559050" defTabSz="822325" eaLnBrk="0" fontAlgn="base" hangingPunct="0">
              <a:spcBef>
                <a:spcPct val="0"/>
              </a:spcBef>
              <a:spcAft>
                <a:spcPct val="0"/>
              </a:spcAft>
              <a:defRPr sz="2400">
                <a:solidFill>
                  <a:schemeClr val="tx1"/>
                </a:solidFill>
                <a:latin typeface="Times" pitchFamily="1" charset="0"/>
              </a:defRPr>
            </a:lvl7pPr>
            <a:lvl8pPr marL="3016250" defTabSz="822325" eaLnBrk="0" fontAlgn="base" hangingPunct="0">
              <a:spcBef>
                <a:spcPct val="0"/>
              </a:spcBef>
              <a:spcAft>
                <a:spcPct val="0"/>
              </a:spcAft>
              <a:defRPr sz="2400">
                <a:solidFill>
                  <a:schemeClr val="tx1"/>
                </a:solidFill>
                <a:latin typeface="Times" pitchFamily="1" charset="0"/>
              </a:defRPr>
            </a:lvl8pPr>
            <a:lvl9pPr marL="3473450" defTabSz="822325" eaLnBrk="0" fontAlgn="base" hangingPunct="0">
              <a:spcBef>
                <a:spcPct val="0"/>
              </a:spcBef>
              <a:spcAft>
                <a:spcPct val="0"/>
              </a:spcAft>
              <a:defRPr sz="2400">
                <a:solidFill>
                  <a:schemeClr val="tx1"/>
                </a:solidFill>
                <a:latin typeface="Times" pitchFamily="1" charset="0"/>
              </a:defRPr>
            </a:lvl9pPr>
          </a:lstStyle>
          <a:p>
            <a:pPr algn="ctr">
              <a:lnSpc>
                <a:spcPct val="80000"/>
              </a:lnSpc>
            </a:pPr>
            <a:r>
              <a:rPr lang="en-US" altLang="en-US" sz="2000" b="1" dirty="0">
                <a:latin typeface="Adobe Arabic" pitchFamily="18" charset="-78"/>
                <a:cs typeface="Adobe Arabic" pitchFamily="18" charset="-78"/>
              </a:rPr>
              <a:t>Nucleus, migrates</a:t>
            </a:r>
          </a:p>
          <a:p>
            <a:pPr algn="ctr">
              <a:lnSpc>
                <a:spcPct val="80000"/>
              </a:lnSpc>
            </a:pPr>
            <a:r>
              <a:rPr lang="en-US" altLang="en-US" sz="2000" b="1" dirty="0">
                <a:latin typeface="Adobe Arabic" pitchFamily="18" charset="-78"/>
                <a:cs typeface="Adobe Arabic" pitchFamily="18" charset="-78"/>
              </a:rPr>
              <a:t>to ribosomes in cytoplasm</a:t>
            </a:r>
          </a:p>
        </p:txBody>
      </p:sp>
      <p:sp>
        <p:nvSpPr>
          <p:cNvPr id="51209" name="Text Box 9"/>
          <p:cNvSpPr txBox="1">
            <a:spLocks noChangeArrowheads="1"/>
          </p:cNvSpPr>
          <p:nvPr/>
        </p:nvSpPr>
        <p:spPr bwMode="auto">
          <a:xfrm>
            <a:off x="5486401" y="1446644"/>
            <a:ext cx="2133600" cy="821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2269" tIns="41134" rIns="82269" bIns="41134">
            <a:spAutoFit/>
          </a:bodyPr>
          <a:lstStyle>
            <a:lvl1pPr defTabSz="822325">
              <a:defRPr sz="2400">
                <a:solidFill>
                  <a:schemeClr val="tx1"/>
                </a:solidFill>
                <a:latin typeface="Times" pitchFamily="1" charset="0"/>
              </a:defRPr>
            </a:lvl1pPr>
            <a:lvl2pPr marL="411163" defTabSz="822325">
              <a:defRPr sz="2400">
                <a:solidFill>
                  <a:schemeClr val="tx1"/>
                </a:solidFill>
                <a:latin typeface="Times" pitchFamily="1" charset="0"/>
              </a:defRPr>
            </a:lvl2pPr>
            <a:lvl3pPr marL="822325" defTabSz="822325">
              <a:defRPr sz="2400">
                <a:solidFill>
                  <a:schemeClr val="tx1"/>
                </a:solidFill>
                <a:latin typeface="Times" pitchFamily="1" charset="0"/>
              </a:defRPr>
            </a:lvl3pPr>
            <a:lvl4pPr marL="1233488" defTabSz="822325">
              <a:defRPr sz="2400">
                <a:solidFill>
                  <a:schemeClr val="tx1"/>
                </a:solidFill>
                <a:latin typeface="Times" pitchFamily="1" charset="0"/>
              </a:defRPr>
            </a:lvl4pPr>
            <a:lvl5pPr marL="1644650" defTabSz="822325">
              <a:defRPr sz="2400">
                <a:solidFill>
                  <a:schemeClr val="tx1"/>
                </a:solidFill>
                <a:latin typeface="Times" pitchFamily="1" charset="0"/>
              </a:defRPr>
            </a:lvl5pPr>
            <a:lvl6pPr marL="2101850" defTabSz="822325" eaLnBrk="0" fontAlgn="base" hangingPunct="0">
              <a:spcBef>
                <a:spcPct val="0"/>
              </a:spcBef>
              <a:spcAft>
                <a:spcPct val="0"/>
              </a:spcAft>
              <a:defRPr sz="2400">
                <a:solidFill>
                  <a:schemeClr val="tx1"/>
                </a:solidFill>
                <a:latin typeface="Times" pitchFamily="1" charset="0"/>
              </a:defRPr>
            </a:lvl6pPr>
            <a:lvl7pPr marL="2559050" defTabSz="822325" eaLnBrk="0" fontAlgn="base" hangingPunct="0">
              <a:spcBef>
                <a:spcPct val="0"/>
              </a:spcBef>
              <a:spcAft>
                <a:spcPct val="0"/>
              </a:spcAft>
              <a:defRPr sz="2400">
                <a:solidFill>
                  <a:schemeClr val="tx1"/>
                </a:solidFill>
                <a:latin typeface="Times" pitchFamily="1" charset="0"/>
              </a:defRPr>
            </a:lvl7pPr>
            <a:lvl8pPr marL="3016250" defTabSz="822325" eaLnBrk="0" fontAlgn="base" hangingPunct="0">
              <a:spcBef>
                <a:spcPct val="0"/>
              </a:spcBef>
              <a:spcAft>
                <a:spcPct val="0"/>
              </a:spcAft>
              <a:defRPr sz="2400">
                <a:solidFill>
                  <a:schemeClr val="tx1"/>
                </a:solidFill>
                <a:latin typeface="Times" pitchFamily="1" charset="0"/>
              </a:defRPr>
            </a:lvl8pPr>
            <a:lvl9pPr marL="3473450" defTabSz="822325" eaLnBrk="0" fontAlgn="base" hangingPunct="0">
              <a:spcBef>
                <a:spcPct val="0"/>
              </a:spcBef>
              <a:spcAft>
                <a:spcPct val="0"/>
              </a:spcAft>
              <a:defRPr sz="2400">
                <a:solidFill>
                  <a:schemeClr val="tx1"/>
                </a:solidFill>
                <a:latin typeface="Times" pitchFamily="1" charset="0"/>
              </a:defRPr>
            </a:lvl9pPr>
          </a:lstStyle>
          <a:p>
            <a:pPr algn="ctr">
              <a:lnSpc>
                <a:spcPct val="80000"/>
              </a:lnSpc>
            </a:pPr>
            <a:r>
              <a:rPr lang="en-US" altLang="en-US" sz="2000" b="1" dirty="0">
                <a:latin typeface="Adobe Arabic" pitchFamily="18" charset="-78"/>
                <a:cs typeface="Adobe Arabic" pitchFamily="18" charset="-78"/>
              </a:rPr>
              <a:t>Carries DNA sequence</a:t>
            </a:r>
          </a:p>
          <a:p>
            <a:pPr algn="ctr">
              <a:lnSpc>
                <a:spcPct val="80000"/>
              </a:lnSpc>
            </a:pPr>
            <a:r>
              <a:rPr lang="en-US" altLang="en-US" sz="2000" b="1" dirty="0">
                <a:latin typeface="Adobe Arabic" pitchFamily="18" charset="-78"/>
                <a:cs typeface="Adobe Arabic" pitchFamily="18" charset="-78"/>
              </a:rPr>
              <a:t>information to ribosomes</a:t>
            </a:r>
          </a:p>
        </p:txBody>
      </p:sp>
      <p:sp>
        <p:nvSpPr>
          <p:cNvPr id="51210" name="Text Box 10"/>
          <p:cNvSpPr txBox="1">
            <a:spLocks noChangeArrowheads="1"/>
          </p:cNvSpPr>
          <p:nvPr/>
        </p:nvSpPr>
        <p:spPr bwMode="auto">
          <a:xfrm>
            <a:off x="1907344" y="2701086"/>
            <a:ext cx="1293056" cy="575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69" tIns="41134" rIns="82269" bIns="41134">
            <a:spAutoFit/>
          </a:bodyPr>
          <a:lstStyle>
            <a:lvl1pPr defTabSz="822325">
              <a:defRPr sz="2400">
                <a:solidFill>
                  <a:schemeClr val="tx1"/>
                </a:solidFill>
                <a:latin typeface="Times" pitchFamily="1" charset="0"/>
              </a:defRPr>
            </a:lvl1pPr>
            <a:lvl2pPr marL="411163" defTabSz="822325">
              <a:defRPr sz="2400">
                <a:solidFill>
                  <a:schemeClr val="tx1"/>
                </a:solidFill>
                <a:latin typeface="Times" pitchFamily="1" charset="0"/>
              </a:defRPr>
            </a:lvl2pPr>
            <a:lvl3pPr marL="822325" defTabSz="822325">
              <a:defRPr sz="2400">
                <a:solidFill>
                  <a:schemeClr val="tx1"/>
                </a:solidFill>
                <a:latin typeface="Times" pitchFamily="1" charset="0"/>
              </a:defRPr>
            </a:lvl3pPr>
            <a:lvl4pPr marL="1233488" defTabSz="822325">
              <a:defRPr sz="2400">
                <a:solidFill>
                  <a:schemeClr val="tx1"/>
                </a:solidFill>
                <a:latin typeface="Times" pitchFamily="1" charset="0"/>
              </a:defRPr>
            </a:lvl4pPr>
            <a:lvl5pPr marL="1644650" defTabSz="822325">
              <a:defRPr sz="2400">
                <a:solidFill>
                  <a:schemeClr val="tx1"/>
                </a:solidFill>
                <a:latin typeface="Times" pitchFamily="1" charset="0"/>
              </a:defRPr>
            </a:lvl5pPr>
            <a:lvl6pPr marL="2101850" defTabSz="822325" eaLnBrk="0" fontAlgn="base" hangingPunct="0">
              <a:spcBef>
                <a:spcPct val="0"/>
              </a:spcBef>
              <a:spcAft>
                <a:spcPct val="0"/>
              </a:spcAft>
              <a:defRPr sz="2400">
                <a:solidFill>
                  <a:schemeClr val="tx1"/>
                </a:solidFill>
                <a:latin typeface="Times" pitchFamily="1" charset="0"/>
              </a:defRPr>
            </a:lvl6pPr>
            <a:lvl7pPr marL="2559050" defTabSz="822325" eaLnBrk="0" fontAlgn="base" hangingPunct="0">
              <a:spcBef>
                <a:spcPct val="0"/>
              </a:spcBef>
              <a:spcAft>
                <a:spcPct val="0"/>
              </a:spcAft>
              <a:defRPr sz="2400">
                <a:solidFill>
                  <a:schemeClr val="tx1"/>
                </a:solidFill>
                <a:latin typeface="Times" pitchFamily="1" charset="0"/>
              </a:defRPr>
            </a:lvl7pPr>
            <a:lvl8pPr marL="3016250" defTabSz="822325" eaLnBrk="0" fontAlgn="base" hangingPunct="0">
              <a:spcBef>
                <a:spcPct val="0"/>
              </a:spcBef>
              <a:spcAft>
                <a:spcPct val="0"/>
              </a:spcAft>
              <a:defRPr sz="2400">
                <a:solidFill>
                  <a:schemeClr val="tx1"/>
                </a:solidFill>
                <a:latin typeface="Times" pitchFamily="1" charset="0"/>
              </a:defRPr>
            </a:lvl8pPr>
            <a:lvl9pPr marL="3473450" defTabSz="822325" eaLnBrk="0" fontAlgn="base" hangingPunct="0">
              <a:spcBef>
                <a:spcPct val="0"/>
              </a:spcBef>
              <a:spcAft>
                <a:spcPct val="0"/>
              </a:spcAft>
              <a:defRPr sz="2400">
                <a:solidFill>
                  <a:schemeClr val="tx1"/>
                </a:solidFill>
                <a:latin typeface="Times" pitchFamily="1" charset="0"/>
              </a:defRPr>
            </a:lvl9pPr>
          </a:lstStyle>
          <a:p>
            <a:pPr algn="ctr">
              <a:lnSpc>
                <a:spcPct val="80000"/>
              </a:lnSpc>
            </a:pPr>
            <a:r>
              <a:rPr lang="en-US" altLang="en-US" sz="2000" b="1" dirty="0">
                <a:latin typeface="Adobe Arabic" pitchFamily="18" charset="-78"/>
                <a:cs typeface="Adobe Arabic" pitchFamily="18" charset="-78"/>
              </a:rPr>
              <a:t>Transfer RNA</a:t>
            </a:r>
          </a:p>
          <a:p>
            <a:pPr algn="ctr">
              <a:lnSpc>
                <a:spcPct val="80000"/>
              </a:lnSpc>
            </a:pPr>
            <a:r>
              <a:rPr lang="en-US" altLang="en-US" sz="2000" b="1" dirty="0">
                <a:latin typeface="Adobe Arabic" pitchFamily="18" charset="-78"/>
                <a:cs typeface="Adobe Arabic" pitchFamily="18" charset="-78"/>
              </a:rPr>
              <a:t>(</a:t>
            </a:r>
            <a:r>
              <a:rPr lang="en-US" altLang="en-US" sz="2000" b="1" dirty="0" err="1">
                <a:latin typeface="Adobe Arabic" pitchFamily="18" charset="-78"/>
                <a:cs typeface="Adobe Arabic" pitchFamily="18" charset="-78"/>
              </a:rPr>
              <a:t>tRNA</a:t>
            </a:r>
            <a:r>
              <a:rPr lang="en-US" altLang="en-US" sz="2000" b="1" dirty="0">
                <a:latin typeface="Adobe Arabic" pitchFamily="18" charset="-78"/>
                <a:cs typeface="Adobe Arabic" pitchFamily="18" charset="-78"/>
              </a:rPr>
              <a:t>)</a:t>
            </a:r>
          </a:p>
        </p:txBody>
      </p:sp>
      <p:sp>
        <p:nvSpPr>
          <p:cNvPr id="51211" name="Text Box 11"/>
          <p:cNvSpPr txBox="1">
            <a:spLocks noChangeArrowheads="1"/>
          </p:cNvSpPr>
          <p:nvPr/>
        </p:nvSpPr>
        <p:spPr bwMode="auto">
          <a:xfrm>
            <a:off x="4018272" y="3647752"/>
            <a:ext cx="1010928" cy="390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69" tIns="41134" rIns="82269" bIns="41134">
            <a:spAutoFit/>
          </a:bodyPr>
          <a:lstStyle>
            <a:lvl1pPr defTabSz="822325">
              <a:defRPr sz="2400">
                <a:solidFill>
                  <a:schemeClr val="tx1"/>
                </a:solidFill>
                <a:latin typeface="Times" pitchFamily="1" charset="0"/>
              </a:defRPr>
            </a:lvl1pPr>
            <a:lvl2pPr marL="411163" defTabSz="822325">
              <a:defRPr sz="2400">
                <a:solidFill>
                  <a:schemeClr val="tx1"/>
                </a:solidFill>
                <a:latin typeface="Times" pitchFamily="1" charset="0"/>
              </a:defRPr>
            </a:lvl2pPr>
            <a:lvl3pPr marL="822325" defTabSz="822325">
              <a:defRPr sz="2400">
                <a:solidFill>
                  <a:schemeClr val="tx1"/>
                </a:solidFill>
                <a:latin typeface="Times" pitchFamily="1" charset="0"/>
              </a:defRPr>
            </a:lvl3pPr>
            <a:lvl4pPr marL="1233488" defTabSz="822325">
              <a:defRPr sz="2400">
                <a:solidFill>
                  <a:schemeClr val="tx1"/>
                </a:solidFill>
                <a:latin typeface="Times" pitchFamily="1" charset="0"/>
              </a:defRPr>
            </a:lvl4pPr>
            <a:lvl5pPr marL="1644650" defTabSz="822325">
              <a:defRPr sz="2400">
                <a:solidFill>
                  <a:schemeClr val="tx1"/>
                </a:solidFill>
                <a:latin typeface="Times" pitchFamily="1" charset="0"/>
              </a:defRPr>
            </a:lvl5pPr>
            <a:lvl6pPr marL="2101850" defTabSz="822325" eaLnBrk="0" fontAlgn="base" hangingPunct="0">
              <a:spcBef>
                <a:spcPct val="0"/>
              </a:spcBef>
              <a:spcAft>
                <a:spcPct val="0"/>
              </a:spcAft>
              <a:defRPr sz="2400">
                <a:solidFill>
                  <a:schemeClr val="tx1"/>
                </a:solidFill>
                <a:latin typeface="Times" pitchFamily="1" charset="0"/>
              </a:defRPr>
            </a:lvl6pPr>
            <a:lvl7pPr marL="2559050" defTabSz="822325" eaLnBrk="0" fontAlgn="base" hangingPunct="0">
              <a:spcBef>
                <a:spcPct val="0"/>
              </a:spcBef>
              <a:spcAft>
                <a:spcPct val="0"/>
              </a:spcAft>
              <a:defRPr sz="2400">
                <a:solidFill>
                  <a:schemeClr val="tx1"/>
                </a:solidFill>
                <a:latin typeface="Times" pitchFamily="1" charset="0"/>
              </a:defRPr>
            </a:lvl7pPr>
            <a:lvl8pPr marL="3016250" defTabSz="822325" eaLnBrk="0" fontAlgn="base" hangingPunct="0">
              <a:spcBef>
                <a:spcPct val="0"/>
              </a:spcBef>
              <a:spcAft>
                <a:spcPct val="0"/>
              </a:spcAft>
              <a:defRPr sz="2400">
                <a:solidFill>
                  <a:schemeClr val="tx1"/>
                </a:solidFill>
                <a:latin typeface="Times" pitchFamily="1" charset="0"/>
              </a:defRPr>
            </a:lvl8pPr>
            <a:lvl9pPr marL="3473450" defTabSz="822325" eaLnBrk="0" fontAlgn="base" hangingPunct="0">
              <a:spcBef>
                <a:spcPct val="0"/>
              </a:spcBef>
              <a:spcAft>
                <a:spcPct val="0"/>
              </a:spcAft>
              <a:defRPr sz="2400">
                <a:solidFill>
                  <a:schemeClr val="tx1"/>
                </a:solidFill>
                <a:latin typeface="Times" pitchFamily="1" charset="0"/>
              </a:defRPr>
            </a:lvl9pPr>
          </a:lstStyle>
          <a:p>
            <a:pPr algn="ctr"/>
            <a:r>
              <a:rPr lang="en-US" altLang="en-US" sz="2000" b="1" dirty="0">
                <a:latin typeface="Adobe Arabic" pitchFamily="18" charset="-78"/>
                <a:cs typeface="Adobe Arabic" pitchFamily="18" charset="-78"/>
              </a:rPr>
              <a:t>Cytoplasm</a:t>
            </a:r>
          </a:p>
        </p:txBody>
      </p:sp>
      <p:sp>
        <p:nvSpPr>
          <p:cNvPr id="51212" name="Text Box 12"/>
          <p:cNvSpPr txBox="1">
            <a:spLocks noChangeArrowheads="1"/>
          </p:cNvSpPr>
          <p:nvPr/>
        </p:nvSpPr>
        <p:spPr bwMode="auto">
          <a:xfrm>
            <a:off x="5486401" y="2953022"/>
            <a:ext cx="2133600" cy="1329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2269" tIns="41134" rIns="82269" bIns="41134">
            <a:spAutoFit/>
          </a:bodyPr>
          <a:lstStyle>
            <a:lvl1pPr defTabSz="822325">
              <a:defRPr sz="2400">
                <a:solidFill>
                  <a:schemeClr val="tx1"/>
                </a:solidFill>
                <a:latin typeface="Times" pitchFamily="1" charset="0"/>
              </a:defRPr>
            </a:lvl1pPr>
            <a:lvl2pPr marL="411163" defTabSz="822325">
              <a:defRPr sz="2400">
                <a:solidFill>
                  <a:schemeClr val="tx1"/>
                </a:solidFill>
                <a:latin typeface="Times" pitchFamily="1" charset="0"/>
              </a:defRPr>
            </a:lvl2pPr>
            <a:lvl3pPr marL="822325" defTabSz="822325">
              <a:defRPr sz="2400">
                <a:solidFill>
                  <a:schemeClr val="tx1"/>
                </a:solidFill>
                <a:latin typeface="Times" pitchFamily="1" charset="0"/>
              </a:defRPr>
            </a:lvl3pPr>
            <a:lvl4pPr marL="1233488" defTabSz="822325">
              <a:defRPr sz="2400">
                <a:solidFill>
                  <a:schemeClr val="tx1"/>
                </a:solidFill>
                <a:latin typeface="Times" pitchFamily="1" charset="0"/>
              </a:defRPr>
            </a:lvl4pPr>
            <a:lvl5pPr marL="1644650" defTabSz="822325">
              <a:defRPr sz="2400">
                <a:solidFill>
                  <a:schemeClr val="tx1"/>
                </a:solidFill>
                <a:latin typeface="Times" pitchFamily="1" charset="0"/>
              </a:defRPr>
            </a:lvl5pPr>
            <a:lvl6pPr marL="2101850" defTabSz="822325" eaLnBrk="0" fontAlgn="base" hangingPunct="0">
              <a:spcBef>
                <a:spcPct val="0"/>
              </a:spcBef>
              <a:spcAft>
                <a:spcPct val="0"/>
              </a:spcAft>
              <a:defRPr sz="2400">
                <a:solidFill>
                  <a:schemeClr val="tx1"/>
                </a:solidFill>
                <a:latin typeface="Times" pitchFamily="1" charset="0"/>
              </a:defRPr>
            </a:lvl6pPr>
            <a:lvl7pPr marL="2559050" defTabSz="822325" eaLnBrk="0" fontAlgn="base" hangingPunct="0">
              <a:spcBef>
                <a:spcPct val="0"/>
              </a:spcBef>
              <a:spcAft>
                <a:spcPct val="0"/>
              </a:spcAft>
              <a:defRPr sz="2400">
                <a:solidFill>
                  <a:schemeClr val="tx1"/>
                </a:solidFill>
                <a:latin typeface="Times" pitchFamily="1" charset="0"/>
              </a:defRPr>
            </a:lvl7pPr>
            <a:lvl8pPr marL="3016250" defTabSz="822325" eaLnBrk="0" fontAlgn="base" hangingPunct="0">
              <a:spcBef>
                <a:spcPct val="0"/>
              </a:spcBef>
              <a:spcAft>
                <a:spcPct val="0"/>
              </a:spcAft>
              <a:defRPr sz="2400">
                <a:solidFill>
                  <a:schemeClr val="tx1"/>
                </a:solidFill>
                <a:latin typeface="Times" pitchFamily="1" charset="0"/>
              </a:defRPr>
            </a:lvl8pPr>
            <a:lvl9pPr marL="3473450" defTabSz="822325" eaLnBrk="0" fontAlgn="base" hangingPunct="0">
              <a:spcBef>
                <a:spcPct val="0"/>
              </a:spcBef>
              <a:spcAft>
                <a:spcPct val="0"/>
              </a:spcAft>
              <a:defRPr sz="2400">
                <a:solidFill>
                  <a:schemeClr val="tx1"/>
                </a:solidFill>
                <a:latin typeface="Times" pitchFamily="1" charset="0"/>
              </a:defRPr>
            </a:lvl9pPr>
          </a:lstStyle>
          <a:p>
            <a:pPr algn="ctr">
              <a:lnSpc>
                <a:spcPct val="80000"/>
              </a:lnSpc>
            </a:pPr>
            <a:r>
              <a:rPr lang="en-US" altLang="en-US" sz="2000" b="1" dirty="0">
                <a:latin typeface="Adobe Arabic" pitchFamily="18" charset="-78"/>
                <a:cs typeface="Adobe Arabic" pitchFamily="18" charset="-78"/>
              </a:rPr>
              <a:t>Provides linkage between mRNA and amino acids; transfers amino acids to ribosomes</a:t>
            </a:r>
          </a:p>
        </p:txBody>
      </p:sp>
      <p:sp>
        <p:nvSpPr>
          <p:cNvPr id="51213" name="Text Box 13"/>
          <p:cNvSpPr txBox="1">
            <a:spLocks noChangeArrowheads="1"/>
          </p:cNvSpPr>
          <p:nvPr/>
        </p:nvSpPr>
        <p:spPr bwMode="auto">
          <a:xfrm>
            <a:off x="1828800" y="4748505"/>
            <a:ext cx="1451753" cy="575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69" tIns="41134" rIns="82269" bIns="41134">
            <a:spAutoFit/>
          </a:bodyPr>
          <a:lstStyle>
            <a:lvl1pPr defTabSz="822325">
              <a:defRPr sz="2400">
                <a:solidFill>
                  <a:schemeClr val="tx1"/>
                </a:solidFill>
                <a:latin typeface="Times" pitchFamily="1" charset="0"/>
              </a:defRPr>
            </a:lvl1pPr>
            <a:lvl2pPr marL="411163" defTabSz="822325">
              <a:defRPr sz="2400">
                <a:solidFill>
                  <a:schemeClr val="tx1"/>
                </a:solidFill>
                <a:latin typeface="Times" pitchFamily="1" charset="0"/>
              </a:defRPr>
            </a:lvl2pPr>
            <a:lvl3pPr marL="822325" defTabSz="822325">
              <a:defRPr sz="2400">
                <a:solidFill>
                  <a:schemeClr val="tx1"/>
                </a:solidFill>
                <a:latin typeface="Times" pitchFamily="1" charset="0"/>
              </a:defRPr>
            </a:lvl3pPr>
            <a:lvl4pPr marL="1233488" defTabSz="822325">
              <a:defRPr sz="2400">
                <a:solidFill>
                  <a:schemeClr val="tx1"/>
                </a:solidFill>
                <a:latin typeface="Times" pitchFamily="1" charset="0"/>
              </a:defRPr>
            </a:lvl4pPr>
            <a:lvl5pPr marL="1644650" defTabSz="822325">
              <a:defRPr sz="2400">
                <a:solidFill>
                  <a:schemeClr val="tx1"/>
                </a:solidFill>
                <a:latin typeface="Times" pitchFamily="1" charset="0"/>
              </a:defRPr>
            </a:lvl5pPr>
            <a:lvl6pPr marL="2101850" defTabSz="822325" eaLnBrk="0" fontAlgn="base" hangingPunct="0">
              <a:spcBef>
                <a:spcPct val="0"/>
              </a:spcBef>
              <a:spcAft>
                <a:spcPct val="0"/>
              </a:spcAft>
              <a:defRPr sz="2400">
                <a:solidFill>
                  <a:schemeClr val="tx1"/>
                </a:solidFill>
                <a:latin typeface="Times" pitchFamily="1" charset="0"/>
              </a:defRPr>
            </a:lvl6pPr>
            <a:lvl7pPr marL="2559050" defTabSz="822325" eaLnBrk="0" fontAlgn="base" hangingPunct="0">
              <a:spcBef>
                <a:spcPct val="0"/>
              </a:spcBef>
              <a:spcAft>
                <a:spcPct val="0"/>
              </a:spcAft>
              <a:defRPr sz="2400">
                <a:solidFill>
                  <a:schemeClr val="tx1"/>
                </a:solidFill>
                <a:latin typeface="Times" pitchFamily="1" charset="0"/>
              </a:defRPr>
            </a:lvl7pPr>
            <a:lvl8pPr marL="3016250" defTabSz="822325" eaLnBrk="0" fontAlgn="base" hangingPunct="0">
              <a:spcBef>
                <a:spcPct val="0"/>
              </a:spcBef>
              <a:spcAft>
                <a:spcPct val="0"/>
              </a:spcAft>
              <a:defRPr sz="2400">
                <a:solidFill>
                  <a:schemeClr val="tx1"/>
                </a:solidFill>
                <a:latin typeface="Times" pitchFamily="1" charset="0"/>
              </a:defRPr>
            </a:lvl8pPr>
            <a:lvl9pPr marL="3473450" defTabSz="822325" eaLnBrk="0" fontAlgn="base" hangingPunct="0">
              <a:spcBef>
                <a:spcPct val="0"/>
              </a:spcBef>
              <a:spcAft>
                <a:spcPct val="0"/>
              </a:spcAft>
              <a:defRPr sz="2400">
                <a:solidFill>
                  <a:schemeClr val="tx1"/>
                </a:solidFill>
                <a:latin typeface="Times" pitchFamily="1" charset="0"/>
              </a:defRPr>
            </a:lvl9pPr>
          </a:lstStyle>
          <a:p>
            <a:pPr algn="ctr">
              <a:lnSpc>
                <a:spcPct val="80000"/>
              </a:lnSpc>
            </a:pPr>
            <a:r>
              <a:rPr lang="en-US" altLang="en-US" sz="2000" b="1" dirty="0">
                <a:latin typeface="Adobe Arabic" pitchFamily="18" charset="-78"/>
                <a:cs typeface="Adobe Arabic" pitchFamily="18" charset="-78"/>
              </a:rPr>
              <a:t>Ribosomal RNA</a:t>
            </a:r>
          </a:p>
          <a:p>
            <a:pPr algn="ctr">
              <a:lnSpc>
                <a:spcPct val="80000"/>
              </a:lnSpc>
            </a:pPr>
            <a:r>
              <a:rPr lang="en-US" altLang="en-US" sz="2000" b="1" dirty="0">
                <a:latin typeface="Adobe Arabic" pitchFamily="18" charset="-78"/>
                <a:cs typeface="Adobe Arabic" pitchFamily="18" charset="-78"/>
              </a:rPr>
              <a:t>(rRNA)</a:t>
            </a:r>
          </a:p>
        </p:txBody>
      </p:sp>
      <p:sp>
        <p:nvSpPr>
          <p:cNvPr id="51214" name="Text Box 14"/>
          <p:cNvSpPr txBox="1">
            <a:spLocks noChangeArrowheads="1"/>
          </p:cNvSpPr>
          <p:nvPr/>
        </p:nvSpPr>
        <p:spPr bwMode="auto">
          <a:xfrm>
            <a:off x="4018272" y="5400352"/>
            <a:ext cx="1010928" cy="390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69" tIns="41134" rIns="82269" bIns="41134">
            <a:spAutoFit/>
          </a:bodyPr>
          <a:lstStyle>
            <a:lvl1pPr defTabSz="822325">
              <a:defRPr sz="2400">
                <a:solidFill>
                  <a:schemeClr val="tx1"/>
                </a:solidFill>
                <a:latin typeface="Times" pitchFamily="1" charset="0"/>
              </a:defRPr>
            </a:lvl1pPr>
            <a:lvl2pPr marL="411163" defTabSz="822325">
              <a:defRPr sz="2400">
                <a:solidFill>
                  <a:schemeClr val="tx1"/>
                </a:solidFill>
                <a:latin typeface="Times" pitchFamily="1" charset="0"/>
              </a:defRPr>
            </a:lvl2pPr>
            <a:lvl3pPr marL="822325" defTabSz="822325">
              <a:defRPr sz="2400">
                <a:solidFill>
                  <a:schemeClr val="tx1"/>
                </a:solidFill>
                <a:latin typeface="Times" pitchFamily="1" charset="0"/>
              </a:defRPr>
            </a:lvl3pPr>
            <a:lvl4pPr marL="1233488" defTabSz="822325">
              <a:defRPr sz="2400">
                <a:solidFill>
                  <a:schemeClr val="tx1"/>
                </a:solidFill>
                <a:latin typeface="Times" pitchFamily="1" charset="0"/>
              </a:defRPr>
            </a:lvl4pPr>
            <a:lvl5pPr marL="1644650" defTabSz="822325">
              <a:defRPr sz="2400">
                <a:solidFill>
                  <a:schemeClr val="tx1"/>
                </a:solidFill>
                <a:latin typeface="Times" pitchFamily="1" charset="0"/>
              </a:defRPr>
            </a:lvl5pPr>
            <a:lvl6pPr marL="2101850" defTabSz="822325" eaLnBrk="0" fontAlgn="base" hangingPunct="0">
              <a:spcBef>
                <a:spcPct val="0"/>
              </a:spcBef>
              <a:spcAft>
                <a:spcPct val="0"/>
              </a:spcAft>
              <a:defRPr sz="2400">
                <a:solidFill>
                  <a:schemeClr val="tx1"/>
                </a:solidFill>
                <a:latin typeface="Times" pitchFamily="1" charset="0"/>
              </a:defRPr>
            </a:lvl6pPr>
            <a:lvl7pPr marL="2559050" defTabSz="822325" eaLnBrk="0" fontAlgn="base" hangingPunct="0">
              <a:spcBef>
                <a:spcPct val="0"/>
              </a:spcBef>
              <a:spcAft>
                <a:spcPct val="0"/>
              </a:spcAft>
              <a:defRPr sz="2400">
                <a:solidFill>
                  <a:schemeClr val="tx1"/>
                </a:solidFill>
                <a:latin typeface="Times" pitchFamily="1" charset="0"/>
              </a:defRPr>
            </a:lvl7pPr>
            <a:lvl8pPr marL="3016250" defTabSz="822325" eaLnBrk="0" fontAlgn="base" hangingPunct="0">
              <a:spcBef>
                <a:spcPct val="0"/>
              </a:spcBef>
              <a:spcAft>
                <a:spcPct val="0"/>
              </a:spcAft>
              <a:defRPr sz="2400">
                <a:solidFill>
                  <a:schemeClr val="tx1"/>
                </a:solidFill>
                <a:latin typeface="Times" pitchFamily="1" charset="0"/>
              </a:defRPr>
            </a:lvl8pPr>
            <a:lvl9pPr marL="3473450" defTabSz="822325" eaLnBrk="0" fontAlgn="base" hangingPunct="0">
              <a:spcBef>
                <a:spcPct val="0"/>
              </a:spcBef>
              <a:spcAft>
                <a:spcPct val="0"/>
              </a:spcAft>
              <a:defRPr sz="2400">
                <a:solidFill>
                  <a:schemeClr val="tx1"/>
                </a:solidFill>
                <a:latin typeface="Times" pitchFamily="1" charset="0"/>
              </a:defRPr>
            </a:lvl9pPr>
          </a:lstStyle>
          <a:p>
            <a:pPr algn="ctr"/>
            <a:r>
              <a:rPr lang="en-US" altLang="en-US" sz="2000" b="1" dirty="0">
                <a:latin typeface="Adobe Arabic" pitchFamily="18" charset="-78"/>
                <a:cs typeface="Adobe Arabic" pitchFamily="18" charset="-78"/>
              </a:rPr>
              <a:t>Cytoplasm</a:t>
            </a:r>
          </a:p>
        </p:txBody>
      </p:sp>
      <p:sp>
        <p:nvSpPr>
          <p:cNvPr id="51215" name="Text Box 15"/>
          <p:cNvSpPr txBox="1">
            <a:spLocks noChangeArrowheads="1"/>
          </p:cNvSpPr>
          <p:nvPr/>
        </p:nvSpPr>
        <p:spPr bwMode="auto">
          <a:xfrm>
            <a:off x="5486401" y="5198065"/>
            <a:ext cx="2133599" cy="575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2269" tIns="41134" rIns="82269" bIns="41134">
            <a:spAutoFit/>
          </a:bodyPr>
          <a:lstStyle>
            <a:lvl1pPr defTabSz="822325">
              <a:defRPr sz="2400">
                <a:solidFill>
                  <a:schemeClr val="tx1"/>
                </a:solidFill>
                <a:latin typeface="Times" pitchFamily="1" charset="0"/>
              </a:defRPr>
            </a:lvl1pPr>
            <a:lvl2pPr marL="411163" defTabSz="822325">
              <a:defRPr sz="2400">
                <a:solidFill>
                  <a:schemeClr val="tx1"/>
                </a:solidFill>
                <a:latin typeface="Times" pitchFamily="1" charset="0"/>
              </a:defRPr>
            </a:lvl2pPr>
            <a:lvl3pPr marL="822325" defTabSz="822325">
              <a:defRPr sz="2400">
                <a:solidFill>
                  <a:schemeClr val="tx1"/>
                </a:solidFill>
                <a:latin typeface="Times" pitchFamily="1" charset="0"/>
              </a:defRPr>
            </a:lvl3pPr>
            <a:lvl4pPr marL="1233488" defTabSz="822325">
              <a:defRPr sz="2400">
                <a:solidFill>
                  <a:schemeClr val="tx1"/>
                </a:solidFill>
                <a:latin typeface="Times" pitchFamily="1" charset="0"/>
              </a:defRPr>
            </a:lvl4pPr>
            <a:lvl5pPr marL="1644650" defTabSz="822325">
              <a:defRPr sz="2400">
                <a:solidFill>
                  <a:schemeClr val="tx1"/>
                </a:solidFill>
                <a:latin typeface="Times" pitchFamily="1" charset="0"/>
              </a:defRPr>
            </a:lvl5pPr>
            <a:lvl6pPr marL="2101850" defTabSz="822325" eaLnBrk="0" fontAlgn="base" hangingPunct="0">
              <a:spcBef>
                <a:spcPct val="0"/>
              </a:spcBef>
              <a:spcAft>
                <a:spcPct val="0"/>
              </a:spcAft>
              <a:defRPr sz="2400">
                <a:solidFill>
                  <a:schemeClr val="tx1"/>
                </a:solidFill>
                <a:latin typeface="Times" pitchFamily="1" charset="0"/>
              </a:defRPr>
            </a:lvl6pPr>
            <a:lvl7pPr marL="2559050" defTabSz="822325" eaLnBrk="0" fontAlgn="base" hangingPunct="0">
              <a:spcBef>
                <a:spcPct val="0"/>
              </a:spcBef>
              <a:spcAft>
                <a:spcPct val="0"/>
              </a:spcAft>
              <a:defRPr sz="2400">
                <a:solidFill>
                  <a:schemeClr val="tx1"/>
                </a:solidFill>
                <a:latin typeface="Times" pitchFamily="1" charset="0"/>
              </a:defRPr>
            </a:lvl7pPr>
            <a:lvl8pPr marL="3016250" defTabSz="822325" eaLnBrk="0" fontAlgn="base" hangingPunct="0">
              <a:spcBef>
                <a:spcPct val="0"/>
              </a:spcBef>
              <a:spcAft>
                <a:spcPct val="0"/>
              </a:spcAft>
              <a:defRPr sz="2400">
                <a:solidFill>
                  <a:schemeClr val="tx1"/>
                </a:solidFill>
                <a:latin typeface="Times" pitchFamily="1" charset="0"/>
              </a:defRPr>
            </a:lvl8pPr>
            <a:lvl9pPr marL="3473450" defTabSz="822325" eaLnBrk="0" fontAlgn="base" hangingPunct="0">
              <a:spcBef>
                <a:spcPct val="0"/>
              </a:spcBef>
              <a:spcAft>
                <a:spcPct val="0"/>
              </a:spcAft>
              <a:defRPr sz="2400">
                <a:solidFill>
                  <a:schemeClr val="tx1"/>
                </a:solidFill>
                <a:latin typeface="Times" pitchFamily="1" charset="0"/>
              </a:defRPr>
            </a:lvl9pPr>
          </a:lstStyle>
          <a:p>
            <a:pPr algn="ctr">
              <a:lnSpc>
                <a:spcPct val="80000"/>
              </a:lnSpc>
            </a:pPr>
            <a:r>
              <a:rPr lang="en-US" altLang="en-US" sz="2000" b="1" dirty="0">
                <a:latin typeface="Adobe Arabic" pitchFamily="18" charset="-78"/>
                <a:cs typeface="Adobe Arabic" pitchFamily="18" charset="-78"/>
              </a:rPr>
              <a:t>Structural component </a:t>
            </a:r>
          </a:p>
          <a:p>
            <a:pPr algn="ctr">
              <a:lnSpc>
                <a:spcPct val="80000"/>
              </a:lnSpc>
            </a:pPr>
            <a:r>
              <a:rPr lang="en-US" altLang="en-US" sz="2000" b="1" dirty="0">
                <a:latin typeface="Adobe Arabic" pitchFamily="18" charset="-78"/>
                <a:cs typeface="Adobe Arabic" pitchFamily="18" charset="-78"/>
              </a:rPr>
              <a:t>of ribosomes</a:t>
            </a:r>
          </a:p>
        </p:txBody>
      </p:sp>
    </p:spTree>
    <p:extLst>
      <p:ext uri="{BB962C8B-B14F-4D97-AF65-F5344CB8AC3E}">
        <p14:creationId xmlns:p14="http://schemas.microsoft.com/office/powerpoint/2010/main" val="7386208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57200" y="152400"/>
            <a:ext cx="8229600" cy="509587"/>
          </a:xfrm>
        </p:spPr>
        <p:txBody>
          <a:bodyPr>
            <a:noAutofit/>
          </a:bodyPr>
          <a:lstStyle/>
          <a:p>
            <a:r>
              <a:rPr lang="en-US" altLang="en-US" sz="3600" dirty="0">
                <a:solidFill>
                  <a:srgbClr val="800000"/>
                </a:solidFill>
                <a:latin typeface="Actu" panose="02000500000000000000" pitchFamily="2" charset="0"/>
                <a:cs typeface="Times New Roman" pitchFamily="18" charset="0"/>
              </a:rPr>
              <a:t>The Genetic Code</a:t>
            </a:r>
            <a:endParaRPr lang="en-US" altLang="en-US" sz="3600" dirty="0">
              <a:latin typeface="Actu" panose="02000500000000000000" pitchFamily="2" charset="0"/>
            </a:endParaRPr>
          </a:p>
        </p:txBody>
      </p:sp>
      <p:sp>
        <p:nvSpPr>
          <p:cNvPr id="36867" name="Content Placeholder 2"/>
          <p:cNvSpPr>
            <a:spLocks noGrp="1"/>
          </p:cNvSpPr>
          <p:nvPr>
            <p:ph idx="1"/>
          </p:nvPr>
        </p:nvSpPr>
        <p:spPr/>
        <p:txBody>
          <a:bodyPr/>
          <a:lstStyle/>
          <a:p>
            <a:pPr algn="just" eaLnBrk="1" hangingPunct="1"/>
            <a:endParaRPr lang="en-US" altLang="en-US" dirty="0">
              <a:solidFill>
                <a:srgbClr val="000066"/>
              </a:solidFill>
              <a:latin typeface="Times New Roman" pitchFamily="18" charset="0"/>
              <a:cs typeface="Times New Roman" pitchFamily="18" charset="0"/>
            </a:endParaRPr>
          </a:p>
          <a:p>
            <a:pPr algn="just" eaLnBrk="1" hangingPunct="1">
              <a:buClr>
                <a:srgbClr val="800000"/>
              </a:buClr>
              <a:buSzPct val="150000"/>
              <a:buFont typeface="Wingdings" pitchFamily="2" charset="2"/>
              <a:buChar char="§"/>
            </a:pPr>
            <a:r>
              <a:rPr lang="en-US" altLang="en-US" dirty="0">
                <a:solidFill>
                  <a:srgbClr val="000066"/>
                </a:solidFill>
                <a:latin typeface="Times New Roman" pitchFamily="18" charset="0"/>
                <a:cs typeface="Times New Roman" pitchFamily="18" charset="0"/>
              </a:rPr>
              <a:t>The sequence of codons in the </a:t>
            </a:r>
            <a:r>
              <a:rPr lang="en-US" altLang="en-US" b="1" u="sng" dirty="0">
                <a:solidFill>
                  <a:srgbClr val="800000"/>
                </a:solidFill>
                <a:latin typeface="Times New Roman" pitchFamily="18" charset="0"/>
                <a:cs typeface="Times New Roman" pitchFamily="18" charset="0"/>
              </a:rPr>
              <a:t>mRNA</a:t>
            </a:r>
            <a:r>
              <a:rPr lang="en-US" altLang="en-US" dirty="0">
                <a:solidFill>
                  <a:srgbClr val="000066"/>
                </a:solidFill>
                <a:latin typeface="Times New Roman" pitchFamily="18" charset="0"/>
                <a:cs typeface="Times New Roman" pitchFamily="18" charset="0"/>
              </a:rPr>
              <a:t> defines the primary structure of the final protein.</a:t>
            </a:r>
          </a:p>
          <a:p>
            <a:pPr algn="just" eaLnBrk="1" hangingPunct="1">
              <a:buClr>
                <a:srgbClr val="800000"/>
              </a:buClr>
              <a:buSzPct val="150000"/>
              <a:buFont typeface="Wingdings" pitchFamily="2" charset="2"/>
              <a:buChar char="§"/>
            </a:pPr>
            <a:endParaRPr lang="en-US" altLang="en-US" dirty="0">
              <a:solidFill>
                <a:srgbClr val="000066"/>
              </a:solidFill>
              <a:latin typeface="Times New Roman" pitchFamily="18" charset="0"/>
              <a:cs typeface="Times New Roman" pitchFamily="18" charset="0"/>
            </a:endParaRPr>
          </a:p>
          <a:p>
            <a:pPr algn="just" eaLnBrk="1" hangingPunct="1">
              <a:buClr>
                <a:srgbClr val="800000"/>
              </a:buClr>
              <a:buSzPct val="150000"/>
              <a:buFont typeface="Wingdings" pitchFamily="2" charset="2"/>
              <a:buChar char="§"/>
            </a:pPr>
            <a:r>
              <a:rPr lang="en-US" altLang="en-US" dirty="0">
                <a:solidFill>
                  <a:srgbClr val="CC0000"/>
                </a:solidFill>
                <a:latin typeface="Times New Roman" pitchFamily="18" charset="0"/>
                <a:cs typeface="Times New Roman" pitchFamily="18" charset="0"/>
              </a:rPr>
              <a:t>Three nucleotides in mRNA (a codon</a:t>
            </a:r>
            <a:r>
              <a:rPr lang="en-US" altLang="en-US" dirty="0">
                <a:solidFill>
                  <a:schemeClr val="bg2"/>
                </a:solidFill>
                <a:latin typeface="Times New Roman" pitchFamily="18" charset="0"/>
                <a:cs typeface="Times New Roman" pitchFamily="18" charset="0"/>
              </a:rPr>
              <a:t>)</a:t>
            </a:r>
            <a:r>
              <a:rPr lang="en-US" altLang="en-US" dirty="0">
                <a:solidFill>
                  <a:srgbClr val="000066"/>
                </a:solidFill>
                <a:latin typeface="Times New Roman" pitchFamily="18" charset="0"/>
                <a:cs typeface="Times New Roman" pitchFamily="18" charset="0"/>
              </a:rPr>
              <a:t>specify one amino acid in a protein.</a:t>
            </a:r>
          </a:p>
          <a:p>
            <a:pPr algn="just"/>
            <a:endParaRPr lang="en-US" altLang="en-US" dirty="0"/>
          </a:p>
        </p:txBody>
      </p:sp>
    </p:spTree>
    <p:extLst>
      <p:ext uri="{BB962C8B-B14F-4D97-AF65-F5344CB8AC3E}">
        <p14:creationId xmlns:p14="http://schemas.microsoft.com/office/powerpoint/2010/main" val="13263695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68313" y="-76200"/>
            <a:ext cx="8229600" cy="814387"/>
          </a:xfrm>
        </p:spPr>
        <p:txBody>
          <a:bodyPr>
            <a:normAutofit/>
          </a:bodyPr>
          <a:lstStyle/>
          <a:p>
            <a:r>
              <a:rPr lang="en-US" altLang="en-US" sz="3600" dirty="0">
                <a:solidFill>
                  <a:srgbClr val="800000"/>
                </a:solidFill>
                <a:latin typeface="Actu" panose="02000500000000000000" pitchFamily="2" charset="0"/>
                <a:cs typeface="Times New Roman" pitchFamily="18" charset="0"/>
              </a:rPr>
              <a:t>The Genetic Code</a:t>
            </a:r>
          </a:p>
        </p:txBody>
      </p:sp>
      <p:pic>
        <p:nvPicPr>
          <p:cNvPr id="37892" name="Picture 2"/>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sharpenSoften amount="25000"/>
                    </a14:imgEffect>
                    <a14:imgEffect>
                      <a14:saturation sat="300000"/>
                    </a14:imgEffect>
                  </a14:imgLayer>
                </a14:imgProps>
              </a:ext>
              <a:ext uri="{28A0092B-C50C-407E-A947-70E740481C1C}">
                <a14:useLocalDpi xmlns:a14="http://schemas.microsoft.com/office/drawing/2010/main" val="0"/>
              </a:ext>
            </a:extLst>
          </a:blip>
          <a:srcRect/>
          <a:stretch>
            <a:fillRect/>
          </a:stretch>
        </p:blipFill>
        <p:spPr>
          <a:xfrm>
            <a:off x="2438400" y="878701"/>
            <a:ext cx="4572000" cy="5826899"/>
          </a:xfrm>
          <a:noFill/>
        </p:spPr>
      </p:pic>
    </p:spTree>
    <p:extLst>
      <p:ext uri="{BB962C8B-B14F-4D97-AF65-F5344CB8AC3E}">
        <p14:creationId xmlns:p14="http://schemas.microsoft.com/office/powerpoint/2010/main" val="22820980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395288" y="0"/>
            <a:ext cx="8229600" cy="814387"/>
          </a:xfrm>
        </p:spPr>
        <p:txBody>
          <a:bodyPr>
            <a:normAutofit/>
          </a:bodyPr>
          <a:lstStyle/>
          <a:p>
            <a:pPr eaLnBrk="1" hangingPunct="1"/>
            <a:r>
              <a:rPr lang="en-US" altLang="en-US" sz="3600" dirty="0">
                <a:solidFill>
                  <a:srgbClr val="800000"/>
                </a:solidFill>
                <a:latin typeface="Actu" panose="02000500000000000000" pitchFamily="2" charset="0"/>
                <a:cs typeface="Times New Roman" pitchFamily="18" charset="0"/>
              </a:rPr>
              <a:t>The Genetic Code</a:t>
            </a:r>
          </a:p>
        </p:txBody>
      </p:sp>
      <p:sp>
        <p:nvSpPr>
          <p:cNvPr id="3" name="Content Placeholder 2"/>
          <p:cNvSpPr>
            <a:spLocks noGrp="1"/>
          </p:cNvSpPr>
          <p:nvPr>
            <p:ph idx="1"/>
          </p:nvPr>
        </p:nvSpPr>
        <p:spPr>
          <a:xfrm>
            <a:off x="457200" y="1219200"/>
            <a:ext cx="8229600" cy="4525963"/>
          </a:xfrm>
        </p:spPr>
        <p:txBody>
          <a:bodyPr rtlCol="0">
            <a:normAutofit fontScale="92500" lnSpcReduction="10000"/>
          </a:bodyPr>
          <a:lstStyle/>
          <a:p>
            <a:pPr algn="just" eaLnBrk="1" fontAlgn="auto" hangingPunct="1">
              <a:spcAft>
                <a:spcPts val="0"/>
              </a:spcAft>
              <a:buClr>
                <a:srgbClr val="800000"/>
              </a:buClr>
              <a:buSzPct val="150000"/>
              <a:buFont typeface="Wingdings" pitchFamily="2" charset="2"/>
              <a:buChar char="§"/>
              <a:defRPr/>
            </a:pPr>
            <a:endParaRPr lang="en-US" sz="2400" b="1" dirty="0">
              <a:solidFill>
                <a:srgbClr val="800000"/>
              </a:solidFill>
              <a:latin typeface="Times New Roman" pitchFamily="18" charset="0"/>
              <a:cs typeface="Times New Roman" pitchFamily="18" charset="0"/>
            </a:endParaRPr>
          </a:p>
          <a:p>
            <a:pPr algn="just" eaLnBrk="1" fontAlgn="auto" hangingPunct="1">
              <a:spcAft>
                <a:spcPts val="0"/>
              </a:spcAft>
              <a:buClr>
                <a:srgbClr val="800000"/>
              </a:buClr>
              <a:buSzPct val="150000"/>
              <a:buFont typeface="Wingdings" pitchFamily="2" charset="2"/>
              <a:buChar char="§"/>
              <a:defRPr/>
            </a:pPr>
            <a:r>
              <a:rPr lang="en-US" sz="2800" b="1" dirty="0">
                <a:solidFill>
                  <a:srgbClr val="800000"/>
                </a:solidFill>
                <a:latin typeface="Times New Roman" pitchFamily="18" charset="0"/>
                <a:cs typeface="Times New Roman" pitchFamily="18" charset="0"/>
              </a:rPr>
              <a:t>The triplet sequence of mRNA that specify certain amino acid</a:t>
            </a:r>
            <a:r>
              <a:rPr lang="en-US" sz="2800" b="1" dirty="0">
                <a:solidFill>
                  <a:schemeClr val="bg2">
                    <a:lumMod val="75000"/>
                  </a:schemeClr>
                </a:solidFill>
                <a:latin typeface="Times New Roman" pitchFamily="18" charset="0"/>
                <a:cs typeface="Times New Roman" pitchFamily="18" charset="0"/>
              </a:rPr>
              <a:t>. </a:t>
            </a:r>
            <a:endParaRPr lang="en-US" sz="2800" dirty="0">
              <a:solidFill>
                <a:schemeClr val="bg2">
                  <a:lumMod val="75000"/>
                </a:schemeClr>
              </a:solidFill>
              <a:latin typeface="Times New Roman" pitchFamily="18" charset="0"/>
              <a:cs typeface="Times New Roman" pitchFamily="18" charset="0"/>
            </a:endParaRPr>
          </a:p>
          <a:p>
            <a:pPr lvl="1" algn="just" eaLnBrk="1" fontAlgn="auto" hangingPunct="1">
              <a:spcAft>
                <a:spcPts val="0"/>
              </a:spcAft>
              <a:buClr>
                <a:srgbClr val="800000"/>
              </a:buClr>
              <a:buSzPct val="70000"/>
              <a:buFont typeface="Wingdings" pitchFamily="2" charset="2"/>
              <a:buChar char="q"/>
              <a:defRPr/>
            </a:pPr>
            <a:r>
              <a:rPr lang="en-US" dirty="0">
                <a:solidFill>
                  <a:srgbClr val="000066"/>
                </a:solidFill>
                <a:latin typeface="Times New Roman" pitchFamily="18" charset="0"/>
                <a:cs typeface="Times New Roman" pitchFamily="18" charset="0"/>
              </a:rPr>
              <a:t>64 different combination of bases; 61 of them code for 20 amino acids (AA); the last three codon (UAG,UGA,UAA) don not code for amino acids; they are termination codons.</a:t>
            </a:r>
          </a:p>
          <a:p>
            <a:pPr marL="457200" lvl="1" indent="0" algn="just" eaLnBrk="1" fontAlgn="auto" hangingPunct="1">
              <a:spcAft>
                <a:spcPts val="0"/>
              </a:spcAft>
              <a:buClr>
                <a:srgbClr val="800000"/>
              </a:buClr>
              <a:buSzPct val="70000"/>
              <a:buFont typeface="Arial" charset="0"/>
              <a:buNone/>
              <a:defRPr/>
            </a:pPr>
            <a:endParaRPr lang="en-US" dirty="0">
              <a:solidFill>
                <a:srgbClr val="000066"/>
              </a:solidFill>
              <a:latin typeface="Times New Roman" pitchFamily="18" charset="0"/>
              <a:cs typeface="Times New Roman" pitchFamily="18" charset="0"/>
            </a:endParaRPr>
          </a:p>
          <a:p>
            <a:pPr algn="just" eaLnBrk="1" fontAlgn="auto" hangingPunct="1">
              <a:spcAft>
                <a:spcPts val="0"/>
              </a:spcAft>
              <a:buClr>
                <a:srgbClr val="800000"/>
              </a:buClr>
              <a:buSzPct val="150000"/>
              <a:buFont typeface="Wingdings" pitchFamily="2" charset="2"/>
              <a:buChar char="§"/>
              <a:defRPr/>
            </a:pPr>
            <a:r>
              <a:rPr lang="en-US" sz="2800" b="1" dirty="0">
                <a:solidFill>
                  <a:srgbClr val="800000"/>
                </a:solidFill>
                <a:latin typeface="Times New Roman" pitchFamily="18" charset="0"/>
                <a:cs typeface="Times New Roman" pitchFamily="18" charset="0"/>
              </a:rPr>
              <a:t>Degenerate</a:t>
            </a:r>
            <a:r>
              <a:rPr lang="en-US" sz="2800" dirty="0">
                <a:solidFill>
                  <a:schemeClr val="bg2">
                    <a:lumMod val="75000"/>
                  </a:schemeClr>
                </a:solidFill>
                <a:latin typeface="Times New Roman" pitchFamily="18" charset="0"/>
                <a:cs typeface="Times New Roman" pitchFamily="18" charset="0"/>
              </a:rPr>
              <a:t> </a:t>
            </a:r>
          </a:p>
          <a:p>
            <a:pPr lvl="1" algn="just" eaLnBrk="1" fontAlgn="auto" hangingPunct="1">
              <a:spcAft>
                <a:spcPts val="0"/>
              </a:spcAft>
              <a:buClr>
                <a:srgbClr val="800000"/>
              </a:buClr>
              <a:buSzPct val="70000"/>
              <a:buFont typeface="Wingdings" pitchFamily="2" charset="2"/>
              <a:buChar char="q"/>
              <a:defRPr/>
            </a:pPr>
            <a:r>
              <a:rPr lang="en-US" dirty="0">
                <a:solidFill>
                  <a:srgbClr val="000066"/>
                </a:solidFill>
                <a:latin typeface="Times New Roman" pitchFamily="18" charset="0"/>
                <a:cs typeface="Times New Roman" pitchFamily="18" charset="0"/>
              </a:rPr>
              <a:t>More than on triplet codon specify the same amino acid.</a:t>
            </a:r>
          </a:p>
        </p:txBody>
      </p:sp>
    </p:spTree>
    <p:extLst>
      <p:ext uri="{BB962C8B-B14F-4D97-AF65-F5344CB8AC3E}">
        <p14:creationId xmlns:p14="http://schemas.microsoft.com/office/powerpoint/2010/main" val="130098290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68313" y="152400"/>
            <a:ext cx="8229600" cy="738187"/>
          </a:xfrm>
        </p:spPr>
        <p:txBody>
          <a:bodyPr>
            <a:normAutofit/>
          </a:bodyPr>
          <a:lstStyle/>
          <a:p>
            <a:r>
              <a:rPr lang="en-US" altLang="en-US" sz="3600" dirty="0">
                <a:solidFill>
                  <a:srgbClr val="800000"/>
                </a:solidFill>
                <a:latin typeface="Actu" panose="02000500000000000000" pitchFamily="2" charset="0"/>
                <a:cs typeface="Times New Roman" pitchFamily="18" charset="0"/>
              </a:rPr>
              <a:t>The Genetic Code</a:t>
            </a:r>
          </a:p>
        </p:txBody>
      </p:sp>
      <p:sp>
        <p:nvSpPr>
          <p:cNvPr id="3" name="Content Placeholder 2"/>
          <p:cNvSpPr>
            <a:spLocks noGrp="1"/>
          </p:cNvSpPr>
          <p:nvPr>
            <p:ph idx="1"/>
          </p:nvPr>
        </p:nvSpPr>
        <p:spPr>
          <a:xfrm>
            <a:off x="457200" y="1371600"/>
            <a:ext cx="8229600" cy="4525963"/>
          </a:xfrm>
        </p:spPr>
        <p:txBody>
          <a:bodyPr>
            <a:normAutofit/>
          </a:bodyPr>
          <a:lstStyle/>
          <a:p>
            <a:pPr algn="just" eaLnBrk="1" fontAlgn="auto" hangingPunct="1">
              <a:spcAft>
                <a:spcPts val="0"/>
              </a:spcAft>
              <a:buClr>
                <a:srgbClr val="800000"/>
              </a:buClr>
              <a:buSzPct val="150000"/>
              <a:buFont typeface="Wingdings" pitchFamily="2" charset="2"/>
              <a:buChar char="§"/>
              <a:defRPr/>
            </a:pPr>
            <a:r>
              <a:rPr lang="en-US" sz="2800" b="1" dirty="0">
                <a:solidFill>
                  <a:srgbClr val="800000"/>
                </a:solidFill>
                <a:latin typeface="Times New Roman" pitchFamily="18" charset="0"/>
                <a:cs typeface="Times New Roman" pitchFamily="18" charset="0"/>
              </a:rPr>
              <a:t>Unambiguous</a:t>
            </a:r>
            <a:endParaRPr lang="en-US" sz="2800" dirty="0">
              <a:solidFill>
                <a:srgbClr val="800000"/>
              </a:solidFill>
              <a:latin typeface="Times New Roman" pitchFamily="18" charset="0"/>
              <a:cs typeface="Times New Roman" pitchFamily="18" charset="0"/>
            </a:endParaRPr>
          </a:p>
          <a:p>
            <a:pPr lvl="1" algn="just" eaLnBrk="1" fontAlgn="auto" hangingPunct="1">
              <a:spcAft>
                <a:spcPts val="0"/>
              </a:spcAft>
              <a:buClr>
                <a:srgbClr val="800000"/>
              </a:buClr>
              <a:buSzPct val="70000"/>
              <a:buFont typeface="Wingdings" pitchFamily="2" charset="2"/>
              <a:buChar char="q"/>
              <a:defRPr/>
            </a:pPr>
            <a:r>
              <a:rPr lang="en-US" dirty="0">
                <a:solidFill>
                  <a:srgbClr val="000066"/>
                </a:solidFill>
                <a:latin typeface="Times New Roman" pitchFamily="18" charset="0"/>
                <a:cs typeface="Times New Roman" pitchFamily="18" charset="0"/>
              </a:rPr>
              <a:t>Each codon specifies a particular amino acid, the codon ACG codes for the amino acid threonine, and only threonine.</a:t>
            </a:r>
          </a:p>
          <a:p>
            <a:pPr marL="457200" lvl="1" indent="0" algn="just" eaLnBrk="1" fontAlgn="auto" hangingPunct="1">
              <a:spcAft>
                <a:spcPts val="0"/>
              </a:spcAft>
              <a:buClr>
                <a:srgbClr val="800000"/>
              </a:buClr>
              <a:buSzPct val="70000"/>
              <a:buFont typeface="Arial" charset="0"/>
              <a:buNone/>
              <a:defRPr/>
            </a:pPr>
            <a:endParaRPr lang="en-US" dirty="0">
              <a:solidFill>
                <a:srgbClr val="000066"/>
              </a:solidFill>
              <a:latin typeface="Times New Roman" pitchFamily="18" charset="0"/>
              <a:cs typeface="Times New Roman" pitchFamily="18" charset="0"/>
            </a:endParaRPr>
          </a:p>
          <a:p>
            <a:pPr marL="342900" lvl="1" indent="-342900" algn="just" eaLnBrk="1" fontAlgn="auto" hangingPunct="1">
              <a:spcBef>
                <a:spcPts val="0"/>
              </a:spcBef>
              <a:spcAft>
                <a:spcPts val="0"/>
              </a:spcAft>
              <a:buClr>
                <a:srgbClr val="800000"/>
              </a:buClr>
              <a:buSzPct val="150000"/>
              <a:buFont typeface="Wingdings" pitchFamily="2" charset="2"/>
              <a:buChar char="§"/>
              <a:defRPr/>
            </a:pPr>
            <a:r>
              <a:rPr lang="en-US" b="1" dirty="0">
                <a:solidFill>
                  <a:srgbClr val="800000"/>
                </a:solidFill>
                <a:latin typeface="Times New Roman" pitchFamily="18" charset="0"/>
                <a:cs typeface="Times New Roman" pitchFamily="18" charset="0"/>
              </a:rPr>
              <a:t>Non overlapping</a:t>
            </a:r>
            <a:endParaRPr lang="en-US" dirty="0">
              <a:solidFill>
                <a:schemeClr val="bg2">
                  <a:lumMod val="75000"/>
                </a:schemeClr>
              </a:solidFill>
              <a:latin typeface="Times New Roman" pitchFamily="18" charset="0"/>
              <a:cs typeface="Times New Roman" pitchFamily="18" charset="0"/>
            </a:endParaRPr>
          </a:p>
          <a:p>
            <a:pPr lvl="1" algn="just" eaLnBrk="1" fontAlgn="auto" hangingPunct="1">
              <a:spcAft>
                <a:spcPts val="0"/>
              </a:spcAft>
              <a:buClr>
                <a:srgbClr val="800000"/>
              </a:buClr>
              <a:buSzPct val="70000"/>
              <a:buFont typeface="Wingdings" pitchFamily="2" charset="2"/>
              <a:buChar char="q"/>
              <a:defRPr/>
            </a:pPr>
            <a:r>
              <a:rPr lang="en-US" dirty="0">
                <a:solidFill>
                  <a:srgbClr val="000066"/>
                </a:solidFill>
                <a:latin typeface="Times New Roman" pitchFamily="18" charset="0"/>
                <a:cs typeface="Times New Roman" pitchFamily="18" charset="0"/>
              </a:rPr>
              <a:t>This means that successive triplets are read in order. Each nucleotide is part of only one triplet codon. </a:t>
            </a:r>
          </a:p>
        </p:txBody>
      </p:sp>
    </p:spTree>
    <p:extLst>
      <p:ext uri="{BB962C8B-B14F-4D97-AF65-F5344CB8AC3E}">
        <p14:creationId xmlns:p14="http://schemas.microsoft.com/office/powerpoint/2010/main" val="2981264390"/>
      </p:ext>
    </p:extLst>
  </p:cSld>
  <p:clrMapOvr>
    <a:masterClrMapping/>
  </p:clrMapOvr>
  <p:transition spd="slow">
    <p:wheel spokes="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ChangeArrowheads="1"/>
          </p:cNvSpPr>
          <p:nvPr>
            <p:ph type="title"/>
          </p:nvPr>
        </p:nvSpPr>
        <p:spPr>
          <a:xfrm>
            <a:off x="754380" y="102870"/>
            <a:ext cx="7623810" cy="742950"/>
          </a:xfrm>
          <a:ln/>
        </p:spPr>
        <p:txBody>
          <a:bodyPr>
            <a:normAutofit fontScale="90000"/>
          </a:bodyPr>
          <a:lstStyle/>
          <a:p>
            <a:r>
              <a:rPr lang="en-US" altLang="en-US"/>
              <a:t>Transcription</a:t>
            </a: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615" y="960120"/>
            <a:ext cx="8423910" cy="3899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3"/>
          <p:cNvSpPr>
            <a:spLocks/>
          </p:cNvSpPr>
          <p:nvPr/>
        </p:nvSpPr>
        <p:spPr bwMode="auto">
          <a:xfrm>
            <a:off x="76200" y="5284470"/>
            <a:ext cx="8781098" cy="1268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7C8484"/>
                </a:solidFill>
                <a:miter lim="800000"/>
                <a:headEnd/>
                <a:tailEnd/>
              </a14:hiddenLine>
            </a:ext>
          </a:extLst>
        </p:spPr>
        <p:txBody>
          <a:bodyPr lIns="0" tIns="0" rIns="0" bIns="0" anchor="ctr"/>
          <a:lstStyle/>
          <a:p>
            <a:r>
              <a:rPr lang="en-US" altLang="en-US" sz="1620" dirty="0"/>
              <a:t>RNA polymerase is the enzyme responsible for making mRNA copies of genes. DNA unzips at the site of the gene that is needed. </a:t>
            </a:r>
          </a:p>
        </p:txBody>
      </p:sp>
    </p:spTree>
    <p:extLst>
      <p:ext uri="{BB962C8B-B14F-4D97-AF65-F5344CB8AC3E}">
        <p14:creationId xmlns:p14="http://schemas.microsoft.com/office/powerpoint/2010/main" val="598780467"/>
      </p:ext>
    </p:extLst>
  </p:cSld>
  <p:clrMapOvr>
    <a:masterClrMapping/>
  </p:clrMapOvr>
  <p:transition spd="slow">
    <p:randomBar dir="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468313" y="5861050"/>
            <a:ext cx="5761038" cy="430213"/>
          </a:xfrm>
          <a:prstGeom prst="rect">
            <a:avLst/>
          </a:prstGeom>
          <a:noFill/>
        </p:spPr>
        <p:txBody>
          <a:bodyPr>
            <a:spAutoFit/>
          </a:bodyPr>
          <a:lstStyle/>
          <a:p>
            <a:pPr>
              <a:defRPr/>
            </a:pPr>
            <a:r>
              <a:rPr lang="en-US" sz="1100" dirty="0">
                <a:solidFill>
                  <a:schemeClr val="bg2"/>
                </a:solidFill>
              </a:rPr>
              <a:t> </a:t>
            </a:r>
            <a:endParaRPr lang="en-US" sz="1100" dirty="0">
              <a:solidFill>
                <a:schemeClr val="accent2">
                  <a:lumMod val="75000"/>
                </a:schemeClr>
              </a:solidFill>
            </a:endParaRPr>
          </a:p>
          <a:p>
            <a:pPr>
              <a:defRPr/>
            </a:pPr>
            <a:endParaRPr lang="en-US" sz="1100" dirty="0">
              <a:solidFill>
                <a:schemeClr val="accent2">
                  <a:lumMod val="75000"/>
                </a:schemeClr>
              </a:solidFill>
            </a:endParaRPr>
          </a:p>
        </p:txBody>
      </p:sp>
      <p:sp>
        <p:nvSpPr>
          <p:cNvPr id="40966" name="TextBox 6"/>
          <p:cNvSpPr txBox="1">
            <a:spLocks noChangeArrowheads="1"/>
          </p:cNvSpPr>
          <p:nvPr/>
        </p:nvSpPr>
        <p:spPr bwMode="auto">
          <a:xfrm>
            <a:off x="0" y="5645150"/>
            <a:ext cx="33845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algn="ctr" rtl="1" eaLnBrk="0" fontAlgn="base" hangingPunct="0">
              <a:spcBef>
                <a:spcPct val="0"/>
              </a:spcBef>
              <a:spcAft>
                <a:spcPct val="0"/>
              </a:spcAft>
              <a:defRPr sz="1600">
                <a:solidFill>
                  <a:schemeClr val="tx1"/>
                </a:solidFill>
                <a:latin typeface="Arial" charset="0"/>
                <a:cs typeface="Arial" charset="0"/>
              </a:defRPr>
            </a:lvl6pPr>
            <a:lvl7pPr marL="2971800" indent="-228600" algn="ctr" rtl="1" eaLnBrk="0" fontAlgn="base" hangingPunct="0">
              <a:spcBef>
                <a:spcPct val="0"/>
              </a:spcBef>
              <a:spcAft>
                <a:spcPct val="0"/>
              </a:spcAft>
              <a:defRPr sz="1600">
                <a:solidFill>
                  <a:schemeClr val="tx1"/>
                </a:solidFill>
                <a:latin typeface="Arial" charset="0"/>
                <a:cs typeface="Arial" charset="0"/>
              </a:defRPr>
            </a:lvl7pPr>
            <a:lvl8pPr marL="3429000" indent="-228600" algn="ctr" rtl="1" eaLnBrk="0" fontAlgn="base" hangingPunct="0">
              <a:spcBef>
                <a:spcPct val="0"/>
              </a:spcBef>
              <a:spcAft>
                <a:spcPct val="0"/>
              </a:spcAft>
              <a:defRPr sz="1600">
                <a:solidFill>
                  <a:schemeClr val="tx1"/>
                </a:solidFill>
                <a:latin typeface="Arial" charset="0"/>
                <a:cs typeface="Arial" charset="0"/>
              </a:defRPr>
            </a:lvl8pPr>
            <a:lvl9pPr marL="3886200" indent="-228600" algn="ctr" rtl="1" eaLnBrk="0" fontAlgn="base" hangingPunct="0">
              <a:spcBef>
                <a:spcPct val="0"/>
              </a:spcBef>
              <a:spcAft>
                <a:spcPct val="0"/>
              </a:spcAft>
              <a:defRPr sz="1600">
                <a:solidFill>
                  <a:schemeClr val="tx1"/>
                </a:solidFill>
                <a:latin typeface="Arial" charset="0"/>
                <a:cs typeface="Arial" charset="0"/>
              </a:defRPr>
            </a:lvl9pPr>
          </a:lstStyle>
          <a:p>
            <a:pPr eaLnBrk="1" hangingPunct="1"/>
            <a:r>
              <a:rPr lang="en-US" altLang="en-US" sz="800">
                <a:solidFill>
                  <a:schemeClr val="bg2"/>
                </a:solidFill>
              </a:rPr>
              <a:t> </a:t>
            </a:r>
          </a:p>
        </p:txBody>
      </p:sp>
    </p:spTree>
    <p:extLst>
      <p:ext uri="{BB962C8B-B14F-4D97-AF65-F5344CB8AC3E}">
        <p14:creationId xmlns:p14="http://schemas.microsoft.com/office/powerpoint/2010/main" val="74006520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381000" y="152400"/>
            <a:ext cx="8229600" cy="609600"/>
          </a:xfrm>
        </p:spPr>
        <p:txBody>
          <a:bodyPr>
            <a:normAutofit/>
          </a:bodyPr>
          <a:lstStyle/>
          <a:p>
            <a:r>
              <a:rPr lang="en-US" altLang="en-US" sz="3200" dirty="0">
                <a:solidFill>
                  <a:srgbClr val="FF0000"/>
                </a:solidFill>
                <a:latin typeface="Actu" panose="02000500000000000000" pitchFamily="2" charset="0"/>
                <a:cs typeface="Times New Roman" pitchFamily="18" charset="0"/>
              </a:rPr>
              <a:t>Translation</a:t>
            </a:r>
            <a:endParaRPr lang="en-US" altLang="en-US" dirty="0"/>
          </a:p>
        </p:txBody>
      </p:sp>
      <p:pic>
        <p:nvPicPr>
          <p:cNvPr id="41988" name="Picture 2"/>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sharpenSoften amount="25000"/>
                    </a14:imgEffect>
                    <a14:imgEffect>
                      <a14:saturation sat="300000"/>
                    </a14:imgEffect>
                  </a14:imgLayer>
                </a14:imgProps>
              </a:ext>
              <a:ext uri="{28A0092B-C50C-407E-A947-70E740481C1C}">
                <a14:useLocalDpi xmlns:a14="http://schemas.microsoft.com/office/drawing/2010/main" val="0"/>
              </a:ext>
            </a:extLst>
          </a:blip>
          <a:srcRect/>
          <a:stretch>
            <a:fillRect/>
          </a:stretch>
        </p:blipFill>
        <p:spPr>
          <a:xfrm>
            <a:off x="1600200" y="2925299"/>
            <a:ext cx="6257009" cy="3932701"/>
          </a:xfrm>
          <a:noFill/>
        </p:spPr>
      </p:pic>
      <p:sp>
        <p:nvSpPr>
          <p:cNvPr id="2" name="Rectangle 1"/>
          <p:cNvSpPr/>
          <p:nvPr/>
        </p:nvSpPr>
        <p:spPr>
          <a:xfrm>
            <a:off x="228600" y="838200"/>
            <a:ext cx="8763000" cy="1938992"/>
          </a:xfrm>
          <a:prstGeom prst="rect">
            <a:avLst/>
          </a:prstGeom>
        </p:spPr>
        <p:txBody>
          <a:bodyPr wrap="square">
            <a:spAutoFit/>
          </a:bodyPr>
          <a:lstStyle/>
          <a:p>
            <a:pPr algn="just">
              <a:buSzPct val="150000"/>
              <a:defRPr/>
            </a:pPr>
            <a:r>
              <a:rPr lang="en-US" sz="2400" b="1" dirty="0">
                <a:solidFill>
                  <a:srgbClr val="800000"/>
                </a:solidFill>
                <a:latin typeface="Times New Roman" pitchFamily="18" charset="0"/>
                <a:cs typeface="Times New Roman" pitchFamily="18" charset="0"/>
              </a:rPr>
              <a:t>Translation</a:t>
            </a:r>
            <a:r>
              <a:rPr lang="en-US" sz="2400" b="1" dirty="0">
                <a:solidFill>
                  <a:srgbClr val="003366"/>
                </a:solidFill>
                <a:latin typeface="Times New Roman" pitchFamily="18" charset="0"/>
                <a:cs typeface="Times New Roman" pitchFamily="18" charset="0"/>
              </a:rPr>
              <a:t> </a:t>
            </a:r>
          </a:p>
          <a:p>
            <a:pPr algn="just">
              <a:buSzPct val="150000"/>
              <a:defRPr/>
            </a:pPr>
            <a:endParaRPr lang="en-US" sz="2400" b="1" dirty="0">
              <a:solidFill>
                <a:srgbClr val="003366"/>
              </a:solidFill>
              <a:latin typeface="Times New Roman" pitchFamily="18" charset="0"/>
              <a:cs typeface="Times New Roman" pitchFamily="18" charset="0"/>
            </a:endParaRPr>
          </a:p>
          <a:p>
            <a:pPr algn="just">
              <a:buSzPct val="150000"/>
              <a:defRPr/>
            </a:pPr>
            <a:r>
              <a:rPr lang="en-US" sz="2400" dirty="0">
                <a:solidFill>
                  <a:srgbClr val="000066"/>
                </a:solidFill>
                <a:latin typeface="Times New Roman" pitchFamily="18" charset="0"/>
                <a:cs typeface="Times New Roman" pitchFamily="18" charset="0"/>
              </a:rPr>
              <a:t>is the process by which ribosomes read the genetic message in the mRNA and produce a protein product according to the message's instruction.</a:t>
            </a:r>
            <a:endParaRPr lang="en-US" sz="2400" dirty="0">
              <a:solidFill>
                <a:srgbClr val="000066"/>
              </a:solidFill>
            </a:endParaRPr>
          </a:p>
        </p:txBody>
      </p:sp>
    </p:spTree>
    <p:extLst>
      <p:ext uri="{BB962C8B-B14F-4D97-AF65-F5344CB8AC3E}">
        <p14:creationId xmlns:p14="http://schemas.microsoft.com/office/powerpoint/2010/main" val="239332357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68313" y="228600"/>
            <a:ext cx="8229600" cy="530225"/>
          </a:xfrm>
        </p:spPr>
        <p:txBody>
          <a:bodyPr>
            <a:normAutofit fontScale="90000"/>
          </a:bodyPr>
          <a:lstStyle/>
          <a:p>
            <a:r>
              <a:rPr lang="en-US" altLang="en-US" sz="3600" dirty="0">
                <a:solidFill>
                  <a:srgbClr val="FF0000"/>
                </a:solidFill>
                <a:latin typeface="Actu" panose="02000500000000000000" pitchFamily="2" charset="0"/>
                <a:cs typeface="Times New Roman" pitchFamily="18" charset="0"/>
              </a:rPr>
              <a:t>Requirement for Translation</a:t>
            </a:r>
            <a:endParaRPr lang="en-US" altLang="en-US" dirty="0"/>
          </a:p>
        </p:txBody>
      </p:sp>
      <p:sp>
        <p:nvSpPr>
          <p:cNvPr id="44035" name="Content Placeholder 2"/>
          <p:cNvSpPr>
            <a:spLocks noGrp="1"/>
          </p:cNvSpPr>
          <p:nvPr>
            <p:ph idx="1"/>
          </p:nvPr>
        </p:nvSpPr>
        <p:spPr>
          <a:xfrm>
            <a:off x="457200" y="1447800"/>
            <a:ext cx="8229600" cy="4525963"/>
          </a:xfrm>
        </p:spPr>
        <p:txBody>
          <a:bodyPr>
            <a:normAutofit/>
          </a:bodyPr>
          <a:lstStyle/>
          <a:p>
            <a:pPr algn="just" eaLnBrk="1" fontAlgn="t" hangingPunct="1">
              <a:spcBef>
                <a:spcPct val="0"/>
              </a:spcBef>
              <a:buClr>
                <a:srgbClr val="800000"/>
              </a:buClr>
              <a:buSzPct val="150000"/>
            </a:pPr>
            <a:r>
              <a:rPr lang="en-US" altLang="en-US" dirty="0">
                <a:solidFill>
                  <a:srgbClr val="000066"/>
                </a:solidFill>
                <a:latin typeface="AleksandraC vintage" pitchFamily="50" charset="-52"/>
              </a:rPr>
              <a:t>Ribosomes</a:t>
            </a:r>
          </a:p>
          <a:p>
            <a:pPr algn="just" eaLnBrk="1" hangingPunct="1">
              <a:spcBef>
                <a:spcPct val="0"/>
              </a:spcBef>
              <a:buClr>
                <a:srgbClr val="800000"/>
              </a:buClr>
              <a:buSzPct val="150000"/>
            </a:pPr>
            <a:r>
              <a:rPr lang="en-US" altLang="en-US" dirty="0" err="1">
                <a:solidFill>
                  <a:srgbClr val="000066"/>
                </a:solidFill>
                <a:latin typeface="AleksandraC vintage" pitchFamily="50" charset="-52"/>
              </a:rPr>
              <a:t>tRNA</a:t>
            </a:r>
            <a:endParaRPr lang="en-US" altLang="en-US" dirty="0">
              <a:solidFill>
                <a:srgbClr val="000066"/>
              </a:solidFill>
              <a:latin typeface="AleksandraC vintage" pitchFamily="50" charset="-52"/>
            </a:endParaRPr>
          </a:p>
          <a:p>
            <a:pPr algn="just" eaLnBrk="1" hangingPunct="1">
              <a:spcBef>
                <a:spcPct val="0"/>
              </a:spcBef>
              <a:buClr>
                <a:srgbClr val="800000"/>
              </a:buClr>
              <a:buSzPct val="150000"/>
            </a:pPr>
            <a:r>
              <a:rPr lang="en-US" altLang="en-US" dirty="0">
                <a:solidFill>
                  <a:srgbClr val="000066"/>
                </a:solidFill>
                <a:latin typeface="AleksandraC vintage" pitchFamily="50" charset="-52"/>
              </a:rPr>
              <a:t>mRNA</a:t>
            </a:r>
          </a:p>
          <a:p>
            <a:pPr algn="just" eaLnBrk="1" fontAlgn="t" hangingPunct="1">
              <a:spcBef>
                <a:spcPct val="0"/>
              </a:spcBef>
              <a:buClr>
                <a:srgbClr val="800000"/>
              </a:buClr>
              <a:buSzPct val="150000"/>
            </a:pPr>
            <a:r>
              <a:rPr lang="en-US" altLang="en-US" dirty="0">
                <a:solidFill>
                  <a:srgbClr val="000066"/>
                </a:solidFill>
                <a:latin typeface="AleksandraC vintage" pitchFamily="50" charset="-52"/>
              </a:rPr>
              <a:t>Amino acids </a:t>
            </a:r>
          </a:p>
          <a:p>
            <a:pPr algn="just" eaLnBrk="1" fontAlgn="t" hangingPunct="1">
              <a:spcBef>
                <a:spcPct val="0"/>
              </a:spcBef>
              <a:buClr>
                <a:srgbClr val="800000"/>
              </a:buClr>
              <a:buSzPct val="150000"/>
            </a:pPr>
            <a:r>
              <a:rPr lang="en-US" altLang="en-US" dirty="0">
                <a:solidFill>
                  <a:srgbClr val="000066"/>
                </a:solidFill>
                <a:latin typeface="AleksandraC vintage" pitchFamily="50" charset="-52"/>
              </a:rPr>
              <a:t>Initiation factors </a:t>
            </a:r>
          </a:p>
          <a:p>
            <a:pPr algn="just" eaLnBrk="1" fontAlgn="t" hangingPunct="1">
              <a:spcBef>
                <a:spcPct val="0"/>
              </a:spcBef>
              <a:buClr>
                <a:srgbClr val="800000"/>
              </a:buClr>
              <a:buSzPct val="150000"/>
            </a:pPr>
            <a:r>
              <a:rPr lang="en-US" altLang="en-US" dirty="0">
                <a:solidFill>
                  <a:srgbClr val="000066"/>
                </a:solidFill>
                <a:latin typeface="AleksandraC vintage" pitchFamily="50" charset="-52"/>
              </a:rPr>
              <a:t>Elongation factors </a:t>
            </a:r>
          </a:p>
          <a:p>
            <a:pPr algn="just" eaLnBrk="1" fontAlgn="t" hangingPunct="1">
              <a:spcBef>
                <a:spcPct val="0"/>
              </a:spcBef>
              <a:buClr>
                <a:srgbClr val="800000"/>
              </a:buClr>
              <a:buSzPct val="150000"/>
            </a:pPr>
            <a:r>
              <a:rPr lang="en-US" altLang="en-US" dirty="0">
                <a:solidFill>
                  <a:srgbClr val="000066"/>
                </a:solidFill>
                <a:latin typeface="AleksandraC vintage" pitchFamily="50" charset="-52"/>
              </a:rPr>
              <a:t>Termination factors </a:t>
            </a:r>
          </a:p>
          <a:p>
            <a:pPr algn="just" eaLnBrk="1" fontAlgn="t" hangingPunct="1">
              <a:spcBef>
                <a:spcPct val="0"/>
              </a:spcBef>
              <a:buClr>
                <a:srgbClr val="800000"/>
              </a:buClr>
              <a:buSzPct val="150000"/>
            </a:pPr>
            <a:r>
              <a:rPr lang="en-US" altLang="en-US" dirty="0" err="1">
                <a:solidFill>
                  <a:srgbClr val="000066"/>
                </a:solidFill>
                <a:latin typeface="AleksandraC vintage" pitchFamily="50" charset="-52"/>
              </a:rPr>
              <a:t>Aminoacyl</a:t>
            </a:r>
            <a:r>
              <a:rPr lang="en-US" altLang="en-US" dirty="0">
                <a:solidFill>
                  <a:srgbClr val="000066"/>
                </a:solidFill>
                <a:latin typeface="AleksandraC vintage" pitchFamily="50" charset="-52"/>
              </a:rPr>
              <a:t> </a:t>
            </a:r>
            <a:r>
              <a:rPr lang="en-US" altLang="en-US" dirty="0" err="1">
                <a:solidFill>
                  <a:srgbClr val="000066"/>
                </a:solidFill>
                <a:latin typeface="AleksandraC vintage" pitchFamily="50" charset="-52"/>
              </a:rPr>
              <a:t>tRNA</a:t>
            </a:r>
            <a:r>
              <a:rPr lang="en-US" altLang="en-US" dirty="0">
                <a:solidFill>
                  <a:srgbClr val="000066"/>
                </a:solidFill>
                <a:latin typeface="AleksandraC vintage" pitchFamily="50" charset="-52"/>
              </a:rPr>
              <a:t> </a:t>
            </a:r>
            <a:r>
              <a:rPr lang="en-US" altLang="en-US" dirty="0" err="1">
                <a:solidFill>
                  <a:srgbClr val="000066"/>
                </a:solidFill>
                <a:latin typeface="AleksandraC vintage" pitchFamily="50" charset="-52"/>
              </a:rPr>
              <a:t>synthetase</a:t>
            </a:r>
            <a:r>
              <a:rPr lang="en-US" altLang="en-US" dirty="0">
                <a:solidFill>
                  <a:srgbClr val="000066"/>
                </a:solidFill>
                <a:latin typeface="AleksandraC vintage" pitchFamily="50" charset="-52"/>
              </a:rPr>
              <a:t> enzymes </a:t>
            </a:r>
          </a:p>
          <a:p>
            <a:pPr algn="just" eaLnBrk="1" fontAlgn="t" hangingPunct="1">
              <a:spcBef>
                <a:spcPct val="0"/>
              </a:spcBef>
              <a:buClr>
                <a:srgbClr val="800000"/>
              </a:buClr>
              <a:buSzPct val="150000"/>
            </a:pPr>
            <a:r>
              <a:rPr lang="en-US" altLang="en-US" dirty="0">
                <a:solidFill>
                  <a:srgbClr val="000066"/>
                </a:solidFill>
                <a:latin typeface="AleksandraC vintage" pitchFamily="50" charset="-52"/>
              </a:rPr>
              <a:t>Energy source</a:t>
            </a:r>
          </a:p>
        </p:txBody>
      </p:sp>
    </p:spTree>
    <p:extLst>
      <p:ext uri="{BB962C8B-B14F-4D97-AF65-F5344CB8AC3E}">
        <p14:creationId xmlns:p14="http://schemas.microsoft.com/office/powerpoint/2010/main" val="194778744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468313" y="176213"/>
            <a:ext cx="8229600" cy="738187"/>
          </a:xfrm>
        </p:spPr>
        <p:txBody>
          <a:bodyPr/>
          <a:lstStyle/>
          <a:p>
            <a:r>
              <a:rPr lang="en-US" altLang="en-US" sz="3200" dirty="0">
                <a:solidFill>
                  <a:srgbClr val="FF0000"/>
                </a:solidFill>
                <a:latin typeface="Actu" panose="02000500000000000000" pitchFamily="2" charset="0"/>
                <a:cs typeface="Times New Roman" pitchFamily="18" charset="0"/>
              </a:rPr>
              <a:t>Ribosomes</a:t>
            </a:r>
          </a:p>
        </p:txBody>
      </p:sp>
      <p:sp>
        <p:nvSpPr>
          <p:cNvPr id="3" name="Content Placeholder 2"/>
          <p:cNvSpPr>
            <a:spLocks noGrp="1"/>
          </p:cNvSpPr>
          <p:nvPr>
            <p:ph idx="1"/>
          </p:nvPr>
        </p:nvSpPr>
        <p:spPr/>
        <p:txBody>
          <a:bodyPr/>
          <a:lstStyle/>
          <a:p>
            <a:pPr>
              <a:buSzPct val="150000"/>
              <a:buFont typeface="Wingdings" pitchFamily="2" charset="2"/>
              <a:buChar char="§"/>
              <a:defRPr/>
            </a:pPr>
            <a:endParaRPr lang="en-US" sz="2400" u="sng" dirty="0">
              <a:solidFill>
                <a:srgbClr val="800000"/>
              </a:solidFill>
              <a:latin typeface="Times New Roman" pitchFamily="18" charset="0"/>
              <a:cs typeface="Times New Roman" pitchFamily="18" charset="0"/>
            </a:endParaRPr>
          </a:p>
          <a:p>
            <a:pPr>
              <a:buSzPct val="150000"/>
              <a:buFont typeface="Wingdings" pitchFamily="2" charset="2"/>
              <a:buChar char="§"/>
              <a:defRPr/>
            </a:pPr>
            <a:r>
              <a:rPr lang="en-US" sz="2800" u="sng" dirty="0">
                <a:solidFill>
                  <a:srgbClr val="800000"/>
                </a:solidFill>
                <a:latin typeface="Times New Roman" pitchFamily="18" charset="0"/>
                <a:cs typeface="+mj-cs"/>
              </a:rPr>
              <a:t>Eukaryotic ribosomes</a:t>
            </a:r>
            <a:r>
              <a:rPr lang="en-US" sz="2800" dirty="0">
                <a:solidFill>
                  <a:srgbClr val="800000"/>
                </a:solidFill>
                <a:latin typeface="Times New Roman" pitchFamily="18" charset="0"/>
                <a:cs typeface="+mj-cs"/>
              </a:rPr>
              <a:t> are larger. They consist of two subunits, which come together to form an 80S particle;</a:t>
            </a:r>
          </a:p>
          <a:p>
            <a:pPr lvl="1" eaLnBrk="1" fontAlgn="auto" hangingPunct="1">
              <a:spcAft>
                <a:spcPts val="0"/>
              </a:spcAft>
              <a:buClr>
                <a:srgbClr val="800000"/>
              </a:buClr>
              <a:buSzPct val="150000"/>
              <a:buFont typeface="Wingdings" pitchFamily="2" charset="2"/>
              <a:buChar char="§"/>
              <a:defRPr/>
            </a:pPr>
            <a:r>
              <a:rPr lang="en-US" dirty="0">
                <a:solidFill>
                  <a:srgbClr val="000066"/>
                </a:solidFill>
                <a:latin typeface="Times New Roman" pitchFamily="18" charset="0"/>
                <a:cs typeface="+mj-cs"/>
              </a:rPr>
              <a:t>60S subunit holds (three </a:t>
            </a:r>
            <a:r>
              <a:rPr lang="en-US" dirty="0" err="1">
                <a:solidFill>
                  <a:srgbClr val="000066"/>
                </a:solidFill>
                <a:latin typeface="Times New Roman" pitchFamily="18" charset="0"/>
                <a:cs typeface="+mj-cs"/>
              </a:rPr>
              <a:t>rRNAs</a:t>
            </a:r>
            <a:r>
              <a:rPr lang="en-US" dirty="0">
                <a:solidFill>
                  <a:srgbClr val="000066"/>
                </a:solidFill>
                <a:latin typeface="Times New Roman" pitchFamily="18" charset="0"/>
                <a:cs typeface="+mj-cs"/>
              </a:rPr>
              <a:t> 5S, 5.8S, 28S and about 40 proteins). </a:t>
            </a:r>
          </a:p>
          <a:p>
            <a:pPr lvl="1" eaLnBrk="1" fontAlgn="auto" hangingPunct="1">
              <a:spcAft>
                <a:spcPts val="0"/>
              </a:spcAft>
              <a:buClr>
                <a:srgbClr val="800000"/>
              </a:buClr>
              <a:buSzPct val="150000"/>
              <a:buFont typeface="Wingdings" pitchFamily="2" charset="2"/>
              <a:buChar char="§"/>
              <a:defRPr/>
            </a:pPr>
            <a:r>
              <a:rPr lang="en-US" dirty="0">
                <a:solidFill>
                  <a:srgbClr val="000066"/>
                </a:solidFill>
                <a:latin typeface="Times New Roman" pitchFamily="18" charset="0"/>
                <a:cs typeface="+mj-cs"/>
              </a:rPr>
              <a:t>40S subunit contains (an18S </a:t>
            </a:r>
            <a:r>
              <a:rPr lang="en-US" dirty="0" err="1">
                <a:solidFill>
                  <a:srgbClr val="000066"/>
                </a:solidFill>
                <a:latin typeface="Times New Roman" pitchFamily="18" charset="0"/>
                <a:cs typeface="+mj-cs"/>
              </a:rPr>
              <a:t>rRNA</a:t>
            </a:r>
            <a:r>
              <a:rPr lang="en-US" dirty="0">
                <a:solidFill>
                  <a:srgbClr val="000066"/>
                </a:solidFill>
                <a:latin typeface="Times New Roman" pitchFamily="18" charset="0"/>
                <a:cs typeface="+mj-cs"/>
              </a:rPr>
              <a:t> and about 30 proteins). </a:t>
            </a:r>
          </a:p>
          <a:p>
            <a:pPr eaLnBrk="1" fontAlgn="auto" hangingPunct="1">
              <a:spcAft>
                <a:spcPts val="0"/>
              </a:spcAft>
              <a:buClr>
                <a:srgbClr val="800000"/>
              </a:buClr>
              <a:buSzPct val="150000"/>
              <a:buFont typeface="Wingdings" pitchFamily="2" charset="2"/>
              <a:buChar char="§"/>
              <a:defRPr/>
            </a:pPr>
            <a:endParaRPr lang="en-US" sz="2800" dirty="0">
              <a:solidFill>
                <a:srgbClr val="000066"/>
              </a:solidFill>
              <a:cs typeface="+mj-cs"/>
            </a:endParaRPr>
          </a:p>
          <a:p>
            <a:pPr>
              <a:defRPr/>
            </a:pPr>
            <a:endParaRPr lang="ar-SA" sz="2800" dirty="0">
              <a:solidFill>
                <a:srgbClr val="000066"/>
              </a:solidFill>
              <a:cs typeface="+mj-cs"/>
            </a:endParaRPr>
          </a:p>
          <a:p>
            <a:pPr>
              <a:defRPr/>
            </a:pPr>
            <a:endParaRPr lang="en-US" sz="2400" dirty="0"/>
          </a:p>
          <a:p>
            <a:pPr>
              <a:defRPr/>
            </a:pPr>
            <a:endParaRPr lang="en-US" dirty="0"/>
          </a:p>
        </p:txBody>
      </p:sp>
    </p:spTree>
    <p:extLst>
      <p:ext uri="{BB962C8B-B14F-4D97-AF65-F5344CB8AC3E}">
        <p14:creationId xmlns:p14="http://schemas.microsoft.com/office/powerpoint/2010/main" val="85240586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3124200" y="0"/>
            <a:ext cx="2808287" cy="914400"/>
          </a:xfrm>
        </p:spPr>
        <p:txBody>
          <a:bodyPr>
            <a:normAutofit fontScale="90000"/>
          </a:bodyPr>
          <a:lstStyle/>
          <a:p>
            <a:r>
              <a:rPr lang="en-US" altLang="en-US" sz="4900" b="1" dirty="0">
                <a:solidFill>
                  <a:srgbClr val="FF0000"/>
                </a:solidFill>
                <a:effectLst>
                  <a:outerShdw blurRad="38100" dist="38100" dir="2700000" algn="tl">
                    <a:srgbClr val="000000">
                      <a:alpha val="43137"/>
                    </a:srgbClr>
                  </a:outerShdw>
                </a:effectLst>
                <a:latin typeface="The Mighty Avengers" panose="02000000000000000000" pitchFamily="2" charset="0"/>
                <a:cs typeface="Times New Roman" pitchFamily="18" charset="0"/>
              </a:rPr>
              <a:t>Ribosomes</a:t>
            </a:r>
            <a:endParaRPr lang="en-US" altLang="en-US" sz="3200" b="1" dirty="0">
              <a:solidFill>
                <a:srgbClr val="FF0000"/>
              </a:solidFill>
              <a:effectLst>
                <a:outerShdw blurRad="38100" dist="38100" dir="2700000" algn="tl">
                  <a:srgbClr val="000000">
                    <a:alpha val="43137"/>
                  </a:srgbClr>
                </a:outerShdw>
              </a:effectLst>
              <a:latin typeface="The Mighty Avengers" panose="02000000000000000000" pitchFamily="2" charset="0"/>
              <a:cs typeface="Times New Roman" pitchFamily="18" charset="0"/>
            </a:endParaRPr>
          </a:p>
        </p:txBody>
      </p:sp>
      <p:pic>
        <p:nvPicPr>
          <p:cNvPr id="5" name="Picture 2" descr="snu6_fig_12_09"/>
          <p:cNvPicPr>
            <a:picLocks noChangeAspect="1" noChangeArrowheads="1"/>
          </p:cNvPicPr>
          <p:nvPr/>
        </p:nvPicPr>
        <p:blipFill rotWithShape="1">
          <a:blip r:embed="rId2">
            <a:extLst>
              <a:ext uri="{BEBA8EAE-BF5A-486C-A8C5-ECC9F3942E4B}">
                <a14:imgProps xmlns:a14="http://schemas.microsoft.com/office/drawing/2010/main">
                  <a14:imgLayer r:embed="rId3">
                    <a14:imgEffect>
                      <a14:colorTemperature colorTemp="8800"/>
                    </a14:imgEffect>
                    <a14:imgEffect>
                      <a14:saturation sat="400000"/>
                    </a14:imgEffect>
                  </a14:imgLayer>
                </a14:imgProps>
              </a:ext>
              <a:ext uri="{28A0092B-C50C-407E-A947-70E740481C1C}">
                <a14:useLocalDpi xmlns:a14="http://schemas.microsoft.com/office/drawing/2010/main" val="0"/>
              </a:ext>
            </a:extLst>
          </a:blip>
          <a:srcRect b="2973"/>
          <a:stretch/>
        </p:blipFill>
        <p:spPr bwMode="auto">
          <a:xfrm>
            <a:off x="457200" y="914400"/>
            <a:ext cx="8229600" cy="58674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2339665"/>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Grp="1" noChangeArrowheads="1"/>
          </p:cNvSpPr>
          <p:nvPr>
            <p:ph type="title"/>
          </p:nvPr>
        </p:nvSpPr>
        <p:spPr>
          <a:xfrm>
            <a:off x="76200" y="152400"/>
            <a:ext cx="8915400" cy="762000"/>
          </a:xfrm>
        </p:spPr>
        <p:txBody>
          <a:bodyPr>
            <a:no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sz="2800" dirty="0">
                <a:solidFill>
                  <a:srgbClr val="FF0000"/>
                </a:solidFill>
                <a:latin typeface="Snap ITC" panose="04040A07060A02020202" pitchFamily="82" charset="0"/>
                <a:cs typeface="Times New Roman" pitchFamily="18" charset="0"/>
              </a:rPr>
              <a:t>Synthesis and Processing of the 30S rRNA Precursor in E. coli</a:t>
            </a:r>
          </a:p>
        </p:txBody>
      </p:sp>
      <p:pic>
        <p:nvPicPr>
          <p:cNvPr id="23556" name="Picture 2" descr="snu6_fig_12_11a"/>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25000"/>
                    </a14:imgEffect>
                    <a14:imgEffect>
                      <a14:saturation sat="300000"/>
                    </a14:imgEffect>
                  </a14:imgLayer>
                </a14:imgProps>
              </a:ext>
              <a:ext uri="{28A0092B-C50C-407E-A947-70E740481C1C}">
                <a14:useLocalDpi xmlns:a14="http://schemas.microsoft.com/office/drawing/2010/main" val="0"/>
              </a:ext>
            </a:extLst>
          </a:blip>
          <a:srcRect b="2887"/>
          <a:stretch/>
        </p:blipFill>
        <p:spPr bwMode="auto">
          <a:xfrm>
            <a:off x="1295400" y="1219200"/>
            <a:ext cx="6629400" cy="529283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372763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p:cNvSpPr>
            <a:spLocks noGrp="1" noChangeArrowheads="1"/>
          </p:cNvSpPr>
          <p:nvPr>
            <p:ph type="title"/>
          </p:nvPr>
        </p:nvSpPr>
        <p:spPr>
          <a:xfrm>
            <a:off x="152400" y="76201"/>
            <a:ext cx="8839200" cy="838200"/>
          </a:xfrm>
        </p:spPr>
        <p:txBody>
          <a:bodyPr>
            <a:no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sz="2800" dirty="0">
                <a:solidFill>
                  <a:srgbClr val="FF0000"/>
                </a:solidFill>
                <a:latin typeface="Snap ITC" panose="04040A07060A02020202" pitchFamily="82" charset="0"/>
                <a:cs typeface="Times New Roman" pitchFamily="18" charset="0"/>
              </a:rPr>
              <a:t>Synthesis and Processing of the 45S rRNA Precursor in Mammals</a:t>
            </a:r>
          </a:p>
        </p:txBody>
      </p:sp>
      <p:pic>
        <p:nvPicPr>
          <p:cNvPr id="24580" name="Picture 2" descr="snu6_fig_12_11b"/>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25000"/>
                    </a14:imgEffect>
                    <a14:imgEffect>
                      <a14:saturation sat="300000"/>
                    </a14:imgEffect>
                  </a14:imgLayer>
                </a14:imgProps>
              </a:ext>
              <a:ext uri="{28A0092B-C50C-407E-A947-70E740481C1C}">
                <a14:useLocalDpi xmlns:a14="http://schemas.microsoft.com/office/drawing/2010/main" val="0"/>
              </a:ext>
            </a:extLst>
          </a:blip>
          <a:srcRect b="3406"/>
          <a:stretch/>
        </p:blipFill>
        <p:spPr bwMode="auto">
          <a:xfrm>
            <a:off x="1524000" y="1447800"/>
            <a:ext cx="6248400" cy="496301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915107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normAutofit/>
          </a:bodyPr>
          <a:lstStyle/>
          <a:p>
            <a:pPr marL="0" indent="0" algn="just">
              <a:buFont typeface="Arial" charset="0"/>
              <a:buNone/>
              <a:defRPr/>
            </a:pPr>
            <a:r>
              <a:rPr lang="en-US" sz="2800" dirty="0">
                <a:solidFill>
                  <a:srgbClr val="000066"/>
                </a:solidFill>
                <a:latin typeface="Amiable" pitchFamily="2" charset="0"/>
                <a:ea typeface="Amiable" pitchFamily="2" charset="0"/>
                <a:cs typeface="Times New Roman" pitchFamily="18" charset="0"/>
              </a:rPr>
              <a:t>The large ribosomal subunit contains three </a:t>
            </a:r>
            <a:r>
              <a:rPr lang="en-US" sz="2800" dirty="0" err="1">
                <a:solidFill>
                  <a:srgbClr val="000066"/>
                </a:solidFill>
                <a:latin typeface="Amiable" pitchFamily="2" charset="0"/>
                <a:ea typeface="Amiable" pitchFamily="2" charset="0"/>
                <a:cs typeface="Times New Roman" pitchFamily="18" charset="0"/>
              </a:rPr>
              <a:t>tRNA</a:t>
            </a:r>
            <a:r>
              <a:rPr lang="en-US" sz="2800" dirty="0">
                <a:solidFill>
                  <a:srgbClr val="000066"/>
                </a:solidFill>
                <a:latin typeface="Amiable" pitchFamily="2" charset="0"/>
                <a:ea typeface="Amiable" pitchFamily="2" charset="0"/>
                <a:cs typeface="Times New Roman" pitchFamily="18" charset="0"/>
              </a:rPr>
              <a:t> binding sites, designated A, P, and E.</a:t>
            </a:r>
            <a:r>
              <a:rPr lang="en-US" sz="2800" dirty="0">
                <a:solidFill>
                  <a:srgbClr val="003366"/>
                </a:solidFill>
                <a:latin typeface="Amiable" pitchFamily="2" charset="0"/>
                <a:ea typeface="Amiable" pitchFamily="2" charset="0"/>
                <a:cs typeface="Times New Roman" pitchFamily="18" charset="0"/>
              </a:rPr>
              <a:t> </a:t>
            </a:r>
          </a:p>
          <a:p>
            <a:pPr marL="0" indent="0" algn="just">
              <a:buFont typeface="Arial" charset="0"/>
              <a:buNone/>
              <a:defRPr/>
            </a:pPr>
            <a:endParaRPr lang="en-US" sz="2800" dirty="0">
              <a:solidFill>
                <a:srgbClr val="000066"/>
              </a:solidFill>
              <a:latin typeface="Amiable" pitchFamily="2" charset="0"/>
              <a:ea typeface="Amiable" pitchFamily="2" charset="0"/>
              <a:cs typeface="Times New Roman" pitchFamily="18" charset="0"/>
            </a:endParaRPr>
          </a:p>
          <a:p>
            <a:pPr algn="just">
              <a:buClr>
                <a:srgbClr val="800000"/>
              </a:buClr>
              <a:buSzPct val="150000"/>
              <a:buFont typeface="Wingdings" pitchFamily="2" charset="2"/>
              <a:buChar char="§"/>
              <a:defRPr/>
            </a:pPr>
            <a:r>
              <a:rPr lang="en-US" sz="2800" dirty="0">
                <a:solidFill>
                  <a:srgbClr val="000066"/>
                </a:solidFill>
                <a:latin typeface="Amiable" pitchFamily="2" charset="0"/>
                <a:ea typeface="Amiable" pitchFamily="2" charset="0"/>
                <a:cs typeface="Times New Roman" pitchFamily="18" charset="0"/>
              </a:rPr>
              <a:t>The </a:t>
            </a:r>
            <a:r>
              <a:rPr lang="en-US" sz="2800" u="sng" dirty="0">
                <a:solidFill>
                  <a:srgbClr val="FF0000"/>
                </a:solidFill>
                <a:latin typeface="Big Bimbo NC" panose="020B0603060201020101" pitchFamily="34" charset="0"/>
                <a:ea typeface="Amiable" pitchFamily="2" charset="0"/>
                <a:cs typeface="Times New Roman" pitchFamily="18" charset="0"/>
              </a:rPr>
              <a:t>A site</a:t>
            </a:r>
            <a:r>
              <a:rPr lang="en-US" sz="2800" dirty="0">
                <a:solidFill>
                  <a:srgbClr val="FF0000"/>
                </a:solidFill>
                <a:latin typeface="Big Bimbo NC" panose="020B0603060201020101" pitchFamily="34" charset="0"/>
                <a:ea typeface="Amiable" pitchFamily="2" charset="0"/>
                <a:cs typeface="Times New Roman" pitchFamily="18" charset="0"/>
              </a:rPr>
              <a:t> </a:t>
            </a:r>
            <a:r>
              <a:rPr lang="en-US" sz="2800" dirty="0">
                <a:solidFill>
                  <a:srgbClr val="000066"/>
                </a:solidFill>
                <a:latin typeface="Amiable" pitchFamily="2" charset="0"/>
                <a:ea typeface="Amiable" pitchFamily="2" charset="0"/>
                <a:cs typeface="Times New Roman" pitchFamily="18" charset="0"/>
              </a:rPr>
              <a:t>binds an </a:t>
            </a:r>
            <a:r>
              <a:rPr lang="en-US" sz="2800" dirty="0" err="1">
                <a:solidFill>
                  <a:srgbClr val="000066"/>
                </a:solidFill>
                <a:latin typeface="Amiable" pitchFamily="2" charset="0"/>
                <a:ea typeface="Amiable" pitchFamily="2" charset="0"/>
                <a:cs typeface="Times New Roman" pitchFamily="18" charset="0"/>
              </a:rPr>
              <a:t>aminoacyl-tRNA</a:t>
            </a:r>
            <a:r>
              <a:rPr lang="en-US" sz="2800" dirty="0">
                <a:solidFill>
                  <a:srgbClr val="000066"/>
                </a:solidFill>
                <a:latin typeface="Amiable" pitchFamily="2" charset="0"/>
                <a:ea typeface="Amiable" pitchFamily="2" charset="0"/>
                <a:cs typeface="Times New Roman" pitchFamily="18" charset="0"/>
              </a:rPr>
              <a:t> (a </a:t>
            </a:r>
            <a:r>
              <a:rPr lang="en-US" sz="2800" dirty="0" err="1">
                <a:solidFill>
                  <a:srgbClr val="000066"/>
                </a:solidFill>
                <a:latin typeface="Amiable" pitchFamily="2" charset="0"/>
                <a:ea typeface="Amiable" pitchFamily="2" charset="0"/>
                <a:cs typeface="Times New Roman" pitchFamily="18" charset="0"/>
              </a:rPr>
              <a:t>tRNA</a:t>
            </a:r>
            <a:r>
              <a:rPr lang="en-US" sz="2800" dirty="0">
                <a:solidFill>
                  <a:srgbClr val="000066"/>
                </a:solidFill>
                <a:latin typeface="Amiable" pitchFamily="2" charset="0"/>
                <a:ea typeface="Amiable" pitchFamily="2" charset="0"/>
                <a:cs typeface="Times New Roman" pitchFamily="18" charset="0"/>
              </a:rPr>
              <a:t> bound to an amino acid)</a:t>
            </a:r>
          </a:p>
          <a:p>
            <a:pPr marL="0" indent="0" algn="just">
              <a:buClr>
                <a:srgbClr val="800000"/>
              </a:buClr>
              <a:buSzPct val="150000"/>
              <a:buNone/>
              <a:defRPr/>
            </a:pPr>
            <a:endParaRPr lang="en-US" sz="2800" dirty="0">
              <a:solidFill>
                <a:srgbClr val="000066"/>
              </a:solidFill>
              <a:latin typeface="Amiable" pitchFamily="2" charset="0"/>
              <a:ea typeface="Amiable" pitchFamily="2" charset="0"/>
              <a:cs typeface="Times New Roman" pitchFamily="18" charset="0"/>
            </a:endParaRPr>
          </a:p>
          <a:p>
            <a:pPr algn="just">
              <a:buClr>
                <a:srgbClr val="800000"/>
              </a:buClr>
              <a:buSzPct val="150000"/>
              <a:buFont typeface="Wingdings" pitchFamily="2" charset="2"/>
              <a:buChar char="§"/>
              <a:defRPr/>
            </a:pPr>
            <a:r>
              <a:rPr lang="en-US" sz="2800" u="sng" dirty="0">
                <a:solidFill>
                  <a:srgbClr val="FF0000"/>
                </a:solidFill>
                <a:latin typeface="Big Bimbo NC" panose="020B0603060201020101" pitchFamily="34" charset="0"/>
                <a:ea typeface="Amiable" pitchFamily="2" charset="0"/>
                <a:cs typeface="Times New Roman" pitchFamily="18" charset="0"/>
              </a:rPr>
              <a:t>P site</a:t>
            </a:r>
            <a:r>
              <a:rPr lang="en-US" sz="2800" dirty="0">
                <a:solidFill>
                  <a:srgbClr val="FF0000"/>
                </a:solidFill>
                <a:latin typeface="Big Bimbo NC" panose="020B0603060201020101" pitchFamily="34" charset="0"/>
                <a:ea typeface="Amiable" pitchFamily="2" charset="0"/>
                <a:cs typeface="Times New Roman" pitchFamily="18" charset="0"/>
              </a:rPr>
              <a:t> </a:t>
            </a:r>
            <a:r>
              <a:rPr lang="en-US" sz="2800" dirty="0">
                <a:solidFill>
                  <a:srgbClr val="000066"/>
                </a:solidFill>
                <a:latin typeface="Amiable" pitchFamily="2" charset="0"/>
                <a:ea typeface="Amiable" pitchFamily="2" charset="0"/>
                <a:cs typeface="Times New Roman" pitchFamily="18" charset="0"/>
              </a:rPr>
              <a:t>binds a peptidyl-tRNA (a tRNA bound to the peptide being synthesized).</a:t>
            </a:r>
          </a:p>
          <a:p>
            <a:pPr marL="0" indent="0" algn="just">
              <a:buClr>
                <a:srgbClr val="800000"/>
              </a:buClr>
              <a:buSzPct val="150000"/>
              <a:buNone/>
              <a:defRPr/>
            </a:pPr>
            <a:endParaRPr lang="en-US" sz="2800" dirty="0">
              <a:solidFill>
                <a:srgbClr val="000066"/>
              </a:solidFill>
              <a:latin typeface="Amiable" pitchFamily="2" charset="0"/>
              <a:ea typeface="Amiable" pitchFamily="2" charset="0"/>
              <a:cs typeface="Times New Roman" pitchFamily="18" charset="0"/>
            </a:endParaRPr>
          </a:p>
          <a:p>
            <a:pPr algn="just">
              <a:buClr>
                <a:srgbClr val="800000"/>
              </a:buClr>
              <a:buSzPct val="150000"/>
              <a:buFont typeface="Wingdings" pitchFamily="2" charset="2"/>
              <a:buChar char="§"/>
              <a:defRPr/>
            </a:pPr>
            <a:r>
              <a:rPr lang="en-US" sz="2800" dirty="0">
                <a:solidFill>
                  <a:srgbClr val="000066"/>
                </a:solidFill>
                <a:latin typeface="Amiable" pitchFamily="2" charset="0"/>
                <a:ea typeface="Amiable" pitchFamily="2" charset="0"/>
                <a:cs typeface="Times New Roman" pitchFamily="18" charset="0"/>
              </a:rPr>
              <a:t>The</a:t>
            </a:r>
            <a:r>
              <a:rPr lang="en-US" sz="2800" dirty="0">
                <a:solidFill>
                  <a:srgbClr val="003366"/>
                </a:solidFill>
                <a:latin typeface="Amiable" pitchFamily="2" charset="0"/>
                <a:ea typeface="Amiable" pitchFamily="2" charset="0"/>
                <a:cs typeface="Times New Roman" pitchFamily="18" charset="0"/>
              </a:rPr>
              <a:t> </a:t>
            </a:r>
            <a:r>
              <a:rPr lang="en-US" sz="2800" u="sng" dirty="0">
                <a:solidFill>
                  <a:srgbClr val="FF0000"/>
                </a:solidFill>
                <a:latin typeface="Big Bimbo NC" panose="020B0603060201020101" pitchFamily="34" charset="0"/>
                <a:ea typeface="Amiable" pitchFamily="2" charset="0"/>
                <a:cs typeface="Times New Roman" pitchFamily="18" charset="0"/>
              </a:rPr>
              <a:t>E site</a:t>
            </a:r>
            <a:r>
              <a:rPr lang="en-US" sz="2800" dirty="0">
                <a:solidFill>
                  <a:srgbClr val="FF0000"/>
                </a:solidFill>
                <a:latin typeface="Big Bimbo NC" panose="020B0603060201020101" pitchFamily="34" charset="0"/>
                <a:ea typeface="Amiable" pitchFamily="2" charset="0"/>
                <a:cs typeface="Times New Roman" pitchFamily="18" charset="0"/>
              </a:rPr>
              <a:t> </a:t>
            </a:r>
            <a:r>
              <a:rPr lang="en-US" sz="2800" dirty="0">
                <a:solidFill>
                  <a:srgbClr val="000066"/>
                </a:solidFill>
                <a:latin typeface="Amiable" pitchFamily="2" charset="0"/>
                <a:ea typeface="Amiable" pitchFamily="2" charset="0"/>
                <a:cs typeface="Times New Roman" pitchFamily="18" charset="0"/>
              </a:rPr>
              <a:t>binds a free tRNA before it exits the ribosome.</a:t>
            </a:r>
          </a:p>
          <a:p>
            <a:pPr algn="just">
              <a:buClr>
                <a:srgbClr val="800000"/>
              </a:buClr>
              <a:buSzPct val="150000"/>
              <a:buFont typeface="Wingdings" pitchFamily="2" charset="2"/>
              <a:buChar char="§"/>
              <a:defRPr/>
            </a:pPr>
            <a:endParaRPr lang="en-US" sz="2800" dirty="0">
              <a:solidFill>
                <a:srgbClr val="000066"/>
              </a:solidFill>
              <a:latin typeface="Amiable" pitchFamily="2" charset="0"/>
              <a:ea typeface="Amiable" pitchFamily="2" charset="0"/>
              <a:cs typeface="Times New Roman" pitchFamily="18" charset="0"/>
            </a:endParaRPr>
          </a:p>
          <a:p>
            <a:pPr algn="just">
              <a:defRPr/>
            </a:pPr>
            <a:endParaRPr lang="en-US" sz="2400" dirty="0">
              <a:latin typeface="Amiable" pitchFamily="2" charset="0"/>
              <a:ea typeface="Amiable" pitchFamily="2" charset="0"/>
              <a:cs typeface="Times New Roman" pitchFamily="18" charset="0"/>
            </a:endParaRPr>
          </a:p>
        </p:txBody>
      </p:sp>
    </p:spTree>
    <p:extLst>
      <p:ext uri="{BB962C8B-B14F-4D97-AF65-F5344CB8AC3E}">
        <p14:creationId xmlns:p14="http://schemas.microsoft.com/office/powerpoint/2010/main" val="292163229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trna1"/>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Effect>
                      <a14:colorTemperature colorTemp="8800"/>
                    </a14:imgEffect>
                    <a14:imgEffect>
                      <a14:saturation sat="400000"/>
                    </a14:imgEffect>
                  </a14:imgLayer>
                </a14:imgProps>
              </a:ext>
              <a:ext uri="{28A0092B-C50C-407E-A947-70E740481C1C}">
                <a14:useLocalDpi xmlns:a14="http://schemas.microsoft.com/office/drawing/2010/main" val="0"/>
              </a:ext>
            </a:extLst>
          </a:blip>
          <a:srcRect t="3473"/>
          <a:stretch>
            <a:fillRect/>
          </a:stretch>
        </p:blipFill>
        <p:spPr bwMode="auto">
          <a:xfrm>
            <a:off x="0" y="1"/>
            <a:ext cx="9144000" cy="686545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56421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68313" y="460375"/>
            <a:ext cx="8229600" cy="1139825"/>
          </a:xfrm>
        </p:spPr>
        <p:txBody>
          <a:bodyPr>
            <a:noAutofit/>
          </a:bodyPr>
          <a:lstStyle/>
          <a:p>
            <a:r>
              <a:rPr lang="en-US" altLang="en-US" sz="3200" dirty="0">
                <a:solidFill>
                  <a:srgbClr val="FF0000"/>
                </a:solidFill>
                <a:latin typeface="Big Bimbo NC" panose="020B0603060201020101" pitchFamily="34" charset="0"/>
                <a:cs typeface="Times New Roman" pitchFamily="18" charset="0"/>
              </a:rPr>
              <a:t>Preparatory Steps for  Protein Synthesis</a:t>
            </a:r>
          </a:p>
        </p:txBody>
      </p:sp>
      <p:sp>
        <p:nvSpPr>
          <p:cNvPr id="47107" name="Content Placeholder 2"/>
          <p:cNvSpPr>
            <a:spLocks noGrp="1"/>
          </p:cNvSpPr>
          <p:nvPr>
            <p:ph idx="1"/>
          </p:nvPr>
        </p:nvSpPr>
        <p:spPr>
          <a:xfrm>
            <a:off x="457200" y="2209800"/>
            <a:ext cx="8229600" cy="3916363"/>
          </a:xfrm>
        </p:spPr>
        <p:txBody>
          <a:bodyPr/>
          <a:lstStyle/>
          <a:p>
            <a:pPr algn="just" eaLnBrk="1" hangingPunct="1">
              <a:buClr>
                <a:srgbClr val="800000"/>
              </a:buClr>
              <a:buSzPct val="120000"/>
              <a:buFont typeface="Wingdings" pitchFamily="2" charset="2"/>
              <a:buChar char="§"/>
            </a:pPr>
            <a:endParaRPr lang="en-US" altLang="en-US" sz="2800" u="sng" dirty="0">
              <a:solidFill>
                <a:srgbClr val="800000"/>
              </a:solidFill>
              <a:latin typeface="Times New Roman" pitchFamily="18" charset="0"/>
              <a:cs typeface="Times New Roman" pitchFamily="18" charset="0"/>
            </a:endParaRPr>
          </a:p>
          <a:p>
            <a:pPr algn="just" eaLnBrk="1" hangingPunct="1">
              <a:buClr>
                <a:srgbClr val="800000"/>
              </a:buClr>
              <a:buSzPct val="120000"/>
              <a:buFont typeface="Wingdings" pitchFamily="2" charset="2"/>
              <a:buChar char="§"/>
            </a:pPr>
            <a:r>
              <a:rPr lang="en-US" altLang="en-US" sz="2800" u="sng" dirty="0">
                <a:solidFill>
                  <a:srgbClr val="800000"/>
                </a:solidFill>
                <a:latin typeface="Times New Roman" pitchFamily="18" charset="0"/>
                <a:cs typeface="Times New Roman" pitchFamily="18" charset="0"/>
              </a:rPr>
              <a:t>First</a:t>
            </a:r>
            <a:r>
              <a:rPr lang="en-US" altLang="en-US" sz="2800" u="sng" dirty="0">
                <a:solidFill>
                  <a:srgbClr val="000066"/>
                </a:solidFill>
                <a:latin typeface="Times New Roman" pitchFamily="18" charset="0"/>
                <a:cs typeface="Times New Roman" pitchFamily="18" charset="0"/>
              </a:rPr>
              <a:t>,</a:t>
            </a:r>
            <a:r>
              <a:rPr lang="en-US" altLang="en-US" sz="2800" dirty="0">
                <a:solidFill>
                  <a:srgbClr val="000066"/>
                </a:solidFill>
                <a:latin typeface="Times New Roman" pitchFamily="18" charset="0"/>
                <a:cs typeface="Times New Roman" pitchFamily="18" charset="0"/>
              </a:rPr>
              <a:t> </a:t>
            </a:r>
            <a:r>
              <a:rPr lang="en-US" altLang="en-US" sz="2800" dirty="0" err="1">
                <a:solidFill>
                  <a:srgbClr val="000066"/>
                </a:solidFill>
                <a:latin typeface="Times New Roman" pitchFamily="18" charset="0"/>
                <a:cs typeface="Times New Roman" pitchFamily="18" charset="0"/>
              </a:rPr>
              <a:t>aminoacyl</a:t>
            </a:r>
            <a:r>
              <a:rPr lang="en-US" altLang="en-US" sz="2800" dirty="0">
                <a:solidFill>
                  <a:srgbClr val="000066"/>
                </a:solidFill>
                <a:latin typeface="Times New Roman" pitchFamily="18" charset="0"/>
                <a:cs typeface="Times New Roman" pitchFamily="18" charset="0"/>
              </a:rPr>
              <a:t> </a:t>
            </a:r>
            <a:r>
              <a:rPr lang="en-US" altLang="en-US" sz="2800" dirty="0" err="1">
                <a:solidFill>
                  <a:srgbClr val="000066"/>
                </a:solidFill>
                <a:latin typeface="Times New Roman" pitchFamily="18" charset="0"/>
                <a:cs typeface="Times New Roman" pitchFamily="18" charset="0"/>
              </a:rPr>
              <a:t>tRNA</a:t>
            </a:r>
            <a:r>
              <a:rPr lang="en-US" altLang="en-US" sz="2800" dirty="0">
                <a:solidFill>
                  <a:srgbClr val="000066"/>
                </a:solidFill>
                <a:latin typeface="Times New Roman" pitchFamily="18" charset="0"/>
                <a:cs typeface="Times New Roman" pitchFamily="18" charset="0"/>
              </a:rPr>
              <a:t> </a:t>
            </a:r>
            <a:r>
              <a:rPr lang="en-US" altLang="en-US" sz="2800" dirty="0" err="1">
                <a:solidFill>
                  <a:srgbClr val="000066"/>
                </a:solidFill>
                <a:latin typeface="Times New Roman" pitchFamily="18" charset="0"/>
                <a:cs typeface="Times New Roman" pitchFamily="18" charset="0"/>
              </a:rPr>
              <a:t>synthetase</a:t>
            </a:r>
            <a:r>
              <a:rPr lang="en-US" altLang="en-US" sz="2800" dirty="0">
                <a:solidFill>
                  <a:srgbClr val="000066"/>
                </a:solidFill>
                <a:latin typeface="Times New Roman" pitchFamily="18" charset="0"/>
                <a:cs typeface="Times New Roman" pitchFamily="18" charset="0"/>
              </a:rPr>
              <a:t> joins amino acid to their specific </a:t>
            </a:r>
            <a:r>
              <a:rPr lang="en-US" altLang="en-US" sz="2800" dirty="0" err="1">
                <a:solidFill>
                  <a:srgbClr val="000066"/>
                </a:solidFill>
                <a:latin typeface="Times New Roman" pitchFamily="18" charset="0"/>
                <a:cs typeface="Times New Roman" pitchFamily="18" charset="0"/>
              </a:rPr>
              <a:t>tRNA</a:t>
            </a:r>
            <a:r>
              <a:rPr lang="en-US" altLang="en-US" sz="2800" dirty="0">
                <a:solidFill>
                  <a:srgbClr val="000066"/>
                </a:solidFill>
                <a:latin typeface="Times New Roman" pitchFamily="18" charset="0"/>
                <a:cs typeface="Times New Roman" pitchFamily="18" charset="0"/>
              </a:rPr>
              <a:t>. </a:t>
            </a:r>
          </a:p>
          <a:p>
            <a:pPr algn="just" eaLnBrk="1" hangingPunct="1">
              <a:buClr>
                <a:srgbClr val="800000"/>
              </a:buClr>
              <a:buSzPct val="120000"/>
              <a:buFont typeface="Wingdings" pitchFamily="2" charset="2"/>
              <a:buChar char="§"/>
            </a:pPr>
            <a:endParaRPr lang="en-US" altLang="en-US" sz="2800" dirty="0">
              <a:solidFill>
                <a:srgbClr val="000066"/>
              </a:solidFill>
              <a:latin typeface="Times New Roman" pitchFamily="18" charset="0"/>
              <a:cs typeface="Times New Roman" pitchFamily="18" charset="0"/>
            </a:endParaRPr>
          </a:p>
          <a:p>
            <a:pPr algn="just" eaLnBrk="1" hangingPunct="1">
              <a:buClr>
                <a:srgbClr val="800000"/>
              </a:buClr>
              <a:buSzPct val="120000"/>
              <a:buFont typeface="Wingdings" pitchFamily="2" charset="2"/>
              <a:buChar char="§"/>
            </a:pPr>
            <a:r>
              <a:rPr lang="en-US" altLang="en-US" sz="2800" u="sng" dirty="0">
                <a:solidFill>
                  <a:srgbClr val="800000"/>
                </a:solidFill>
                <a:latin typeface="Times New Roman" pitchFamily="18" charset="0"/>
                <a:cs typeface="Times New Roman" pitchFamily="18" charset="0"/>
              </a:rPr>
              <a:t>Second</a:t>
            </a:r>
            <a:r>
              <a:rPr lang="en-US" altLang="en-US" sz="2800" u="sng" dirty="0">
                <a:solidFill>
                  <a:srgbClr val="000066"/>
                </a:solidFill>
                <a:latin typeface="Times New Roman" pitchFamily="18" charset="0"/>
                <a:cs typeface="Times New Roman" pitchFamily="18" charset="0"/>
              </a:rPr>
              <a:t>,</a:t>
            </a:r>
            <a:r>
              <a:rPr lang="en-US" altLang="en-US" sz="2800" dirty="0">
                <a:solidFill>
                  <a:srgbClr val="000066"/>
                </a:solidFill>
                <a:latin typeface="Times New Roman" pitchFamily="18" charset="0"/>
                <a:cs typeface="Times New Roman" pitchFamily="18" charset="0"/>
              </a:rPr>
              <a:t> ribosomes must dissociate into subunits at the end of each round of translation.</a:t>
            </a:r>
          </a:p>
          <a:p>
            <a:pPr algn="just" eaLnBrk="1" hangingPunct="1">
              <a:buSzPct val="120000"/>
              <a:buFont typeface="Wingdings" pitchFamily="2" charset="2"/>
              <a:buChar char="§"/>
            </a:pPr>
            <a:endParaRPr lang="en-US" altLang="en-US" dirty="0"/>
          </a:p>
        </p:txBody>
      </p:sp>
    </p:spTree>
    <p:extLst>
      <p:ext uri="{BB962C8B-B14F-4D97-AF65-F5344CB8AC3E}">
        <p14:creationId xmlns:p14="http://schemas.microsoft.com/office/powerpoint/2010/main" val="3968478014"/>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Grp="1" noChangeArrowheads="1"/>
          </p:cNvSpPr>
          <p:nvPr>
            <p:ph type="title"/>
          </p:nvPr>
        </p:nvSpPr>
        <p:spPr>
          <a:xfrm>
            <a:off x="754380" y="102870"/>
            <a:ext cx="7623810" cy="857250"/>
          </a:xfrm>
          <a:ln/>
        </p:spPr>
        <p:txBody>
          <a:bodyPr/>
          <a:lstStyle/>
          <a:p>
            <a:r>
              <a:rPr lang="en-US" altLang="en-US"/>
              <a:t>Transcription</a:t>
            </a: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93" y="1177290"/>
            <a:ext cx="9022557" cy="2983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3"/>
          <p:cNvSpPr>
            <a:spLocks/>
          </p:cNvSpPr>
          <p:nvPr/>
        </p:nvSpPr>
        <p:spPr bwMode="auto">
          <a:xfrm>
            <a:off x="228600" y="5227320"/>
            <a:ext cx="8672513" cy="868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7C8484"/>
                </a:solidFill>
                <a:miter lim="800000"/>
                <a:headEnd/>
                <a:tailEnd/>
              </a14:hiddenLine>
            </a:ext>
          </a:extLst>
        </p:spPr>
        <p:txBody>
          <a:bodyPr lIns="0" tIns="0" rIns="0" bIns="0" anchor="ctr"/>
          <a:lstStyle/>
          <a:p>
            <a:r>
              <a:rPr lang="en-US" altLang="en-US" sz="1620" dirty="0"/>
              <a:t>Encoded in DNA is a signal telling RNA polymerase where to stop. Transcription ends at that point.</a:t>
            </a:r>
          </a:p>
        </p:txBody>
      </p:sp>
    </p:spTree>
    <p:extLst>
      <p:ext uri="{BB962C8B-B14F-4D97-AF65-F5344CB8AC3E}">
        <p14:creationId xmlns:p14="http://schemas.microsoft.com/office/powerpoint/2010/main" val="17201555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228600" y="152400"/>
            <a:ext cx="8610600" cy="1139825"/>
          </a:xfrm>
        </p:spPr>
        <p:txBody>
          <a:bodyPr>
            <a:noAutofit/>
          </a:bodyPr>
          <a:lstStyle/>
          <a:p>
            <a:pPr eaLnBrk="1" hangingPunct="1"/>
            <a:r>
              <a:rPr lang="en-US" altLang="en-US" sz="3200" dirty="0">
                <a:solidFill>
                  <a:srgbClr val="FF0000"/>
                </a:solidFill>
                <a:latin typeface="Big Bimbo NC" panose="020B0603060201020101" pitchFamily="34" charset="0"/>
                <a:cs typeface="Times New Roman" pitchFamily="18" charset="0"/>
              </a:rPr>
              <a:t>THE PROTEIN SYNTHESIS OCCUR IN 3 PHASES</a:t>
            </a:r>
          </a:p>
        </p:txBody>
      </p:sp>
      <p:sp>
        <p:nvSpPr>
          <p:cNvPr id="38915" name="Content Placeholder 2"/>
          <p:cNvSpPr>
            <a:spLocks noGrp="1"/>
          </p:cNvSpPr>
          <p:nvPr>
            <p:ph idx="1"/>
          </p:nvPr>
        </p:nvSpPr>
        <p:spPr>
          <a:xfrm>
            <a:off x="152400" y="1600200"/>
            <a:ext cx="8839200" cy="4525963"/>
          </a:xfrm>
        </p:spPr>
        <p:txBody>
          <a:bodyPr>
            <a:normAutofit/>
          </a:bodyPr>
          <a:lstStyle/>
          <a:p>
            <a:pPr algn="just" eaLnBrk="1" hangingPunct="1">
              <a:spcBef>
                <a:spcPts val="0"/>
              </a:spcBef>
              <a:buClr>
                <a:srgbClr val="800000"/>
              </a:buClr>
              <a:buSzPct val="150000"/>
              <a:buFont typeface="Wingdings" pitchFamily="2" charset="2"/>
              <a:buChar char="§"/>
              <a:defRPr/>
            </a:pPr>
            <a:r>
              <a:rPr lang="en-US" sz="2800" dirty="0">
                <a:solidFill>
                  <a:srgbClr val="000066"/>
                </a:solidFill>
                <a:latin typeface="Times New Roman" pitchFamily="18" charset="0"/>
                <a:cs typeface="Times New Roman" pitchFamily="18" charset="0"/>
              </a:rPr>
              <a:t>Accurate and efficient </a:t>
            </a:r>
            <a:r>
              <a:rPr lang="en-US" dirty="0">
                <a:solidFill>
                  <a:srgbClr val="00B050"/>
                </a:solidFill>
                <a:latin typeface="Actu" panose="02000500000000000000" pitchFamily="2" charset="0"/>
                <a:ea typeface="+mj-ea"/>
                <a:cs typeface="Times New Roman" pitchFamily="18" charset="0"/>
              </a:rPr>
              <a:t>initiation</a:t>
            </a:r>
            <a:r>
              <a:rPr lang="en-US" sz="2800" dirty="0">
                <a:solidFill>
                  <a:srgbClr val="00B050"/>
                </a:solidFill>
                <a:latin typeface="Times New Roman" pitchFamily="18" charset="0"/>
                <a:cs typeface="Times New Roman" pitchFamily="18" charset="0"/>
              </a:rPr>
              <a:t> </a:t>
            </a:r>
            <a:r>
              <a:rPr lang="en-US" sz="2800" dirty="0">
                <a:solidFill>
                  <a:srgbClr val="000066"/>
                </a:solidFill>
                <a:latin typeface="Times New Roman" pitchFamily="18" charset="0"/>
                <a:cs typeface="Times New Roman" pitchFamily="18" charset="0"/>
              </a:rPr>
              <a:t>occurs; the ribosomes binds to the mRNA, and the first amino acid attached to its </a:t>
            </a:r>
            <a:r>
              <a:rPr lang="en-US" sz="2800" dirty="0" err="1">
                <a:solidFill>
                  <a:srgbClr val="000066"/>
                </a:solidFill>
                <a:latin typeface="Times New Roman" pitchFamily="18" charset="0"/>
                <a:cs typeface="Times New Roman" pitchFamily="18" charset="0"/>
              </a:rPr>
              <a:t>tRNA</a:t>
            </a:r>
            <a:r>
              <a:rPr lang="en-US" sz="2800" dirty="0">
                <a:solidFill>
                  <a:srgbClr val="003366"/>
                </a:solidFill>
                <a:latin typeface="Times New Roman" pitchFamily="18" charset="0"/>
                <a:cs typeface="Times New Roman" pitchFamily="18" charset="0"/>
              </a:rPr>
              <a:t>.</a:t>
            </a:r>
          </a:p>
          <a:p>
            <a:pPr marL="0" indent="0" algn="just" eaLnBrk="1" hangingPunct="1">
              <a:spcBef>
                <a:spcPts val="0"/>
              </a:spcBef>
              <a:buClr>
                <a:srgbClr val="800000"/>
              </a:buClr>
              <a:buSzPct val="150000"/>
              <a:buFont typeface="Arial" charset="0"/>
              <a:buNone/>
              <a:defRPr/>
            </a:pPr>
            <a:endParaRPr lang="en-US" sz="2800" dirty="0">
              <a:solidFill>
                <a:srgbClr val="003366"/>
              </a:solidFill>
              <a:latin typeface="Times New Roman" pitchFamily="18" charset="0"/>
              <a:cs typeface="Times New Roman" pitchFamily="18" charset="0"/>
            </a:endParaRPr>
          </a:p>
          <a:p>
            <a:pPr algn="just" eaLnBrk="1" hangingPunct="1">
              <a:spcBef>
                <a:spcPts val="0"/>
              </a:spcBef>
              <a:buClr>
                <a:srgbClr val="800000"/>
              </a:buClr>
              <a:buSzPct val="150000"/>
              <a:buFont typeface="Wingdings" pitchFamily="2" charset="2"/>
              <a:buChar char="§"/>
              <a:defRPr/>
            </a:pPr>
            <a:r>
              <a:rPr lang="en-US" sz="2800" dirty="0">
                <a:solidFill>
                  <a:srgbClr val="000066"/>
                </a:solidFill>
                <a:latin typeface="Times New Roman" pitchFamily="18" charset="0"/>
                <a:cs typeface="Times New Roman" pitchFamily="18" charset="0"/>
              </a:rPr>
              <a:t>Chain</a:t>
            </a:r>
            <a:r>
              <a:rPr lang="en-US" sz="2800" dirty="0">
                <a:solidFill>
                  <a:srgbClr val="003366"/>
                </a:solidFill>
                <a:latin typeface="Times New Roman" pitchFamily="18" charset="0"/>
                <a:cs typeface="Times New Roman" pitchFamily="18" charset="0"/>
              </a:rPr>
              <a:t> </a:t>
            </a:r>
            <a:r>
              <a:rPr lang="en-US" dirty="0">
                <a:solidFill>
                  <a:srgbClr val="0070C0"/>
                </a:solidFill>
                <a:latin typeface="Actu" panose="02000500000000000000" pitchFamily="2" charset="0"/>
                <a:ea typeface="+mj-ea"/>
                <a:cs typeface="Times New Roman" pitchFamily="18" charset="0"/>
              </a:rPr>
              <a:t>elongation</a:t>
            </a:r>
            <a:r>
              <a:rPr lang="en-US" sz="2800" dirty="0">
                <a:solidFill>
                  <a:srgbClr val="800000"/>
                </a:solidFill>
                <a:latin typeface="Times New Roman" pitchFamily="18" charset="0"/>
                <a:cs typeface="Times New Roman" pitchFamily="18" charset="0"/>
              </a:rPr>
              <a:t>,</a:t>
            </a:r>
            <a:r>
              <a:rPr lang="en-US" sz="2800" dirty="0">
                <a:solidFill>
                  <a:srgbClr val="003366"/>
                </a:solidFill>
                <a:latin typeface="Times New Roman" pitchFamily="18" charset="0"/>
                <a:cs typeface="Times New Roman" pitchFamily="18" charset="0"/>
              </a:rPr>
              <a:t> </a:t>
            </a:r>
            <a:r>
              <a:rPr lang="en-US" sz="2800" dirty="0">
                <a:solidFill>
                  <a:srgbClr val="000066"/>
                </a:solidFill>
                <a:latin typeface="Times New Roman" pitchFamily="18" charset="0"/>
                <a:cs typeface="Times New Roman" pitchFamily="18" charset="0"/>
              </a:rPr>
              <a:t>the ribosomes adds one amino acid at a time to the growing polypeptide chain.</a:t>
            </a:r>
          </a:p>
          <a:p>
            <a:pPr marL="0" indent="0" algn="just" eaLnBrk="1" hangingPunct="1">
              <a:spcBef>
                <a:spcPts val="0"/>
              </a:spcBef>
              <a:buClr>
                <a:srgbClr val="800000"/>
              </a:buClr>
              <a:buSzPct val="150000"/>
              <a:buFont typeface="Arial" charset="0"/>
              <a:buNone/>
              <a:defRPr/>
            </a:pPr>
            <a:endParaRPr lang="en-US" sz="2800" dirty="0">
              <a:solidFill>
                <a:srgbClr val="000066"/>
              </a:solidFill>
              <a:latin typeface="Times New Roman" pitchFamily="18" charset="0"/>
              <a:cs typeface="Times New Roman" pitchFamily="18" charset="0"/>
            </a:endParaRPr>
          </a:p>
          <a:p>
            <a:pPr algn="just" eaLnBrk="1" hangingPunct="1">
              <a:spcBef>
                <a:spcPts val="0"/>
              </a:spcBef>
              <a:buClr>
                <a:srgbClr val="800000"/>
              </a:buClr>
              <a:buSzPct val="150000"/>
              <a:buFont typeface="Wingdings" pitchFamily="2" charset="2"/>
              <a:buChar char="§"/>
              <a:defRPr/>
            </a:pPr>
            <a:r>
              <a:rPr lang="en-US" sz="2800" dirty="0">
                <a:solidFill>
                  <a:srgbClr val="000066"/>
                </a:solidFill>
                <a:latin typeface="Times New Roman" pitchFamily="18" charset="0"/>
                <a:cs typeface="Times New Roman" pitchFamily="18" charset="0"/>
              </a:rPr>
              <a:t>Accurate and efficient </a:t>
            </a:r>
            <a:r>
              <a:rPr lang="en-US" dirty="0">
                <a:solidFill>
                  <a:srgbClr val="FF0000"/>
                </a:solidFill>
                <a:latin typeface="Actu" panose="02000500000000000000" pitchFamily="2" charset="0"/>
                <a:ea typeface="+mj-ea"/>
                <a:cs typeface="Times New Roman" pitchFamily="18" charset="0"/>
              </a:rPr>
              <a:t>termination</a:t>
            </a:r>
            <a:r>
              <a:rPr lang="en-US" sz="2800" dirty="0">
                <a:solidFill>
                  <a:srgbClr val="800000"/>
                </a:solidFill>
                <a:latin typeface="Times New Roman" pitchFamily="18" charset="0"/>
                <a:cs typeface="Times New Roman" pitchFamily="18" charset="0"/>
              </a:rPr>
              <a:t>,</a:t>
            </a:r>
            <a:r>
              <a:rPr lang="en-US" sz="2800" dirty="0">
                <a:solidFill>
                  <a:srgbClr val="003366"/>
                </a:solidFill>
                <a:latin typeface="Times New Roman" pitchFamily="18" charset="0"/>
                <a:cs typeface="Times New Roman" pitchFamily="18" charset="0"/>
              </a:rPr>
              <a:t> </a:t>
            </a:r>
            <a:r>
              <a:rPr lang="en-US" sz="2800" dirty="0">
                <a:solidFill>
                  <a:srgbClr val="000066"/>
                </a:solidFill>
                <a:latin typeface="Times New Roman" pitchFamily="18" charset="0"/>
                <a:cs typeface="Times New Roman" pitchFamily="18" charset="0"/>
              </a:rPr>
              <a:t>the ribosomes releases the mRNA and the polypeptide.</a:t>
            </a:r>
            <a:endParaRPr lang="en-US" dirty="0"/>
          </a:p>
        </p:txBody>
      </p:sp>
    </p:spTree>
    <p:extLst>
      <p:ext uri="{BB962C8B-B14F-4D97-AF65-F5344CB8AC3E}">
        <p14:creationId xmlns:p14="http://schemas.microsoft.com/office/powerpoint/2010/main" val="307314812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457200" y="76200"/>
            <a:ext cx="8229600" cy="1139825"/>
          </a:xfrm>
        </p:spPr>
        <p:txBody>
          <a:bodyPr>
            <a:normAutofit/>
          </a:bodyPr>
          <a:lstStyle/>
          <a:p>
            <a:pPr eaLnBrk="1" hangingPunct="1"/>
            <a:r>
              <a:rPr lang="en-US" altLang="en-US" sz="3600" dirty="0">
                <a:solidFill>
                  <a:srgbClr val="FF0000"/>
                </a:solidFill>
                <a:latin typeface="Actu" panose="02000500000000000000" pitchFamily="2" charset="0"/>
                <a:cs typeface="Times New Roman" pitchFamily="18" charset="0"/>
              </a:rPr>
              <a:t>Initiation</a:t>
            </a:r>
            <a:endParaRPr lang="en-US" altLang="en-US" dirty="0"/>
          </a:p>
        </p:txBody>
      </p:sp>
      <p:sp>
        <p:nvSpPr>
          <p:cNvPr id="3" name="Content Placeholder 2"/>
          <p:cNvSpPr>
            <a:spLocks noGrp="1"/>
          </p:cNvSpPr>
          <p:nvPr>
            <p:ph idx="1"/>
          </p:nvPr>
        </p:nvSpPr>
        <p:spPr>
          <a:xfrm>
            <a:off x="468313" y="1341438"/>
            <a:ext cx="8229600" cy="4530725"/>
          </a:xfrm>
        </p:spPr>
        <p:txBody>
          <a:bodyPr rtlCol="0">
            <a:normAutofit/>
          </a:bodyPr>
          <a:lstStyle/>
          <a:p>
            <a:pPr marL="0" indent="0" algn="just" eaLnBrk="1" fontAlgn="auto" hangingPunct="1">
              <a:spcAft>
                <a:spcPts val="0"/>
              </a:spcAft>
              <a:buFont typeface="Wingdings" pitchFamily="2" charset="2"/>
              <a:buNone/>
              <a:defRPr/>
            </a:pPr>
            <a:endParaRPr lang="en-US" sz="2400" dirty="0">
              <a:solidFill>
                <a:srgbClr val="C00000"/>
              </a:solidFill>
              <a:latin typeface="Times New Roman" pitchFamily="18" charset="0"/>
              <a:cs typeface="Times New Roman" pitchFamily="18" charset="0"/>
            </a:endParaRPr>
          </a:p>
          <a:p>
            <a:pPr marL="0" lvl="1" indent="0" algn="just" eaLnBrk="1" fontAlgn="auto" hangingPunct="1">
              <a:spcBef>
                <a:spcPts val="0"/>
              </a:spcBef>
              <a:spcAft>
                <a:spcPts val="0"/>
              </a:spcAft>
              <a:buClr>
                <a:srgbClr val="800000"/>
              </a:buClr>
              <a:buSzPct val="120000"/>
              <a:buFont typeface="Wingdings" pitchFamily="2" charset="2"/>
              <a:buChar char="§"/>
              <a:defRPr/>
            </a:pPr>
            <a:r>
              <a:rPr lang="en-US" dirty="0">
                <a:solidFill>
                  <a:srgbClr val="000066"/>
                </a:solidFill>
                <a:latin typeface="Times New Roman" pitchFamily="18" charset="0"/>
                <a:cs typeface="Times New Roman" pitchFamily="18" charset="0"/>
              </a:rPr>
              <a:t>The initiation phase of protein  synthesis requires over 10 </a:t>
            </a:r>
            <a:r>
              <a:rPr lang="en-US" sz="2400" dirty="0">
                <a:solidFill>
                  <a:srgbClr val="00B050"/>
                </a:solidFill>
                <a:latin typeface="Actu" panose="02000500000000000000" pitchFamily="2" charset="0"/>
                <a:ea typeface="+mj-ea"/>
                <a:cs typeface="Times New Roman" pitchFamily="18" charset="0"/>
              </a:rPr>
              <a:t>eukaryotic Initiation Factors (</a:t>
            </a:r>
            <a:r>
              <a:rPr lang="en-US" sz="2400" dirty="0" err="1">
                <a:solidFill>
                  <a:srgbClr val="00B050"/>
                </a:solidFill>
                <a:ea typeface="+mj-ea"/>
                <a:cs typeface="Times New Roman" pitchFamily="18" charset="0"/>
              </a:rPr>
              <a:t>eIFs</a:t>
            </a:r>
            <a:r>
              <a:rPr lang="en-US" sz="2400" dirty="0">
                <a:solidFill>
                  <a:srgbClr val="00B050"/>
                </a:solidFill>
                <a:latin typeface="Actu" panose="02000500000000000000" pitchFamily="2" charset="0"/>
                <a:ea typeface="+mj-ea"/>
                <a:cs typeface="Times New Roman" pitchFamily="18" charset="0"/>
              </a:rPr>
              <a:t>)</a:t>
            </a:r>
            <a:r>
              <a:rPr lang="en-US" dirty="0">
                <a:solidFill>
                  <a:srgbClr val="800000"/>
                </a:solidFill>
                <a:latin typeface="Times New Roman" pitchFamily="18" charset="0"/>
                <a:cs typeface="Times New Roman" pitchFamily="18" charset="0"/>
              </a:rPr>
              <a:t>: </a:t>
            </a:r>
            <a:r>
              <a:rPr lang="en-US" dirty="0">
                <a:solidFill>
                  <a:srgbClr val="000066"/>
                </a:solidFill>
                <a:latin typeface="Times New Roman" pitchFamily="18" charset="0"/>
                <a:cs typeface="Times New Roman" pitchFamily="18" charset="0"/>
              </a:rPr>
              <a:t>Factors are needed to recognize the cap at the </a:t>
            </a:r>
            <a:r>
              <a:rPr lang="en-US" dirty="0">
                <a:solidFill>
                  <a:schemeClr val="accent5">
                    <a:lumMod val="25000"/>
                  </a:schemeClr>
                </a:solidFill>
                <a:latin typeface="Times New Roman" pitchFamily="18" charset="0"/>
                <a:cs typeface="Times New Roman" pitchFamily="18" charset="0"/>
              </a:rPr>
              <a:t>5'</a:t>
            </a:r>
            <a:r>
              <a:rPr lang="en-US" dirty="0">
                <a:solidFill>
                  <a:srgbClr val="000066"/>
                </a:solidFill>
                <a:latin typeface="Times New Roman" pitchFamily="18" charset="0"/>
                <a:cs typeface="Times New Roman" pitchFamily="18" charset="0"/>
              </a:rPr>
              <a:t>end of an mRNA and binding to the 40s ribosomal subunit.</a:t>
            </a:r>
          </a:p>
          <a:p>
            <a:pPr marL="0" lvl="1" indent="0" algn="just" eaLnBrk="1" fontAlgn="auto" hangingPunct="1">
              <a:spcBef>
                <a:spcPts val="0"/>
              </a:spcBef>
              <a:spcAft>
                <a:spcPts val="0"/>
              </a:spcAft>
              <a:buClr>
                <a:srgbClr val="800000"/>
              </a:buClr>
              <a:buSzPct val="120000"/>
              <a:buFont typeface="Arial" charset="0"/>
              <a:buNone/>
              <a:defRPr/>
            </a:pPr>
            <a:endParaRPr lang="en-US" dirty="0">
              <a:solidFill>
                <a:srgbClr val="000066"/>
              </a:solidFill>
              <a:latin typeface="Times New Roman" pitchFamily="18" charset="0"/>
              <a:cs typeface="Times New Roman" pitchFamily="18" charset="0"/>
            </a:endParaRPr>
          </a:p>
          <a:p>
            <a:pPr marL="0" lvl="1" indent="0" algn="just" eaLnBrk="1" fontAlgn="auto" hangingPunct="1">
              <a:spcBef>
                <a:spcPts val="0"/>
              </a:spcBef>
              <a:spcAft>
                <a:spcPts val="0"/>
              </a:spcAft>
              <a:buClr>
                <a:srgbClr val="800000"/>
              </a:buClr>
              <a:buSzPct val="120000"/>
              <a:buFont typeface="Wingdings" pitchFamily="2" charset="2"/>
              <a:buChar char="§"/>
              <a:defRPr/>
            </a:pPr>
            <a:r>
              <a:rPr lang="en-US" dirty="0">
                <a:solidFill>
                  <a:srgbClr val="000066"/>
                </a:solidFill>
                <a:latin typeface="Times New Roman" pitchFamily="18" charset="0"/>
                <a:cs typeface="Times New Roman" pitchFamily="18" charset="0"/>
              </a:rPr>
              <a:t>Binding the initiator Met-</a:t>
            </a:r>
            <a:r>
              <a:rPr lang="en-US" dirty="0" err="1">
                <a:solidFill>
                  <a:srgbClr val="000066"/>
                </a:solidFill>
                <a:latin typeface="Times New Roman" pitchFamily="18" charset="0"/>
                <a:cs typeface="Times New Roman" pitchFamily="18" charset="0"/>
              </a:rPr>
              <a:t>tRNAiMet</a:t>
            </a:r>
            <a:r>
              <a:rPr lang="en-US" dirty="0">
                <a:solidFill>
                  <a:srgbClr val="000066"/>
                </a:solidFill>
                <a:latin typeface="Times New Roman" pitchFamily="18" charset="0"/>
                <a:cs typeface="Times New Roman" pitchFamily="18" charset="0"/>
              </a:rPr>
              <a:t> (</a:t>
            </a:r>
            <a:r>
              <a:rPr lang="en-US" dirty="0" err="1">
                <a:solidFill>
                  <a:srgbClr val="000066"/>
                </a:solidFill>
                <a:latin typeface="Times New Roman" pitchFamily="18" charset="0"/>
                <a:cs typeface="Times New Roman" pitchFamily="18" charset="0"/>
              </a:rPr>
              <a:t>methionyl</a:t>
            </a:r>
            <a:r>
              <a:rPr lang="en-US" dirty="0">
                <a:solidFill>
                  <a:srgbClr val="000066"/>
                </a:solidFill>
                <a:latin typeface="Times New Roman" pitchFamily="18" charset="0"/>
                <a:cs typeface="Times New Roman" pitchFamily="18" charset="0"/>
              </a:rPr>
              <a:t>- </a:t>
            </a:r>
            <a:r>
              <a:rPr lang="en-US" dirty="0" err="1">
                <a:solidFill>
                  <a:srgbClr val="000066"/>
                </a:solidFill>
                <a:latin typeface="Times New Roman" pitchFamily="18" charset="0"/>
                <a:cs typeface="Times New Roman" pitchFamily="18" charset="0"/>
              </a:rPr>
              <a:t>tRNA</a:t>
            </a:r>
            <a:r>
              <a:rPr lang="en-US" dirty="0">
                <a:solidFill>
                  <a:srgbClr val="000066"/>
                </a:solidFill>
                <a:latin typeface="Times New Roman" pitchFamily="18" charset="0"/>
                <a:cs typeface="Times New Roman" pitchFamily="18" charset="0"/>
              </a:rPr>
              <a:t>) to the 40S small subunit of the ribosome. </a:t>
            </a:r>
          </a:p>
          <a:p>
            <a:pPr lvl="1" algn="just" eaLnBrk="1" fontAlgn="auto" hangingPunct="1">
              <a:spcAft>
                <a:spcPts val="0"/>
              </a:spcAft>
              <a:buClr>
                <a:srgbClr val="800000"/>
              </a:buClr>
              <a:buFont typeface="Wingdings" pitchFamily="2" charset="2"/>
              <a:buChar char="q"/>
              <a:defRPr/>
            </a:pPr>
            <a:endParaRPr lang="en-US" sz="2000" dirty="0">
              <a:solidFill>
                <a:srgbClr val="000066"/>
              </a:solidFill>
              <a:latin typeface="Times New Roman" pitchFamily="18" charset="0"/>
              <a:cs typeface="Times New Roman" pitchFamily="18" charset="0"/>
            </a:endParaRPr>
          </a:p>
          <a:p>
            <a:pPr algn="just" eaLnBrk="1" fontAlgn="auto" hangingPunct="1">
              <a:spcAft>
                <a:spcPts val="0"/>
              </a:spcAft>
              <a:buFont typeface="Arial" pitchFamily="34" charset="0"/>
              <a:buChar char="•"/>
              <a:defRPr/>
            </a:pPr>
            <a:endParaRPr lang="en-US" dirty="0">
              <a:solidFill>
                <a:srgbClr val="000066"/>
              </a:solidFill>
            </a:endParaRPr>
          </a:p>
        </p:txBody>
      </p:sp>
    </p:spTree>
    <p:extLst>
      <p:ext uri="{BB962C8B-B14F-4D97-AF65-F5344CB8AC3E}">
        <p14:creationId xmlns:p14="http://schemas.microsoft.com/office/powerpoint/2010/main" val="1158622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468313" y="100013"/>
            <a:ext cx="8229600" cy="814387"/>
          </a:xfrm>
        </p:spPr>
        <p:txBody>
          <a:bodyPr/>
          <a:lstStyle/>
          <a:p>
            <a:r>
              <a:rPr lang="en-US" altLang="en-US" sz="3600" dirty="0">
                <a:solidFill>
                  <a:srgbClr val="FF0000"/>
                </a:solidFill>
                <a:latin typeface="Actu" panose="02000500000000000000" pitchFamily="2" charset="0"/>
                <a:cs typeface="Times New Roman" pitchFamily="18" charset="0"/>
              </a:rPr>
              <a:t>Initiation</a:t>
            </a:r>
          </a:p>
        </p:txBody>
      </p:sp>
      <p:sp>
        <p:nvSpPr>
          <p:cNvPr id="3" name="Content Placeholder 2"/>
          <p:cNvSpPr>
            <a:spLocks noGrp="1"/>
          </p:cNvSpPr>
          <p:nvPr>
            <p:ph idx="1"/>
          </p:nvPr>
        </p:nvSpPr>
        <p:spPr>
          <a:xfrm>
            <a:off x="228600" y="1600200"/>
            <a:ext cx="8763000" cy="4525963"/>
          </a:xfrm>
        </p:spPr>
        <p:txBody>
          <a:bodyPr>
            <a:normAutofit lnSpcReduction="10000"/>
          </a:bodyPr>
          <a:lstStyle/>
          <a:p>
            <a:pPr marL="0" lvl="1" indent="0" algn="just" eaLnBrk="1" fontAlgn="auto" hangingPunct="1">
              <a:spcBef>
                <a:spcPts val="0"/>
              </a:spcBef>
              <a:spcAft>
                <a:spcPts val="0"/>
              </a:spcAft>
              <a:buClr>
                <a:srgbClr val="800000"/>
              </a:buClr>
              <a:buSzPct val="120000"/>
              <a:buFont typeface="Wingdings" pitchFamily="2" charset="2"/>
              <a:buChar char="§"/>
              <a:defRPr/>
            </a:pPr>
            <a:r>
              <a:rPr lang="en-US" dirty="0">
                <a:solidFill>
                  <a:srgbClr val="800000"/>
                </a:solidFill>
                <a:latin typeface="Times New Roman" pitchFamily="18" charset="0"/>
                <a:cs typeface="Times New Roman" pitchFamily="18" charset="0"/>
              </a:rPr>
              <a:t>Scanning </a:t>
            </a:r>
            <a:r>
              <a:rPr lang="en-US" dirty="0">
                <a:solidFill>
                  <a:srgbClr val="000066"/>
                </a:solidFill>
                <a:latin typeface="Times New Roman" pitchFamily="18" charset="0"/>
                <a:cs typeface="Times New Roman" pitchFamily="18" charset="0"/>
              </a:rPr>
              <a:t>to find the </a:t>
            </a:r>
            <a:r>
              <a:rPr lang="en-US" sz="2400" b="1" dirty="0">
                <a:solidFill>
                  <a:srgbClr val="FF0000"/>
                </a:solidFill>
                <a:effectLst>
                  <a:outerShdw blurRad="38100" dist="38100" dir="2700000" algn="tl">
                    <a:srgbClr val="000000">
                      <a:alpha val="43137"/>
                    </a:srgbClr>
                  </a:outerShdw>
                </a:effectLst>
                <a:latin typeface="Sitka Subheading" panose="02000505000000020004" pitchFamily="2" charset="0"/>
                <a:cs typeface="Times New Roman" pitchFamily="18" charset="0"/>
              </a:rPr>
              <a:t>Start Codon </a:t>
            </a:r>
            <a:r>
              <a:rPr lang="en-US" dirty="0">
                <a:solidFill>
                  <a:srgbClr val="000066"/>
                </a:solidFill>
                <a:latin typeface="Times New Roman" pitchFamily="18" charset="0"/>
                <a:cs typeface="Times New Roman" pitchFamily="18" charset="0"/>
              </a:rPr>
              <a:t>by binding to the </a:t>
            </a:r>
            <a:r>
              <a:rPr lang="en-US" dirty="0">
                <a:solidFill>
                  <a:schemeClr val="accent5">
                    <a:lumMod val="25000"/>
                  </a:schemeClr>
                </a:solidFill>
                <a:latin typeface="Times New Roman" pitchFamily="18" charset="0"/>
                <a:cs typeface="Times New Roman" pitchFamily="18" charset="0"/>
              </a:rPr>
              <a:t>5'</a:t>
            </a:r>
            <a:r>
              <a:rPr lang="en-US" dirty="0">
                <a:solidFill>
                  <a:srgbClr val="000066"/>
                </a:solidFill>
                <a:latin typeface="Times New Roman" pitchFamily="18" charset="0"/>
                <a:cs typeface="Times New Roman" pitchFamily="18" charset="0"/>
              </a:rPr>
              <a:t>cap of the mRNA and scanning downstream until they find the first </a:t>
            </a:r>
            <a:r>
              <a:rPr lang="en-US" u="sng" dirty="0">
                <a:solidFill>
                  <a:srgbClr val="000066"/>
                </a:solidFill>
                <a:latin typeface="Times New Roman" pitchFamily="18" charset="0"/>
                <a:cs typeface="Times New Roman" pitchFamily="18" charset="0"/>
              </a:rPr>
              <a:t>AUG (initiation codon)</a:t>
            </a:r>
            <a:r>
              <a:rPr lang="en-US" dirty="0">
                <a:solidFill>
                  <a:srgbClr val="000066"/>
                </a:solidFill>
                <a:latin typeface="Times New Roman" pitchFamily="18" charset="0"/>
                <a:cs typeface="Times New Roman" pitchFamily="18" charset="0"/>
              </a:rPr>
              <a:t>.</a:t>
            </a:r>
          </a:p>
          <a:p>
            <a:pPr marL="0" lvl="1" indent="0" algn="just" eaLnBrk="1" fontAlgn="auto" hangingPunct="1">
              <a:spcBef>
                <a:spcPts val="0"/>
              </a:spcBef>
              <a:spcAft>
                <a:spcPts val="0"/>
              </a:spcAft>
              <a:buClr>
                <a:srgbClr val="800000"/>
              </a:buClr>
              <a:buSzPct val="120000"/>
              <a:buNone/>
              <a:defRPr/>
            </a:pPr>
            <a:endParaRPr lang="en-US" dirty="0">
              <a:solidFill>
                <a:srgbClr val="000066"/>
              </a:solidFill>
              <a:latin typeface="Times New Roman" pitchFamily="18" charset="0"/>
              <a:cs typeface="Times New Roman" pitchFamily="18" charset="0"/>
            </a:endParaRPr>
          </a:p>
          <a:p>
            <a:pPr marL="0" lvl="1" indent="0" algn="just" eaLnBrk="1" fontAlgn="auto" hangingPunct="1">
              <a:spcBef>
                <a:spcPts val="0"/>
              </a:spcBef>
              <a:spcAft>
                <a:spcPts val="0"/>
              </a:spcAft>
              <a:buClr>
                <a:srgbClr val="800000"/>
              </a:buClr>
              <a:buSzPct val="120000"/>
              <a:buFont typeface="Wingdings" pitchFamily="2" charset="2"/>
              <a:buChar char="§"/>
              <a:defRPr/>
            </a:pPr>
            <a:r>
              <a:rPr lang="en-US" dirty="0">
                <a:solidFill>
                  <a:srgbClr val="000066"/>
                </a:solidFill>
                <a:latin typeface="Times New Roman" pitchFamily="18" charset="0"/>
                <a:cs typeface="Times New Roman" pitchFamily="18" charset="0"/>
              </a:rPr>
              <a:t>The </a:t>
            </a:r>
            <a:r>
              <a:rPr lang="en-US" dirty="0">
                <a:solidFill>
                  <a:srgbClr val="800000"/>
                </a:solidFill>
                <a:latin typeface="Times New Roman" pitchFamily="18" charset="0"/>
                <a:cs typeface="Times New Roman" pitchFamily="18" charset="0"/>
              </a:rPr>
              <a:t>start codon </a:t>
            </a:r>
            <a:r>
              <a:rPr lang="en-US" dirty="0">
                <a:solidFill>
                  <a:srgbClr val="000066"/>
                </a:solidFill>
                <a:latin typeface="Times New Roman" pitchFamily="18" charset="0"/>
                <a:cs typeface="Times New Roman" pitchFamily="18" charset="0"/>
              </a:rPr>
              <a:t>must be located and </a:t>
            </a:r>
            <a:r>
              <a:rPr lang="en-US" dirty="0">
                <a:solidFill>
                  <a:srgbClr val="800000"/>
                </a:solidFill>
                <a:latin typeface="Times New Roman" pitchFamily="18" charset="0"/>
                <a:cs typeface="Times New Roman" pitchFamily="18" charset="0"/>
              </a:rPr>
              <a:t>positioned </a:t>
            </a:r>
            <a:r>
              <a:rPr lang="en-US" dirty="0">
                <a:solidFill>
                  <a:srgbClr val="000066"/>
                </a:solidFill>
                <a:latin typeface="Times New Roman" pitchFamily="18" charset="0"/>
                <a:cs typeface="Times New Roman" pitchFamily="18" charset="0"/>
              </a:rPr>
              <a:t>correctly in the </a:t>
            </a:r>
            <a:r>
              <a:rPr lang="en-US" sz="2400" dirty="0">
                <a:solidFill>
                  <a:srgbClr val="800000"/>
                </a:solidFill>
                <a:latin typeface="Tender Goliath Small-Caps" panose="02000503000000020004" pitchFamily="2" charset="0"/>
                <a:cs typeface="Times New Roman" pitchFamily="18" charset="0"/>
              </a:rPr>
              <a:t>P site </a:t>
            </a:r>
            <a:r>
              <a:rPr lang="en-US" dirty="0">
                <a:solidFill>
                  <a:srgbClr val="000066"/>
                </a:solidFill>
                <a:latin typeface="Times New Roman" pitchFamily="18" charset="0"/>
                <a:cs typeface="Times New Roman" pitchFamily="18" charset="0"/>
              </a:rPr>
              <a:t>of the ribosome, and the initiator </a:t>
            </a:r>
            <a:r>
              <a:rPr lang="en-US" dirty="0" err="1">
                <a:solidFill>
                  <a:srgbClr val="000066"/>
                </a:solidFill>
                <a:latin typeface="Times New Roman" pitchFamily="18" charset="0"/>
                <a:cs typeface="Times New Roman" pitchFamily="18" charset="0"/>
              </a:rPr>
              <a:t>tRNA</a:t>
            </a:r>
            <a:r>
              <a:rPr lang="en-US" dirty="0">
                <a:solidFill>
                  <a:srgbClr val="000066"/>
                </a:solidFill>
                <a:latin typeface="Times New Roman" pitchFamily="18" charset="0"/>
                <a:cs typeface="Times New Roman" pitchFamily="18" charset="0"/>
              </a:rPr>
              <a:t>  must be positioned correctly in the same site.</a:t>
            </a:r>
          </a:p>
          <a:p>
            <a:pPr marL="0" lvl="1" indent="0" algn="just" eaLnBrk="1" fontAlgn="auto" hangingPunct="1">
              <a:spcBef>
                <a:spcPts val="0"/>
              </a:spcBef>
              <a:spcAft>
                <a:spcPts val="0"/>
              </a:spcAft>
              <a:buClr>
                <a:srgbClr val="800000"/>
              </a:buClr>
              <a:buSzPct val="120000"/>
              <a:buNone/>
              <a:defRPr/>
            </a:pPr>
            <a:endParaRPr lang="en-US" dirty="0">
              <a:solidFill>
                <a:srgbClr val="000066"/>
              </a:solidFill>
              <a:latin typeface="Times New Roman" pitchFamily="18" charset="0"/>
              <a:cs typeface="Times New Roman" pitchFamily="18" charset="0"/>
            </a:endParaRPr>
          </a:p>
          <a:p>
            <a:pPr marL="0" lvl="1" indent="0" algn="just" eaLnBrk="1" fontAlgn="auto" hangingPunct="1">
              <a:spcBef>
                <a:spcPts val="0"/>
              </a:spcBef>
              <a:spcAft>
                <a:spcPts val="0"/>
              </a:spcAft>
              <a:buClr>
                <a:srgbClr val="800000"/>
              </a:buClr>
              <a:buSzPct val="120000"/>
              <a:buFont typeface="Wingdings" pitchFamily="2" charset="2"/>
              <a:buChar char="§"/>
              <a:defRPr/>
            </a:pPr>
            <a:r>
              <a:rPr lang="en-US" dirty="0">
                <a:solidFill>
                  <a:srgbClr val="000066"/>
                </a:solidFill>
                <a:latin typeface="Times New Roman" pitchFamily="18" charset="0"/>
                <a:cs typeface="Times New Roman" pitchFamily="18" charset="0"/>
              </a:rPr>
              <a:t>Once the mRNA and initiator </a:t>
            </a:r>
            <a:r>
              <a:rPr lang="en-US" dirty="0" err="1">
                <a:solidFill>
                  <a:srgbClr val="000066"/>
                </a:solidFill>
                <a:latin typeface="Times New Roman" pitchFamily="18" charset="0"/>
                <a:cs typeface="Times New Roman" pitchFamily="18" charset="0"/>
              </a:rPr>
              <a:t>tRNA</a:t>
            </a:r>
            <a:r>
              <a:rPr lang="en-US" dirty="0">
                <a:solidFill>
                  <a:srgbClr val="000066"/>
                </a:solidFill>
                <a:latin typeface="Times New Roman" pitchFamily="18" charset="0"/>
                <a:cs typeface="Times New Roman" pitchFamily="18" charset="0"/>
              </a:rPr>
              <a:t> are correctly bound, the 60S large subunit binds to form 80s initiation complex with a release of the </a:t>
            </a:r>
            <a:r>
              <a:rPr lang="en-US" dirty="0" err="1">
                <a:solidFill>
                  <a:srgbClr val="000066"/>
                </a:solidFill>
                <a:latin typeface="Times New Roman" pitchFamily="18" charset="0"/>
                <a:cs typeface="Times New Roman" pitchFamily="18" charset="0"/>
              </a:rPr>
              <a:t>eIF</a:t>
            </a:r>
            <a:r>
              <a:rPr lang="en-US" dirty="0">
                <a:solidFill>
                  <a:srgbClr val="000066"/>
                </a:solidFill>
                <a:latin typeface="Times New Roman" pitchFamily="18" charset="0"/>
                <a:cs typeface="Times New Roman" pitchFamily="18" charset="0"/>
              </a:rPr>
              <a:t> factors.</a:t>
            </a:r>
          </a:p>
          <a:p>
            <a:pPr algn="just">
              <a:defRPr/>
            </a:pPr>
            <a:endParaRPr lang="en-US" dirty="0"/>
          </a:p>
        </p:txBody>
      </p:sp>
    </p:spTree>
    <p:extLst>
      <p:ext uri="{BB962C8B-B14F-4D97-AF65-F5344CB8AC3E}">
        <p14:creationId xmlns:p14="http://schemas.microsoft.com/office/powerpoint/2010/main" val="1784574205"/>
      </p:ext>
    </p:extLst>
  </p:cSld>
  <p:clrMapOvr>
    <a:masterClrMapping/>
  </p:clrMapOvr>
  <p:transition spd="slow">
    <p:comb/>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533400" y="152401"/>
            <a:ext cx="8229600" cy="838200"/>
          </a:xfrm>
        </p:spPr>
        <p:txBody>
          <a:bodyPr>
            <a:normAutofit/>
          </a:bodyPr>
          <a:lstStyle/>
          <a:p>
            <a:pPr eaLnBrk="1" hangingPunct="1"/>
            <a:r>
              <a:rPr lang="en-US" altLang="en-US" sz="4000" dirty="0">
                <a:solidFill>
                  <a:srgbClr val="FF0000"/>
                </a:solidFill>
                <a:latin typeface="Actu" panose="02000500000000000000" pitchFamily="2" charset="0"/>
                <a:cs typeface="Times New Roman" pitchFamily="18" charset="0"/>
              </a:rPr>
              <a:t>Elongation</a:t>
            </a:r>
            <a:endParaRPr lang="en-US" altLang="en-US" dirty="0"/>
          </a:p>
        </p:txBody>
      </p:sp>
      <p:sp>
        <p:nvSpPr>
          <p:cNvPr id="51203" name="Content Placeholder 2"/>
          <p:cNvSpPr>
            <a:spLocks noGrp="1"/>
          </p:cNvSpPr>
          <p:nvPr>
            <p:ph idx="1"/>
          </p:nvPr>
        </p:nvSpPr>
        <p:spPr>
          <a:xfrm>
            <a:off x="228600" y="1219200"/>
            <a:ext cx="8763000" cy="5257800"/>
          </a:xfrm>
        </p:spPr>
        <p:txBody>
          <a:bodyPr>
            <a:normAutofit fontScale="92500"/>
          </a:bodyPr>
          <a:lstStyle/>
          <a:p>
            <a:pPr marL="0" lvl="1" indent="0" algn="just" eaLnBrk="1" hangingPunct="1">
              <a:spcBef>
                <a:spcPct val="0"/>
              </a:spcBef>
              <a:buClr>
                <a:srgbClr val="800000"/>
              </a:buClr>
              <a:buSzPct val="120000"/>
              <a:buFont typeface="Wingdings" pitchFamily="2" charset="2"/>
              <a:buChar char="§"/>
            </a:pPr>
            <a:r>
              <a:rPr lang="en-US" altLang="en-US" b="1" dirty="0">
                <a:solidFill>
                  <a:srgbClr val="800000"/>
                </a:solidFill>
                <a:latin typeface="Times New Roman" pitchFamily="18" charset="0"/>
                <a:cs typeface="Times New Roman" pitchFamily="18" charset="0"/>
              </a:rPr>
              <a:t>Transfer of proper </a:t>
            </a:r>
            <a:r>
              <a:rPr lang="en-US" altLang="en-US" b="1" dirty="0" err="1">
                <a:solidFill>
                  <a:srgbClr val="800000"/>
                </a:solidFill>
                <a:latin typeface="Times New Roman" pitchFamily="18" charset="0"/>
                <a:cs typeface="Times New Roman" pitchFamily="18" charset="0"/>
              </a:rPr>
              <a:t>aminoacyl-tRNA</a:t>
            </a:r>
            <a:r>
              <a:rPr lang="en-US" altLang="en-US" b="1" dirty="0">
                <a:solidFill>
                  <a:srgbClr val="800000"/>
                </a:solidFill>
                <a:latin typeface="Times New Roman" pitchFamily="18" charset="0"/>
                <a:cs typeface="Times New Roman" pitchFamily="18" charset="0"/>
              </a:rPr>
              <a:t> from cytoplasm to A-site of ribosome; </a:t>
            </a:r>
          </a:p>
          <a:p>
            <a:pPr marL="0" lvl="1" indent="0" algn="just" eaLnBrk="1" hangingPunct="1">
              <a:spcBef>
                <a:spcPct val="0"/>
              </a:spcBef>
              <a:buClr>
                <a:srgbClr val="800000"/>
              </a:buClr>
              <a:buSzPct val="120000"/>
              <a:buFont typeface="Wingdings" pitchFamily="2" charset="2"/>
              <a:buChar char="§"/>
            </a:pPr>
            <a:endParaRPr lang="en-US" altLang="en-US" dirty="0">
              <a:solidFill>
                <a:srgbClr val="800000"/>
              </a:solidFill>
              <a:latin typeface="Times New Roman" pitchFamily="18" charset="0"/>
              <a:cs typeface="Times New Roman" pitchFamily="18" charset="0"/>
            </a:endParaRPr>
          </a:p>
          <a:p>
            <a:pPr marL="0" lvl="1" indent="0" algn="just" eaLnBrk="1" hangingPunct="1">
              <a:spcBef>
                <a:spcPct val="0"/>
              </a:spcBef>
              <a:buClr>
                <a:srgbClr val="800000"/>
              </a:buClr>
              <a:buSzPct val="120000"/>
              <a:buFont typeface="Wingdings" pitchFamily="2" charset="2"/>
              <a:buChar char="§"/>
            </a:pPr>
            <a:r>
              <a:rPr lang="en-US" altLang="en-US" b="1" dirty="0">
                <a:solidFill>
                  <a:srgbClr val="800000"/>
                </a:solidFill>
                <a:latin typeface="Times New Roman" pitchFamily="18" charset="0"/>
                <a:cs typeface="Times New Roman" pitchFamily="18" charset="0"/>
              </a:rPr>
              <a:t>Peptide bond formation</a:t>
            </a:r>
            <a:r>
              <a:rPr lang="en-US" altLang="en-US" dirty="0">
                <a:solidFill>
                  <a:srgbClr val="800000"/>
                </a:solidFill>
                <a:latin typeface="Times New Roman" pitchFamily="18" charset="0"/>
                <a:cs typeface="Times New Roman" pitchFamily="18" charset="0"/>
              </a:rPr>
              <a:t>;  </a:t>
            </a:r>
            <a:r>
              <a:rPr lang="en-US" altLang="en-US" dirty="0" err="1">
                <a:solidFill>
                  <a:srgbClr val="000066"/>
                </a:solidFill>
                <a:latin typeface="Times New Roman" pitchFamily="18" charset="0"/>
                <a:cs typeface="Times New Roman" pitchFamily="18" charset="0"/>
              </a:rPr>
              <a:t>Peptidyl</a:t>
            </a:r>
            <a:r>
              <a:rPr lang="en-US" altLang="en-US" dirty="0">
                <a:solidFill>
                  <a:srgbClr val="000066"/>
                </a:solidFill>
                <a:latin typeface="Times New Roman" pitchFamily="18" charset="0"/>
                <a:cs typeface="Times New Roman" pitchFamily="18" charset="0"/>
              </a:rPr>
              <a:t> </a:t>
            </a:r>
            <a:r>
              <a:rPr lang="en-US" altLang="en-US" dirty="0" err="1">
                <a:solidFill>
                  <a:srgbClr val="000066"/>
                </a:solidFill>
                <a:latin typeface="Times New Roman" pitchFamily="18" charset="0"/>
                <a:cs typeface="Times New Roman" pitchFamily="18" charset="0"/>
              </a:rPr>
              <a:t>transferase</a:t>
            </a:r>
            <a:r>
              <a:rPr lang="en-US" altLang="en-US" dirty="0">
                <a:solidFill>
                  <a:srgbClr val="000066"/>
                </a:solidFill>
                <a:latin typeface="Times New Roman" pitchFamily="18" charset="0"/>
                <a:cs typeface="Times New Roman" pitchFamily="18" charset="0"/>
              </a:rPr>
              <a:t> forms a peptide bond between the amino acid in the P site, and the newly arrived </a:t>
            </a:r>
            <a:r>
              <a:rPr lang="en-US" altLang="en-US" dirty="0" err="1">
                <a:solidFill>
                  <a:srgbClr val="000066"/>
                </a:solidFill>
                <a:latin typeface="Times New Roman" pitchFamily="18" charset="0"/>
                <a:cs typeface="Times New Roman" pitchFamily="18" charset="0"/>
              </a:rPr>
              <a:t>aminoacyl</a:t>
            </a:r>
            <a:r>
              <a:rPr lang="en-US" altLang="en-US" dirty="0">
                <a:solidFill>
                  <a:srgbClr val="000066"/>
                </a:solidFill>
                <a:latin typeface="Times New Roman" pitchFamily="18" charset="0"/>
                <a:cs typeface="Times New Roman" pitchFamily="18" charset="0"/>
              </a:rPr>
              <a:t> </a:t>
            </a:r>
            <a:r>
              <a:rPr lang="en-US" altLang="en-US" dirty="0" err="1">
                <a:solidFill>
                  <a:srgbClr val="000066"/>
                </a:solidFill>
                <a:latin typeface="Times New Roman" pitchFamily="18" charset="0"/>
                <a:cs typeface="Times New Roman" pitchFamily="18" charset="0"/>
              </a:rPr>
              <a:t>tRNA</a:t>
            </a:r>
            <a:r>
              <a:rPr lang="en-US" altLang="en-US" dirty="0">
                <a:solidFill>
                  <a:srgbClr val="000066"/>
                </a:solidFill>
                <a:latin typeface="Times New Roman" pitchFamily="18" charset="0"/>
                <a:cs typeface="Times New Roman" pitchFamily="18" charset="0"/>
              </a:rPr>
              <a:t> in the A site. This lengthens the peptide by one amino acids.</a:t>
            </a:r>
          </a:p>
          <a:p>
            <a:pPr marL="0" lvl="1" indent="0" algn="just" eaLnBrk="1" hangingPunct="1">
              <a:spcBef>
                <a:spcPct val="0"/>
              </a:spcBef>
              <a:buClr>
                <a:srgbClr val="800000"/>
              </a:buClr>
              <a:buSzPct val="120000"/>
              <a:buFont typeface="Wingdings" pitchFamily="2" charset="2"/>
              <a:buChar char="§"/>
            </a:pPr>
            <a:endParaRPr lang="en-US" altLang="en-US" dirty="0">
              <a:solidFill>
                <a:srgbClr val="000066"/>
              </a:solidFill>
              <a:latin typeface="Times New Roman" pitchFamily="18" charset="0"/>
              <a:cs typeface="Times New Roman" pitchFamily="18" charset="0"/>
            </a:endParaRPr>
          </a:p>
          <a:p>
            <a:pPr marL="0" lvl="1" indent="0" algn="just">
              <a:spcBef>
                <a:spcPct val="0"/>
              </a:spcBef>
              <a:buClr>
                <a:srgbClr val="800000"/>
              </a:buClr>
              <a:buSzPct val="120000"/>
              <a:buFont typeface="Wingdings" pitchFamily="2" charset="2"/>
              <a:buChar char="§"/>
            </a:pPr>
            <a:r>
              <a:rPr lang="en-US" b="1" dirty="0">
                <a:solidFill>
                  <a:srgbClr val="800000"/>
                </a:solidFill>
                <a:latin typeface="Times New Roman" pitchFamily="18" charset="0"/>
                <a:cs typeface="Times New Roman" pitchFamily="18" charset="0"/>
              </a:rPr>
              <a:t>Translocation;</a:t>
            </a:r>
            <a:r>
              <a:rPr lang="en-US" dirty="0">
                <a:solidFill>
                  <a:srgbClr val="000066"/>
                </a:solidFill>
                <a:latin typeface="Times New Roman" pitchFamily="18" charset="0"/>
                <a:cs typeface="Times New Roman" pitchFamily="18" charset="0"/>
              </a:rPr>
              <a:t>  translocation of the new </a:t>
            </a:r>
            <a:r>
              <a:rPr lang="en-US" dirty="0" err="1">
                <a:solidFill>
                  <a:srgbClr val="000066"/>
                </a:solidFill>
                <a:latin typeface="Times New Roman" pitchFamily="18" charset="0"/>
                <a:cs typeface="Times New Roman" pitchFamily="18" charset="0"/>
              </a:rPr>
              <a:t>peptidyl</a:t>
            </a:r>
            <a:r>
              <a:rPr lang="en-US" dirty="0">
                <a:solidFill>
                  <a:srgbClr val="000066"/>
                </a:solidFill>
                <a:latin typeface="Times New Roman" pitchFamily="18" charset="0"/>
                <a:cs typeface="Times New Roman" pitchFamily="18" charset="0"/>
              </a:rPr>
              <a:t> t-RNA with its mRNA codon in the A site into the free P site occurs.   Now the A site is free for another cycle of </a:t>
            </a:r>
            <a:r>
              <a:rPr lang="en-US" dirty="0" err="1">
                <a:solidFill>
                  <a:srgbClr val="000066"/>
                </a:solidFill>
                <a:latin typeface="Times New Roman" pitchFamily="18" charset="0"/>
                <a:cs typeface="Times New Roman" pitchFamily="18" charset="0"/>
              </a:rPr>
              <a:t>aminoacyl</a:t>
            </a:r>
            <a:r>
              <a:rPr lang="en-US" dirty="0">
                <a:solidFill>
                  <a:srgbClr val="000066"/>
                </a:solidFill>
                <a:latin typeface="Times New Roman" pitchFamily="18" charset="0"/>
                <a:cs typeface="Times New Roman" pitchFamily="18" charset="0"/>
              </a:rPr>
              <a:t> t-RNA codon recognition and elongation. Each translocation event moves mRNA, one codon length through the ribosomes.  </a:t>
            </a:r>
          </a:p>
          <a:p>
            <a:pPr marL="0" lvl="1" indent="0" algn="just" eaLnBrk="1" hangingPunct="1">
              <a:spcBef>
                <a:spcPct val="0"/>
              </a:spcBef>
              <a:buClr>
                <a:srgbClr val="800000"/>
              </a:buClr>
              <a:buSzPct val="120000"/>
              <a:buFont typeface="Wingdings" pitchFamily="2" charset="2"/>
              <a:buChar char="§"/>
            </a:pPr>
            <a:endParaRPr lang="en-US" altLang="en-US" dirty="0">
              <a:solidFill>
                <a:srgbClr val="000066"/>
              </a:solidFill>
              <a:latin typeface="Times New Roman" pitchFamily="18" charset="0"/>
              <a:cs typeface="Times New Roman" pitchFamily="18" charset="0"/>
            </a:endParaRPr>
          </a:p>
        </p:txBody>
      </p:sp>
    </p:spTree>
    <p:extLst>
      <p:ext uri="{BB962C8B-B14F-4D97-AF65-F5344CB8AC3E}">
        <p14:creationId xmlns:p14="http://schemas.microsoft.com/office/powerpoint/2010/main" val="412585930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457200" y="152400"/>
            <a:ext cx="8229600" cy="1139825"/>
          </a:xfrm>
        </p:spPr>
        <p:txBody>
          <a:bodyPr>
            <a:normAutofit/>
          </a:bodyPr>
          <a:lstStyle/>
          <a:p>
            <a:pPr eaLnBrk="1" hangingPunct="1"/>
            <a:r>
              <a:rPr lang="en-US" altLang="en-US" dirty="0">
                <a:solidFill>
                  <a:srgbClr val="FF0000"/>
                </a:solidFill>
                <a:latin typeface="Actu" panose="02000500000000000000" pitchFamily="2" charset="0"/>
                <a:cs typeface="Times New Roman" pitchFamily="18" charset="0"/>
              </a:rPr>
              <a:t>Termination</a:t>
            </a:r>
            <a:endParaRPr lang="en-US" altLang="en-US" dirty="0"/>
          </a:p>
        </p:txBody>
      </p:sp>
      <p:sp>
        <p:nvSpPr>
          <p:cNvPr id="53251" name="Content Placeholder 2"/>
          <p:cNvSpPr>
            <a:spLocks noGrp="1"/>
          </p:cNvSpPr>
          <p:nvPr>
            <p:ph idx="1"/>
          </p:nvPr>
        </p:nvSpPr>
        <p:spPr>
          <a:xfrm>
            <a:off x="152400" y="1417637"/>
            <a:ext cx="8763000" cy="4983163"/>
          </a:xfrm>
        </p:spPr>
        <p:txBody>
          <a:bodyPr>
            <a:normAutofit fontScale="92500" lnSpcReduction="20000"/>
          </a:bodyPr>
          <a:lstStyle/>
          <a:p>
            <a:pPr marL="0" lvl="1" indent="0" algn="just" eaLnBrk="1" hangingPunct="1">
              <a:spcBef>
                <a:spcPct val="0"/>
              </a:spcBef>
              <a:buClr>
                <a:srgbClr val="800000"/>
              </a:buClr>
              <a:buSzPct val="120000"/>
              <a:buFont typeface="Wingdings" pitchFamily="2" charset="2"/>
              <a:buChar char="§"/>
            </a:pPr>
            <a:r>
              <a:rPr lang="en-US" altLang="en-US" dirty="0">
                <a:solidFill>
                  <a:srgbClr val="000066"/>
                </a:solidFill>
                <a:latin typeface="Times New Roman" pitchFamily="18" charset="0"/>
                <a:cs typeface="Times New Roman" pitchFamily="18" charset="0"/>
              </a:rPr>
              <a:t>Translation termination requires specific protein factors identified as </a:t>
            </a:r>
            <a:r>
              <a:rPr lang="en-US" altLang="en-US" sz="2600" b="1" dirty="0">
                <a:solidFill>
                  <a:srgbClr val="00B050"/>
                </a:solidFill>
                <a:effectLst>
                  <a:outerShdw blurRad="38100" dist="38100" dir="2700000" algn="tl">
                    <a:srgbClr val="000000">
                      <a:alpha val="43137"/>
                    </a:srgbClr>
                  </a:outerShdw>
                </a:effectLst>
                <a:latin typeface="AleksandraC vintage" pitchFamily="50" charset="-52"/>
                <a:ea typeface="+mj-ea"/>
                <a:cs typeface="Times New Roman" pitchFamily="18" charset="0"/>
              </a:rPr>
              <a:t>Releasing Factors, RFs </a:t>
            </a:r>
            <a:r>
              <a:rPr lang="en-US" altLang="en-US" dirty="0">
                <a:solidFill>
                  <a:srgbClr val="000066"/>
                </a:solidFill>
                <a:latin typeface="Times New Roman" pitchFamily="18" charset="0"/>
                <a:cs typeface="Times New Roman" pitchFamily="18" charset="0"/>
              </a:rPr>
              <a:t>in E. coli and </a:t>
            </a:r>
            <a:r>
              <a:rPr lang="en-US" altLang="en-US" dirty="0" err="1">
                <a:solidFill>
                  <a:srgbClr val="000066"/>
                </a:solidFill>
                <a:latin typeface="Times New Roman" pitchFamily="18" charset="0"/>
                <a:cs typeface="Times New Roman" pitchFamily="18" charset="0"/>
              </a:rPr>
              <a:t>eRFs</a:t>
            </a:r>
            <a:r>
              <a:rPr lang="en-US" altLang="en-US" dirty="0">
                <a:solidFill>
                  <a:srgbClr val="000066"/>
                </a:solidFill>
                <a:latin typeface="Times New Roman" pitchFamily="18" charset="0"/>
                <a:cs typeface="Times New Roman" pitchFamily="18" charset="0"/>
              </a:rPr>
              <a:t> in eukaryotes.</a:t>
            </a:r>
          </a:p>
          <a:p>
            <a:pPr marL="0" lvl="1" indent="0" algn="just" eaLnBrk="1" hangingPunct="1">
              <a:spcBef>
                <a:spcPct val="0"/>
              </a:spcBef>
              <a:buClr>
                <a:srgbClr val="800000"/>
              </a:buClr>
              <a:buSzPct val="120000"/>
              <a:buFont typeface="Arial" charset="0"/>
              <a:buNone/>
            </a:pPr>
            <a:endParaRPr lang="en-US" altLang="en-US" dirty="0">
              <a:solidFill>
                <a:srgbClr val="000066"/>
              </a:solidFill>
              <a:latin typeface="Times New Roman" pitchFamily="18" charset="0"/>
              <a:cs typeface="Times New Roman" pitchFamily="18" charset="0"/>
            </a:endParaRPr>
          </a:p>
          <a:p>
            <a:pPr marL="0" lvl="1" indent="0" algn="just" eaLnBrk="1" hangingPunct="1">
              <a:spcBef>
                <a:spcPct val="0"/>
              </a:spcBef>
              <a:buClr>
                <a:srgbClr val="800000"/>
              </a:buClr>
              <a:buSzPct val="120000"/>
              <a:buFont typeface="Wingdings" pitchFamily="2" charset="2"/>
              <a:buChar char="§"/>
            </a:pPr>
            <a:r>
              <a:rPr lang="en-US" altLang="en-US" dirty="0">
                <a:solidFill>
                  <a:srgbClr val="000066"/>
                </a:solidFill>
                <a:latin typeface="Times New Roman" pitchFamily="18" charset="0"/>
                <a:cs typeface="Times New Roman" pitchFamily="18" charset="0"/>
              </a:rPr>
              <a:t>The signals for termination are the same in both prokaryotes  and eukaryotes.  These signals are termination codons present in the mRNA. There are 3 </a:t>
            </a:r>
            <a:r>
              <a:rPr lang="en-US" altLang="en-US" u="sng" dirty="0">
                <a:solidFill>
                  <a:srgbClr val="000066"/>
                </a:solidFill>
                <a:latin typeface="Times New Roman" pitchFamily="18" charset="0"/>
                <a:cs typeface="Times New Roman" pitchFamily="18" charset="0"/>
              </a:rPr>
              <a:t>termination codons, UAG, UAA and UGA.</a:t>
            </a:r>
          </a:p>
          <a:p>
            <a:pPr marL="0" lvl="1" indent="0" algn="just" eaLnBrk="1" hangingPunct="1">
              <a:spcBef>
                <a:spcPct val="0"/>
              </a:spcBef>
              <a:buClr>
                <a:srgbClr val="800000"/>
              </a:buClr>
              <a:buSzPct val="120000"/>
              <a:buFont typeface="Wingdings" pitchFamily="2" charset="2"/>
              <a:buChar char="§"/>
            </a:pPr>
            <a:endParaRPr lang="en-US" altLang="en-US" u="sng" dirty="0">
              <a:solidFill>
                <a:srgbClr val="000066"/>
              </a:solidFill>
              <a:latin typeface="Times New Roman" pitchFamily="18" charset="0"/>
              <a:cs typeface="Times New Roman" pitchFamily="18" charset="0"/>
            </a:endParaRPr>
          </a:p>
          <a:p>
            <a:pPr marL="0" lvl="1" indent="0" algn="just">
              <a:spcBef>
                <a:spcPct val="0"/>
              </a:spcBef>
              <a:buClr>
                <a:srgbClr val="800000"/>
              </a:buClr>
              <a:buSzPct val="120000"/>
              <a:buFont typeface="Wingdings" pitchFamily="2" charset="2"/>
              <a:buChar char="§"/>
            </a:pPr>
            <a:r>
              <a:rPr lang="en-US" dirty="0">
                <a:solidFill>
                  <a:srgbClr val="000066"/>
                </a:solidFill>
                <a:latin typeface="Times New Roman" pitchFamily="18" charset="0"/>
                <a:cs typeface="Times New Roman" pitchFamily="18" charset="0"/>
              </a:rPr>
              <a:t>After multiple cycles of elongation and polymerization of specific amino acids into protein molecules, a </a:t>
            </a:r>
            <a:r>
              <a:rPr lang="en-US" dirty="0">
                <a:solidFill>
                  <a:srgbClr val="800000"/>
                </a:solidFill>
                <a:latin typeface="Times New Roman" pitchFamily="18" charset="0"/>
                <a:cs typeface="Times New Roman" pitchFamily="18" charset="0"/>
              </a:rPr>
              <a:t>nonsense codon = termination codon </a:t>
            </a:r>
            <a:r>
              <a:rPr lang="en-US" dirty="0">
                <a:solidFill>
                  <a:srgbClr val="000066"/>
                </a:solidFill>
                <a:latin typeface="Times New Roman" pitchFamily="18" charset="0"/>
                <a:cs typeface="Times New Roman" pitchFamily="18" charset="0"/>
              </a:rPr>
              <a:t>of mRNA appears in the A site. The is recognized as a terminal signal by eukaryotic releasing factors (</a:t>
            </a:r>
            <a:r>
              <a:rPr lang="en-US" dirty="0" err="1">
                <a:solidFill>
                  <a:srgbClr val="000066"/>
                </a:solidFill>
                <a:latin typeface="Times New Roman" pitchFamily="18" charset="0"/>
                <a:cs typeface="Times New Roman" pitchFamily="18" charset="0"/>
              </a:rPr>
              <a:t>eRF</a:t>
            </a:r>
            <a:r>
              <a:rPr lang="en-US" dirty="0">
                <a:solidFill>
                  <a:srgbClr val="000066"/>
                </a:solidFill>
                <a:latin typeface="Times New Roman" pitchFamily="18" charset="0"/>
                <a:cs typeface="Times New Roman" pitchFamily="18" charset="0"/>
              </a:rPr>
              <a:t>) which cause the release of the newly synthesized protein from the ribosomal complex. </a:t>
            </a:r>
          </a:p>
          <a:p>
            <a:pPr marL="0" lvl="1" indent="0" algn="just" eaLnBrk="1" hangingPunct="1">
              <a:spcBef>
                <a:spcPct val="0"/>
              </a:spcBef>
              <a:buClr>
                <a:srgbClr val="800000"/>
              </a:buClr>
              <a:buSzPct val="120000"/>
              <a:buFont typeface="Wingdings" pitchFamily="2" charset="2"/>
              <a:buChar char="§"/>
            </a:pPr>
            <a:endParaRPr lang="en-US" altLang="en-US" u="sng" dirty="0">
              <a:solidFill>
                <a:srgbClr val="000066"/>
              </a:solidFill>
              <a:latin typeface="Times New Roman" pitchFamily="18" charset="0"/>
              <a:cs typeface="Times New Roman" pitchFamily="18" charset="0"/>
            </a:endParaRPr>
          </a:p>
          <a:p>
            <a:pPr marL="0" lvl="1" indent="0" algn="just" eaLnBrk="1" hangingPunct="1">
              <a:spcBef>
                <a:spcPct val="0"/>
              </a:spcBef>
              <a:buClr>
                <a:srgbClr val="800000"/>
              </a:buClr>
              <a:buSzPct val="120000"/>
              <a:buFont typeface="Arial" charset="0"/>
              <a:buNone/>
            </a:pPr>
            <a:endParaRPr lang="en-US" altLang="en-US" dirty="0">
              <a:solidFill>
                <a:srgbClr val="000066"/>
              </a:solidFill>
              <a:latin typeface="Times New Roman" pitchFamily="18" charset="0"/>
              <a:cs typeface="Times New Roman" pitchFamily="18" charset="0"/>
            </a:endParaRPr>
          </a:p>
        </p:txBody>
      </p:sp>
    </p:spTree>
    <p:extLst>
      <p:ext uri="{BB962C8B-B14F-4D97-AF65-F5344CB8AC3E}">
        <p14:creationId xmlns:p14="http://schemas.microsoft.com/office/powerpoint/2010/main" val="79888206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7_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44450"/>
            <a:ext cx="1744662" cy="67691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a:spLocks noChangeArrowheads="1"/>
          </p:cNvSpPr>
          <p:nvPr/>
        </p:nvSpPr>
        <p:spPr bwMode="auto">
          <a:xfrm>
            <a:off x="2606675" y="317500"/>
            <a:ext cx="63579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2800">
                <a:solidFill>
                  <a:srgbClr val="990033"/>
                </a:solidFill>
              </a:rPr>
              <a:t>The final phase of protein synthesis </a:t>
            </a:r>
          </a:p>
        </p:txBody>
      </p:sp>
      <p:sp>
        <p:nvSpPr>
          <p:cNvPr id="8" name="Rectangle 7"/>
          <p:cNvSpPr>
            <a:spLocks noChangeArrowheads="1"/>
          </p:cNvSpPr>
          <p:nvPr/>
        </p:nvSpPr>
        <p:spPr bwMode="auto">
          <a:xfrm>
            <a:off x="2606675" y="1295400"/>
            <a:ext cx="60960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buFont typeface="Symbol" panose="05050102010706020507" pitchFamily="18" charset="2"/>
              <a:buChar char="®"/>
            </a:pPr>
            <a:r>
              <a:rPr lang="en-US" altLang="en-US" sz="1600" b="0" dirty="0">
                <a:solidFill>
                  <a:srgbClr val="008080"/>
                </a:solidFill>
              </a:rPr>
              <a:t> binding of </a:t>
            </a:r>
            <a:r>
              <a:rPr lang="en-US" altLang="en-US" sz="1600" dirty="0">
                <a:solidFill>
                  <a:srgbClr val="008080"/>
                </a:solidFill>
              </a:rPr>
              <a:t>release factor</a:t>
            </a:r>
            <a:r>
              <a:rPr lang="en-US" altLang="en-US" sz="1600" b="0" dirty="0">
                <a:solidFill>
                  <a:srgbClr val="008080"/>
                </a:solidFill>
              </a:rPr>
              <a:t> to a </a:t>
            </a:r>
            <a:r>
              <a:rPr lang="en-US" altLang="en-US" sz="1600" dirty="0">
                <a:solidFill>
                  <a:srgbClr val="008080"/>
                </a:solidFill>
              </a:rPr>
              <a:t>stop codon</a:t>
            </a:r>
            <a:r>
              <a:rPr lang="en-US" altLang="en-US" sz="1600" b="0" dirty="0">
                <a:solidFill>
                  <a:srgbClr val="008080"/>
                </a:solidFill>
              </a:rPr>
              <a:t> terminates translation</a:t>
            </a:r>
          </a:p>
          <a:p>
            <a:pPr>
              <a:buFont typeface="Symbol" panose="05050102010706020507" pitchFamily="18" charset="2"/>
              <a:buChar char="®"/>
            </a:pPr>
            <a:endParaRPr lang="en-US" altLang="en-US" sz="1600" b="0" dirty="0">
              <a:solidFill>
                <a:srgbClr val="008080"/>
              </a:solidFill>
            </a:endParaRPr>
          </a:p>
          <a:p>
            <a:pPr>
              <a:buFont typeface="Symbol" panose="05050102010706020507" pitchFamily="18" charset="2"/>
              <a:buChar char="®"/>
            </a:pPr>
            <a:r>
              <a:rPr lang="en-US" altLang="en-US" sz="1600" b="0" dirty="0">
                <a:solidFill>
                  <a:srgbClr val="008080"/>
                </a:solidFill>
              </a:rPr>
              <a:t> the completed polypeptide is released</a:t>
            </a:r>
          </a:p>
          <a:p>
            <a:pPr>
              <a:buFont typeface="Symbol" panose="05050102010706020507" pitchFamily="18" charset="2"/>
              <a:buChar char="®"/>
            </a:pPr>
            <a:endParaRPr lang="en-US" altLang="en-US" sz="1600" b="0" dirty="0">
              <a:solidFill>
                <a:srgbClr val="008080"/>
              </a:solidFill>
            </a:endParaRPr>
          </a:p>
          <a:p>
            <a:pPr>
              <a:buFont typeface="Symbol" panose="05050102010706020507" pitchFamily="18" charset="2"/>
              <a:buChar char="®"/>
            </a:pPr>
            <a:r>
              <a:rPr lang="en-US" altLang="en-US" sz="1600" b="0" dirty="0">
                <a:solidFill>
                  <a:srgbClr val="008080"/>
                </a:solidFill>
              </a:rPr>
              <a:t> the ribosome dissociates into its two separate subunits</a:t>
            </a:r>
          </a:p>
        </p:txBody>
      </p:sp>
    </p:spTree>
    <p:extLst>
      <p:ext uri="{BB962C8B-B14F-4D97-AF65-F5344CB8AC3E}">
        <p14:creationId xmlns:p14="http://schemas.microsoft.com/office/powerpoint/2010/main" val="1792077621"/>
      </p:ext>
    </p:extLst>
  </p:cSld>
  <p:clrMapOvr>
    <a:masterClrMapping/>
  </p:clrMapOvr>
  <p:transition spd="slow">
    <p:randomBar dir="ver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Effect>
                      <a14:saturation sat="300000"/>
                    </a14:imgEffect>
                  </a14:imgLayer>
                </a14:imgProps>
              </a:ext>
              <a:ext uri="{28A0092B-C50C-407E-A947-70E740481C1C}">
                <a14:useLocalDpi xmlns:a14="http://schemas.microsoft.com/office/drawing/2010/main" val="0"/>
              </a:ext>
            </a:extLst>
          </a:blip>
          <a:srcRect l="1895" r="3306" b="4332"/>
          <a:stretch/>
        </p:blipFill>
        <p:spPr bwMode="auto">
          <a:xfrm>
            <a:off x="167424" y="621406"/>
            <a:ext cx="8824175" cy="53221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34814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0" y="885825"/>
            <a:ext cx="9175839" cy="5133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27346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invX="1"/>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7_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20650"/>
            <a:ext cx="1922462" cy="66929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6"/>
          <p:cNvSpPr txBox="1">
            <a:spLocks noChangeArrowheads="1"/>
          </p:cNvSpPr>
          <p:nvPr/>
        </p:nvSpPr>
        <p:spPr bwMode="auto">
          <a:xfrm>
            <a:off x="3513138" y="44450"/>
            <a:ext cx="398698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l-BE" altLang="en-US" sz="2400" b="1" dirty="0">
                <a:solidFill>
                  <a:srgbClr val="FF0000"/>
                </a:solidFill>
                <a:effectLst>
                  <a:outerShdw blurRad="38100" dist="38100" dir="2700000" algn="tl">
                    <a:srgbClr val="000000">
                      <a:alpha val="43137"/>
                    </a:srgbClr>
                  </a:outerShdw>
                </a:effectLst>
              </a:rPr>
              <a:t>mRNA translation mechanism</a:t>
            </a:r>
            <a:endParaRPr lang="en-US" altLang="en-US" sz="2400" b="1" dirty="0">
              <a:solidFill>
                <a:srgbClr val="FF0000"/>
              </a:solidFill>
              <a:effectLst>
                <a:outerShdw blurRad="38100" dist="38100" dir="2700000" algn="tl">
                  <a:srgbClr val="000000">
                    <a:alpha val="43137"/>
                  </a:srgbClr>
                </a:outerShdw>
              </a:effectLst>
            </a:endParaRPr>
          </a:p>
        </p:txBody>
      </p:sp>
      <p:sp>
        <p:nvSpPr>
          <p:cNvPr id="5" name="Text Box 7"/>
          <p:cNvSpPr txBox="1">
            <a:spLocks noChangeArrowheads="1"/>
          </p:cNvSpPr>
          <p:nvPr/>
        </p:nvSpPr>
        <p:spPr bwMode="auto">
          <a:xfrm>
            <a:off x="2555875" y="620713"/>
            <a:ext cx="583247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nl-BE" altLang="en-US" sz="1600">
                <a:solidFill>
                  <a:srgbClr val="009999"/>
                </a:solidFill>
              </a:rPr>
              <a:t>Step1:	</a:t>
            </a:r>
            <a:r>
              <a:rPr lang="en-US" altLang="en-US" sz="1600">
                <a:solidFill>
                  <a:srgbClr val="009999"/>
                </a:solidFill>
              </a:rPr>
              <a:t>An aminoacyl-tRNA molecule binds to the A-site</a:t>
            </a:r>
          </a:p>
          <a:p>
            <a:r>
              <a:rPr lang="en-US" altLang="en-US" sz="1600">
                <a:solidFill>
                  <a:srgbClr val="009999"/>
                </a:solidFill>
              </a:rPr>
              <a:t>	on the ribosome</a:t>
            </a:r>
          </a:p>
        </p:txBody>
      </p:sp>
      <p:sp>
        <p:nvSpPr>
          <p:cNvPr id="6" name="Text Box 8"/>
          <p:cNvSpPr txBox="1">
            <a:spLocks noChangeArrowheads="1"/>
          </p:cNvSpPr>
          <p:nvPr/>
        </p:nvSpPr>
        <p:spPr bwMode="auto">
          <a:xfrm>
            <a:off x="2555875" y="1911350"/>
            <a:ext cx="58324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nl-BE" altLang="en-US" sz="1600">
                <a:solidFill>
                  <a:srgbClr val="009999"/>
                </a:solidFill>
              </a:rPr>
              <a:t>Step2:	</a:t>
            </a:r>
            <a:r>
              <a:rPr lang="en-US" altLang="en-US" sz="1600">
                <a:solidFill>
                  <a:srgbClr val="009999"/>
                </a:solidFill>
              </a:rPr>
              <a:t>A new peptide bond is formed</a:t>
            </a:r>
          </a:p>
        </p:txBody>
      </p:sp>
      <p:sp>
        <p:nvSpPr>
          <p:cNvPr id="7" name="Text Box 10"/>
          <p:cNvSpPr txBox="1">
            <a:spLocks noChangeArrowheads="1"/>
          </p:cNvSpPr>
          <p:nvPr/>
        </p:nvSpPr>
        <p:spPr bwMode="auto">
          <a:xfrm>
            <a:off x="2555875" y="3141663"/>
            <a:ext cx="6192838"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nl-BE" altLang="en-US" sz="1600">
                <a:solidFill>
                  <a:srgbClr val="009999"/>
                </a:solidFill>
              </a:rPr>
              <a:t>Step3:	</a:t>
            </a:r>
            <a:r>
              <a:rPr lang="en-US" altLang="en-US" sz="1600">
                <a:solidFill>
                  <a:srgbClr val="009999"/>
                </a:solidFill>
              </a:rPr>
              <a:t>The small subunit moves a distance of three 	nucleotides along the mRNA chain ejecting the 	spent tRNA molecule</a:t>
            </a:r>
          </a:p>
        </p:txBody>
      </p:sp>
      <p:sp>
        <p:nvSpPr>
          <p:cNvPr id="8" name="Text Box 11"/>
          <p:cNvSpPr txBox="1">
            <a:spLocks noChangeArrowheads="1"/>
          </p:cNvSpPr>
          <p:nvPr/>
        </p:nvSpPr>
        <p:spPr bwMode="auto">
          <a:xfrm>
            <a:off x="2555875" y="4475163"/>
            <a:ext cx="658812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nl-BE" altLang="en-US" sz="1600">
                <a:solidFill>
                  <a:srgbClr val="009999"/>
                </a:solidFill>
              </a:rPr>
              <a:t>Step4:	</a:t>
            </a:r>
            <a:r>
              <a:rPr lang="en-US" altLang="en-US" sz="1600">
                <a:solidFill>
                  <a:srgbClr val="009999"/>
                </a:solidFill>
              </a:rPr>
              <a:t>The next aminoacyl-tRNA molecule binds to the A-site 	on the ribosome</a:t>
            </a:r>
          </a:p>
        </p:txBody>
      </p:sp>
      <p:sp>
        <p:nvSpPr>
          <p:cNvPr id="9" name="Text Box 13"/>
          <p:cNvSpPr txBox="1">
            <a:spLocks noChangeArrowheads="1"/>
          </p:cNvSpPr>
          <p:nvPr/>
        </p:nvSpPr>
        <p:spPr bwMode="auto">
          <a:xfrm>
            <a:off x="2555875" y="5756275"/>
            <a:ext cx="58324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nl-BE" altLang="en-US" sz="1600">
                <a:solidFill>
                  <a:srgbClr val="009999"/>
                </a:solidFill>
              </a:rPr>
              <a:t>Step5:	. . .</a:t>
            </a:r>
            <a:endParaRPr lang="en-US" altLang="en-US" sz="1600">
              <a:solidFill>
                <a:srgbClr val="009999"/>
              </a:solidFill>
            </a:endParaRPr>
          </a:p>
        </p:txBody>
      </p:sp>
      <p:sp>
        <p:nvSpPr>
          <p:cNvPr id="10" name="Rectangle 14"/>
          <p:cNvSpPr>
            <a:spLocks noChangeArrowheads="1"/>
          </p:cNvSpPr>
          <p:nvPr/>
        </p:nvSpPr>
        <p:spPr bwMode="auto">
          <a:xfrm>
            <a:off x="2411413" y="549275"/>
            <a:ext cx="6337300" cy="3600450"/>
          </a:xfrm>
          <a:prstGeom prst="rect">
            <a:avLst/>
          </a:prstGeom>
          <a:noFill/>
          <a:ln w="3810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5019430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7_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95250"/>
            <a:ext cx="2109788" cy="6718300"/>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6"/>
          <p:cNvSpPr txBox="1">
            <a:spLocks noChangeArrowheads="1"/>
          </p:cNvSpPr>
          <p:nvPr/>
        </p:nvSpPr>
        <p:spPr bwMode="auto">
          <a:xfrm>
            <a:off x="2339975" y="223838"/>
            <a:ext cx="68246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990033"/>
                </a:solidFill>
              </a:rPr>
              <a:t>The initiation phase of protein synthesis in eukaryotes </a:t>
            </a:r>
          </a:p>
        </p:txBody>
      </p:sp>
      <p:sp>
        <p:nvSpPr>
          <p:cNvPr id="4" name="Text Box 7"/>
          <p:cNvSpPr txBox="1">
            <a:spLocks noChangeArrowheads="1"/>
          </p:cNvSpPr>
          <p:nvPr/>
        </p:nvSpPr>
        <p:spPr bwMode="auto">
          <a:xfrm>
            <a:off x="2627313" y="981075"/>
            <a:ext cx="6608762"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buFontTx/>
              <a:buAutoNum type="arabicPeriod"/>
            </a:pPr>
            <a:r>
              <a:rPr lang="nl-BE" altLang="en-US" sz="1600">
                <a:solidFill>
                  <a:schemeClr val="hlink"/>
                </a:solidFill>
              </a:rPr>
              <a:t>Initiation complex (small ribosomal subunit + initiation factors)</a:t>
            </a:r>
          </a:p>
          <a:p>
            <a:r>
              <a:rPr lang="nl-BE" altLang="en-US" sz="1600">
                <a:solidFill>
                  <a:schemeClr val="hlink"/>
                </a:solidFill>
              </a:rPr>
              <a:t>	binds DNA and searches for start codon</a:t>
            </a:r>
          </a:p>
          <a:p>
            <a:endParaRPr lang="nl-BE" altLang="en-US" sz="1600">
              <a:solidFill>
                <a:schemeClr val="hlink"/>
              </a:solidFill>
            </a:endParaRPr>
          </a:p>
          <a:p>
            <a:pPr>
              <a:buFontTx/>
              <a:buAutoNum type="arabicPeriod" startAt="2"/>
            </a:pPr>
            <a:r>
              <a:rPr lang="nl-BE" altLang="en-US" sz="1600">
                <a:solidFill>
                  <a:schemeClr val="hlink"/>
                </a:solidFill>
              </a:rPr>
              <a:t>Large ribosomal subunit adds to the complex</a:t>
            </a:r>
          </a:p>
          <a:p>
            <a:pPr>
              <a:buFontTx/>
              <a:buAutoNum type="arabicPeriod" startAt="2"/>
            </a:pPr>
            <a:endParaRPr lang="nl-BE" altLang="en-US" sz="1600">
              <a:solidFill>
                <a:schemeClr val="hlink"/>
              </a:solidFill>
            </a:endParaRPr>
          </a:p>
          <a:p>
            <a:pPr>
              <a:buFontTx/>
              <a:buAutoNum type="arabicPeriod" startAt="2"/>
            </a:pPr>
            <a:r>
              <a:rPr lang="nl-BE" altLang="en-US" sz="1600">
                <a:solidFill>
                  <a:schemeClr val="hlink"/>
                </a:solidFill>
              </a:rPr>
              <a:t>Translation starts</a:t>
            </a:r>
          </a:p>
          <a:p>
            <a:pPr>
              <a:buFontTx/>
              <a:buAutoNum type="arabicPeriod" startAt="2"/>
            </a:pPr>
            <a:endParaRPr lang="nl-BE" altLang="en-US" sz="1600">
              <a:solidFill>
                <a:schemeClr val="hlink"/>
              </a:solidFill>
            </a:endParaRPr>
          </a:p>
          <a:p>
            <a:pPr>
              <a:buFontTx/>
              <a:buAutoNum type="arabicPeriod" startAt="2"/>
            </a:pPr>
            <a:r>
              <a:rPr lang="nl-BE" altLang="en-US" sz="1600">
                <a:solidFill>
                  <a:schemeClr val="hlink"/>
                </a:solidFill>
              </a:rPr>
              <a:t>. . .</a:t>
            </a:r>
          </a:p>
        </p:txBody>
      </p:sp>
    </p:spTree>
    <p:extLst>
      <p:ext uri="{BB962C8B-B14F-4D97-AF65-F5344CB8AC3E}">
        <p14:creationId xmlns:p14="http://schemas.microsoft.com/office/powerpoint/2010/main" val="1559456107"/>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Grp="1" noChangeArrowheads="1"/>
          </p:cNvSpPr>
          <p:nvPr>
            <p:ph type="title"/>
          </p:nvPr>
        </p:nvSpPr>
        <p:spPr>
          <a:xfrm>
            <a:off x="754380" y="102870"/>
            <a:ext cx="7623810" cy="868680"/>
          </a:xfrm>
          <a:ln/>
        </p:spPr>
        <p:txBody>
          <a:bodyPr/>
          <a:lstStyle/>
          <a:p>
            <a:r>
              <a:rPr lang="en-US" altLang="en-US"/>
              <a:t>Transcription</a:t>
            </a: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023" y="1131570"/>
            <a:ext cx="8771097" cy="2811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3"/>
          <p:cNvSpPr>
            <a:spLocks/>
          </p:cNvSpPr>
          <p:nvPr/>
        </p:nvSpPr>
        <p:spPr bwMode="auto">
          <a:xfrm>
            <a:off x="304800" y="4770120"/>
            <a:ext cx="8520113" cy="868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7C8484"/>
                </a:solidFill>
                <a:miter lim="800000"/>
                <a:headEnd/>
                <a:tailEnd/>
              </a14:hiddenLine>
            </a:ext>
          </a:extLst>
        </p:spPr>
        <p:txBody>
          <a:bodyPr lIns="0" tIns="0" rIns="0" bIns="0" anchor="ctr"/>
          <a:lstStyle/>
          <a:p>
            <a:r>
              <a:rPr lang="en-US" altLang="en-US" sz="1620" dirty="0"/>
              <a:t>The completed mRNA molecule then moves from the nucleus to the rough ER for translation.</a:t>
            </a:r>
          </a:p>
        </p:txBody>
      </p:sp>
    </p:spTree>
    <p:extLst>
      <p:ext uri="{BB962C8B-B14F-4D97-AF65-F5344CB8AC3E}">
        <p14:creationId xmlns:p14="http://schemas.microsoft.com/office/powerpoint/2010/main" val="136008646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7_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850" y="1666875"/>
            <a:ext cx="5446713" cy="4425950"/>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6"/>
          <p:cNvSpPr txBox="1">
            <a:spLocks noChangeArrowheads="1"/>
          </p:cNvSpPr>
          <p:nvPr/>
        </p:nvSpPr>
        <p:spPr bwMode="auto">
          <a:xfrm>
            <a:off x="750888" y="557213"/>
            <a:ext cx="764381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a:solidFill>
                  <a:srgbClr val="990033"/>
                </a:solidFill>
              </a:rPr>
              <a:t>Prokaryotic vs eukaryotic mRNA molecules </a:t>
            </a:r>
          </a:p>
        </p:txBody>
      </p:sp>
    </p:spTree>
    <p:extLst>
      <p:ext uri="{BB962C8B-B14F-4D97-AF65-F5344CB8AC3E}">
        <p14:creationId xmlns:p14="http://schemas.microsoft.com/office/powerpoint/2010/main" val="1493487164"/>
      </p:ext>
    </p:extLst>
  </p:cSld>
  <p:clrMapOvr>
    <a:masterClrMapping/>
  </p:clrMapOvr>
  <mc:AlternateContent xmlns:mc="http://schemas.openxmlformats.org/markup-compatibility/2006" xmlns:p14="http://schemas.microsoft.com/office/powerpoint/2010/main">
    <mc:Choice Requires="p14">
      <p:transition spd="slow" p14:dur="1500">
        <p14:ripple dir="lu"/>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
          <p:cNvSpPr>
            <a:spLocks noChangeArrowheads="1"/>
          </p:cNvSpPr>
          <p:nvPr/>
        </p:nvSpPr>
        <p:spPr bwMode="auto">
          <a:xfrm>
            <a:off x="750825" y="486897"/>
            <a:ext cx="764235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en-US" sz="2800" b="1" dirty="0">
                <a:solidFill>
                  <a:srgbClr val="FF0000"/>
                </a:solidFill>
                <a:effectLst>
                  <a:outerShdw blurRad="38100" dist="38100" dir="2700000" algn="tl">
                    <a:srgbClr val="000000">
                      <a:alpha val="43137"/>
                    </a:srgbClr>
                  </a:outerShdw>
                </a:effectLst>
              </a:rPr>
              <a:t>Structure of a typical prokaryotic mRNA molecule </a:t>
            </a:r>
          </a:p>
        </p:txBody>
      </p:sp>
      <p:pic>
        <p:nvPicPr>
          <p:cNvPr id="11" name="Picture 6" descr="7_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934" y="2362200"/>
            <a:ext cx="8258131"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4891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7_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2088" y="1771650"/>
            <a:ext cx="6218237" cy="4610100"/>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6"/>
          <p:cNvSpPr txBox="1">
            <a:spLocks noChangeArrowheads="1"/>
          </p:cNvSpPr>
          <p:nvPr/>
        </p:nvSpPr>
        <p:spPr bwMode="auto">
          <a:xfrm>
            <a:off x="1554163" y="163513"/>
            <a:ext cx="6035675" cy="1128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nl-BE" altLang="en-US" sz="2800">
                <a:solidFill>
                  <a:srgbClr val="990033"/>
                </a:solidFill>
              </a:rPr>
              <a:t>Polyribosomes:</a:t>
            </a:r>
          </a:p>
          <a:p>
            <a:pPr algn="ctr"/>
            <a:r>
              <a:rPr lang="en-US" altLang="en-US">
                <a:solidFill>
                  <a:srgbClr val="990033"/>
                </a:solidFill>
              </a:rPr>
              <a:t>several ribosomes can simultaneously translate </a:t>
            </a:r>
          </a:p>
          <a:p>
            <a:pPr algn="ctr"/>
            <a:r>
              <a:rPr lang="en-US" altLang="en-US">
                <a:solidFill>
                  <a:srgbClr val="990033"/>
                </a:solidFill>
              </a:rPr>
              <a:t>the same mRNA molecule</a:t>
            </a:r>
          </a:p>
        </p:txBody>
      </p:sp>
    </p:spTree>
    <p:extLst>
      <p:ext uri="{BB962C8B-B14F-4D97-AF65-F5344CB8AC3E}">
        <p14:creationId xmlns:p14="http://schemas.microsoft.com/office/powerpoint/2010/main" val="39595075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invX="1"/>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7_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563" y="2027238"/>
            <a:ext cx="7507287" cy="384968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6"/>
          <p:cNvSpPr>
            <a:spLocks noChangeArrowheads="1"/>
          </p:cNvSpPr>
          <p:nvPr/>
        </p:nvSpPr>
        <p:spPr bwMode="auto">
          <a:xfrm>
            <a:off x="1138238" y="371475"/>
            <a:ext cx="6867525"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en-US" sz="2800">
                <a:solidFill>
                  <a:srgbClr val="990033"/>
                </a:solidFill>
              </a:rPr>
              <a:t>Proteasomes</a:t>
            </a:r>
            <a:r>
              <a:rPr lang="en-US" altLang="en-US">
                <a:solidFill>
                  <a:srgbClr val="990033"/>
                </a:solidFill>
              </a:rPr>
              <a:t>:</a:t>
            </a:r>
          </a:p>
          <a:p>
            <a:pPr algn="ctr"/>
            <a:r>
              <a:rPr lang="en-US" altLang="en-US">
                <a:solidFill>
                  <a:srgbClr val="990033"/>
                </a:solidFill>
              </a:rPr>
              <a:t>degradation of “unwanted” proteins in eukaryotic cells</a:t>
            </a:r>
            <a:r>
              <a:rPr lang="en-US" altLang="en-US"/>
              <a:t> </a:t>
            </a:r>
          </a:p>
        </p:txBody>
      </p:sp>
    </p:spTree>
    <p:extLst>
      <p:ext uri="{BB962C8B-B14F-4D97-AF65-F5344CB8AC3E}">
        <p14:creationId xmlns:p14="http://schemas.microsoft.com/office/powerpoint/2010/main" val="333637826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7_3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692150"/>
            <a:ext cx="4457700" cy="605631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9"/>
          <p:cNvSpPr>
            <a:spLocks noChangeArrowheads="1"/>
          </p:cNvSpPr>
          <p:nvPr/>
        </p:nvSpPr>
        <p:spPr bwMode="auto">
          <a:xfrm>
            <a:off x="425450" y="92075"/>
            <a:ext cx="82946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2800">
                <a:solidFill>
                  <a:srgbClr val="990033"/>
                </a:solidFill>
              </a:rPr>
              <a:t>The production of a protein by a eukaryotic cell </a:t>
            </a:r>
          </a:p>
        </p:txBody>
      </p:sp>
      <p:sp>
        <p:nvSpPr>
          <p:cNvPr id="4" name="Text Box 10"/>
          <p:cNvSpPr txBox="1">
            <a:spLocks noChangeArrowheads="1"/>
          </p:cNvSpPr>
          <p:nvPr/>
        </p:nvSpPr>
        <p:spPr bwMode="auto">
          <a:xfrm>
            <a:off x="5580063" y="3279775"/>
            <a:ext cx="2071687"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nl-BE" altLang="en-US" sz="1600">
                <a:solidFill>
                  <a:schemeClr val="hlink"/>
                </a:solidFill>
              </a:rPr>
              <a:t>Many levels of </a:t>
            </a:r>
          </a:p>
          <a:p>
            <a:pPr algn="ctr"/>
            <a:r>
              <a:rPr lang="nl-BE" altLang="en-US" sz="1600">
                <a:solidFill>
                  <a:schemeClr val="hlink"/>
                </a:solidFill>
              </a:rPr>
              <a:t>regulation/variation</a:t>
            </a:r>
            <a:endParaRPr lang="en-US" altLang="en-US" sz="1600">
              <a:solidFill>
                <a:schemeClr val="hlink"/>
              </a:solidFill>
            </a:endParaRPr>
          </a:p>
        </p:txBody>
      </p:sp>
      <p:sp>
        <p:nvSpPr>
          <p:cNvPr id="5" name="Line 11"/>
          <p:cNvSpPr>
            <a:spLocks noChangeShapeType="1"/>
          </p:cNvSpPr>
          <p:nvPr/>
        </p:nvSpPr>
        <p:spPr bwMode="auto">
          <a:xfrm flipH="1" flipV="1">
            <a:off x="3851275" y="1773238"/>
            <a:ext cx="1873250" cy="1727200"/>
          </a:xfrm>
          <a:prstGeom prst="line">
            <a:avLst/>
          </a:prstGeom>
          <a:noFill/>
          <a:ln w="22225">
            <a:solidFill>
              <a:schemeClr val="hlink"/>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Line 12"/>
          <p:cNvSpPr>
            <a:spLocks noChangeShapeType="1"/>
          </p:cNvSpPr>
          <p:nvPr/>
        </p:nvSpPr>
        <p:spPr bwMode="auto">
          <a:xfrm flipH="1" flipV="1">
            <a:off x="3276600" y="2852738"/>
            <a:ext cx="2447925" cy="647700"/>
          </a:xfrm>
          <a:prstGeom prst="line">
            <a:avLst/>
          </a:prstGeom>
          <a:noFill/>
          <a:ln w="22225">
            <a:solidFill>
              <a:schemeClr val="hlink"/>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Line 13"/>
          <p:cNvSpPr>
            <a:spLocks noChangeShapeType="1"/>
          </p:cNvSpPr>
          <p:nvPr/>
        </p:nvSpPr>
        <p:spPr bwMode="auto">
          <a:xfrm flipH="1" flipV="1">
            <a:off x="2916238" y="3429000"/>
            <a:ext cx="2808287" cy="71438"/>
          </a:xfrm>
          <a:prstGeom prst="line">
            <a:avLst/>
          </a:prstGeom>
          <a:noFill/>
          <a:ln w="22225">
            <a:solidFill>
              <a:schemeClr val="hlink"/>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Line 14"/>
          <p:cNvSpPr>
            <a:spLocks noChangeShapeType="1"/>
          </p:cNvSpPr>
          <p:nvPr/>
        </p:nvSpPr>
        <p:spPr bwMode="auto">
          <a:xfrm flipH="1">
            <a:off x="2627313" y="3500438"/>
            <a:ext cx="3097212" cy="360362"/>
          </a:xfrm>
          <a:prstGeom prst="line">
            <a:avLst/>
          </a:prstGeom>
          <a:noFill/>
          <a:ln w="22225">
            <a:solidFill>
              <a:schemeClr val="hlink"/>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Line 15"/>
          <p:cNvSpPr>
            <a:spLocks noChangeShapeType="1"/>
          </p:cNvSpPr>
          <p:nvPr/>
        </p:nvSpPr>
        <p:spPr bwMode="auto">
          <a:xfrm flipH="1">
            <a:off x="3563938" y="3500438"/>
            <a:ext cx="2160587" cy="1081087"/>
          </a:xfrm>
          <a:prstGeom prst="line">
            <a:avLst/>
          </a:prstGeom>
          <a:noFill/>
          <a:ln w="22225">
            <a:solidFill>
              <a:schemeClr val="hlink"/>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Line 16"/>
          <p:cNvSpPr>
            <a:spLocks noChangeShapeType="1"/>
          </p:cNvSpPr>
          <p:nvPr/>
        </p:nvSpPr>
        <p:spPr bwMode="auto">
          <a:xfrm flipH="1">
            <a:off x="3348038" y="3500438"/>
            <a:ext cx="2376487" cy="2160587"/>
          </a:xfrm>
          <a:prstGeom prst="line">
            <a:avLst/>
          </a:prstGeom>
          <a:noFill/>
          <a:ln w="22225">
            <a:solidFill>
              <a:schemeClr val="hlink"/>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Line 17"/>
          <p:cNvSpPr>
            <a:spLocks noChangeShapeType="1"/>
          </p:cNvSpPr>
          <p:nvPr/>
        </p:nvSpPr>
        <p:spPr bwMode="auto">
          <a:xfrm flipH="1">
            <a:off x="3492500" y="3500438"/>
            <a:ext cx="2232025" cy="2665412"/>
          </a:xfrm>
          <a:prstGeom prst="line">
            <a:avLst/>
          </a:prstGeom>
          <a:noFill/>
          <a:ln w="22225">
            <a:solidFill>
              <a:schemeClr val="hlink"/>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4107427810"/>
      </p:ext>
    </p:extLst>
  </p:cSld>
  <p:clrMapOvr>
    <a:masterClrMapping/>
  </p:clrMapOvr>
  <mc:AlternateContent xmlns:mc="http://schemas.openxmlformats.org/markup-compatibility/2006" xmlns:p14="http://schemas.microsoft.com/office/powerpoint/2010/main">
    <mc:Choice Requires="p14">
      <p:transition spd="slow" p14:dur="1500">
        <p:newsflash/>
      </p:transition>
    </mc:Choice>
    <mc:Fallback xmlns="">
      <p:transition spd="slow">
        <p:newsflash/>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457200" y="274638"/>
            <a:ext cx="8229600" cy="1143000"/>
          </a:xfrm>
        </p:spPr>
        <p:txBody>
          <a:bodyPr>
            <a:normAutofit/>
          </a:bodyPr>
          <a:lstStyle/>
          <a:p>
            <a:r>
              <a:rPr lang="en-US" altLang="en-US" dirty="0">
                <a:latin typeface="BadaBoom BB" panose="020B0603050302020204" pitchFamily="34" charset="0"/>
              </a:rPr>
              <a:t>Do we need new </a:t>
            </a:r>
            <a:r>
              <a:rPr lang="en-US" altLang="en-US" b="1" dirty="0">
                <a:solidFill>
                  <a:srgbClr val="FF0000"/>
                </a:solidFill>
                <a:effectLst>
                  <a:outerShdw blurRad="38100" dist="38100" dir="2700000" algn="tl">
                    <a:srgbClr val="000000">
                      <a:alpha val="43137"/>
                    </a:srgbClr>
                  </a:outerShdw>
                </a:effectLst>
                <a:latin typeface="Adventure Subtitles" panose="02000500000000000000" pitchFamily="2" charset="0"/>
              </a:rPr>
              <a:t>mRNA</a:t>
            </a:r>
            <a:r>
              <a:rPr lang="en-US" altLang="en-US" dirty="0">
                <a:solidFill>
                  <a:srgbClr val="FF0000"/>
                </a:solidFill>
                <a:effectLst>
                  <a:outerShdw blurRad="38100" dist="38100" dir="2700000" algn="tl">
                    <a:srgbClr val="000000">
                      <a:alpha val="43137"/>
                    </a:srgbClr>
                  </a:outerShdw>
                </a:effectLst>
                <a:latin typeface="BadaBoom BB" panose="020B0603050302020204" pitchFamily="34" charset="0"/>
              </a:rPr>
              <a:t> </a:t>
            </a:r>
            <a:r>
              <a:rPr lang="en-US" altLang="en-US" dirty="0">
                <a:latin typeface="BadaBoom BB" panose="020B0603050302020204" pitchFamily="34" charset="0"/>
              </a:rPr>
              <a:t>every time?</a:t>
            </a:r>
          </a:p>
        </p:txBody>
      </p:sp>
      <p:sp>
        <p:nvSpPr>
          <p:cNvPr id="3" name="Rectangle 3"/>
          <p:cNvSpPr txBox="1">
            <a:spLocks noChangeArrowheads="1"/>
          </p:cNvSpPr>
          <p:nvPr/>
        </p:nvSpPr>
        <p:spPr>
          <a:xfrm>
            <a:off x="457200" y="2362200"/>
            <a:ext cx="8229600" cy="1981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en-US" altLang="en-US" sz="4000" u="sng" dirty="0">
                <a:latin typeface="Amiable" pitchFamily="2" charset="0"/>
                <a:ea typeface="Amiable" pitchFamily="2" charset="0"/>
              </a:rPr>
              <a:t>NO</a:t>
            </a:r>
          </a:p>
          <a:p>
            <a:pPr algn="just"/>
            <a:r>
              <a:rPr lang="en-US" altLang="en-US" sz="4000" dirty="0">
                <a:latin typeface="Amiable" pitchFamily="2" charset="0"/>
                <a:ea typeface="Amiable" pitchFamily="2" charset="0"/>
              </a:rPr>
              <a:t>The </a:t>
            </a:r>
            <a:r>
              <a:rPr lang="en-US" altLang="en-US" sz="4000" u="sng" dirty="0">
                <a:latin typeface="Amiable" pitchFamily="2" charset="0"/>
                <a:ea typeface="Amiable" pitchFamily="2" charset="0"/>
              </a:rPr>
              <a:t>same</a:t>
            </a:r>
            <a:r>
              <a:rPr lang="en-US" altLang="en-US" sz="4000" dirty="0">
                <a:latin typeface="Amiable" pitchFamily="2" charset="0"/>
                <a:ea typeface="Amiable" pitchFamily="2" charset="0"/>
              </a:rPr>
              <a:t> mRNA may be used to make </a:t>
            </a:r>
            <a:r>
              <a:rPr lang="en-US" altLang="en-US" sz="4000" u="sng" dirty="0">
                <a:latin typeface="Amiable" pitchFamily="2" charset="0"/>
                <a:ea typeface="Amiable" pitchFamily="2" charset="0"/>
              </a:rPr>
              <a:t>many</a:t>
            </a:r>
            <a:r>
              <a:rPr lang="en-US" altLang="en-US" sz="4000" dirty="0">
                <a:latin typeface="Amiable" pitchFamily="2" charset="0"/>
                <a:ea typeface="Amiable" pitchFamily="2" charset="0"/>
              </a:rPr>
              <a:t> copies of the same protein.</a:t>
            </a:r>
          </a:p>
        </p:txBody>
      </p:sp>
    </p:spTree>
    <p:extLst>
      <p:ext uri="{BB962C8B-B14F-4D97-AF65-F5344CB8AC3E}">
        <p14:creationId xmlns:p14="http://schemas.microsoft.com/office/powerpoint/2010/main" val="18194259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0" y="0"/>
            <a:ext cx="5334000" cy="6555641"/>
          </a:xfrm>
          <a:prstGeom prst="rect">
            <a:avLst/>
          </a:prstGeom>
        </p:spPr>
        <p:txBody>
          <a:bodyPr wrap="square">
            <a:spAutoFit/>
          </a:bodyPr>
          <a:lstStyle/>
          <a:p>
            <a:pPr lvl="0" algn="ctr" rtl="1"/>
            <a:r>
              <a:rPr lang="ar-IQ" sz="3200" dirty="0">
                <a:solidFill>
                  <a:srgbClr val="FF0000"/>
                </a:solidFill>
                <a:latin typeface="GE Elegant Medium" pitchFamily="18" charset="-78"/>
                <a:ea typeface="GE Elegant Medium" pitchFamily="18" charset="-78"/>
                <a:cs typeface="GE Elegant Medium" pitchFamily="18" charset="-78"/>
              </a:rPr>
              <a:t>مميزات عملية </a:t>
            </a:r>
            <a:r>
              <a:rPr lang="ar-SA" sz="3200" dirty="0">
                <a:solidFill>
                  <a:srgbClr val="FF0000"/>
                </a:solidFill>
                <a:latin typeface="GE Elegant Medium" pitchFamily="18" charset="-78"/>
                <a:ea typeface="GE Elegant Medium" pitchFamily="18" charset="-78"/>
                <a:cs typeface="GE Elegant Medium" pitchFamily="18" charset="-78"/>
              </a:rPr>
              <a:t>البدء</a:t>
            </a:r>
            <a:r>
              <a:rPr lang="ar-IQ" sz="3200" b="1" dirty="0">
                <a:solidFill>
                  <a:srgbClr val="FF0000"/>
                </a:solidFill>
                <a:latin typeface="GE Elegant Medium" pitchFamily="18" charset="-78"/>
                <a:ea typeface="GE Elegant Medium" pitchFamily="18" charset="-78"/>
                <a:cs typeface="GE Elegant Medium" pitchFamily="18" charset="-78"/>
              </a:rPr>
              <a:t> </a:t>
            </a:r>
            <a:r>
              <a:rPr lang="en-US" sz="2400" dirty="0">
                <a:solidFill>
                  <a:srgbClr val="FF0000"/>
                </a:solidFill>
                <a:latin typeface="Broadway" panose="04040905080B02020502" pitchFamily="82" charset="0"/>
                <a:ea typeface="GE Elegant Medium" pitchFamily="18" charset="-78"/>
                <a:cs typeface="GE Elegant Medium" pitchFamily="18" charset="-78"/>
              </a:rPr>
              <a:t>Initiation </a:t>
            </a:r>
            <a:r>
              <a:rPr lang="ar-IQ" sz="2400" dirty="0">
                <a:solidFill>
                  <a:srgbClr val="FF0000"/>
                </a:solidFill>
                <a:latin typeface="Broadway" panose="04040905080B02020502" pitchFamily="82" charset="0"/>
                <a:ea typeface="GE Elegant Medium" pitchFamily="18" charset="-78"/>
                <a:cs typeface="GE Elegant Medium" pitchFamily="18" charset="-78"/>
              </a:rPr>
              <a:t> </a:t>
            </a:r>
            <a:endParaRPr lang="ar-IQ" sz="2800" dirty="0">
              <a:solidFill>
                <a:srgbClr val="FF0000"/>
              </a:solidFill>
              <a:latin typeface="Broadway" panose="04040905080B02020502" pitchFamily="82" charset="0"/>
              <a:ea typeface="GE Elegant Medium" pitchFamily="18" charset="-78"/>
              <a:cs typeface="GE Elegant Medium" pitchFamily="18" charset="-78"/>
            </a:endParaRPr>
          </a:p>
          <a:p>
            <a:pPr marL="342900" lvl="0" indent="-342900" algn="just" rtl="1">
              <a:buFont typeface="Arial" panose="020B0604020202020204" pitchFamily="34" charset="0"/>
              <a:buChar char="•"/>
            </a:pPr>
            <a:r>
              <a:rPr lang="ar-SA" sz="2400" dirty="0">
                <a:latin typeface="GE Elegant Medium" pitchFamily="18" charset="-78"/>
                <a:ea typeface="GE Elegant Medium" pitchFamily="18" charset="-78"/>
                <a:cs typeface="GE Elegant Medium" pitchFamily="18" charset="-78"/>
              </a:rPr>
              <a:t>وفيها يتكون معقد البدء من </a:t>
            </a:r>
            <a:r>
              <a:rPr lang="en-US" sz="2400" u="sng" dirty="0">
                <a:solidFill>
                  <a:srgbClr val="FF0000"/>
                </a:solidFill>
                <a:effectLst>
                  <a:outerShdw blurRad="38100" dist="38100" dir="2700000" algn="tl">
                    <a:srgbClr val="000000">
                      <a:alpha val="43137"/>
                    </a:srgbClr>
                  </a:outerShdw>
                </a:effectLst>
                <a:latin typeface="Garamond" panose="02020404030301010803" pitchFamily="18" charset="0"/>
                <a:ea typeface="GE Elegant Medium" pitchFamily="18" charset="-78"/>
                <a:cs typeface="GE Elegant Medium" pitchFamily="18" charset="-78"/>
              </a:rPr>
              <a:t>mRNA</a:t>
            </a:r>
            <a:r>
              <a:rPr lang="ar-SA" sz="2400" dirty="0">
                <a:effectLst>
                  <a:outerShdw blurRad="38100" dist="38100" dir="2700000" algn="tl">
                    <a:srgbClr val="000000">
                      <a:alpha val="43137"/>
                    </a:srgbClr>
                  </a:outerShdw>
                </a:effectLst>
                <a:latin typeface="GE Elegant Medium" pitchFamily="18" charset="-78"/>
                <a:ea typeface="GE Elegant Medium" pitchFamily="18" charset="-78"/>
                <a:cs typeface="GE Elegant Medium" pitchFamily="18" charset="-78"/>
              </a:rPr>
              <a:t> </a:t>
            </a:r>
            <a:r>
              <a:rPr lang="ar-SA" sz="2400" u="sng" dirty="0">
                <a:solidFill>
                  <a:srgbClr val="FF0000"/>
                </a:solidFill>
                <a:effectLst>
                  <a:outerShdw blurRad="38100" dist="38100" dir="2700000" algn="tl">
                    <a:srgbClr val="000000">
                      <a:alpha val="43137"/>
                    </a:srgbClr>
                  </a:outerShdw>
                </a:effectLst>
                <a:latin typeface="GE Elegant Medium" pitchFamily="18" charset="-78"/>
                <a:ea typeface="GE Elegant Medium" pitchFamily="18" charset="-78"/>
                <a:cs typeface="GE Elegant Medium" pitchFamily="18" charset="-78"/>
              </a:rPr>
              <a:t>والرايبوسوم</a:t>
            </a:r>
            <a:r>
              <a:rPr lang="ar-SA" sz="2400" dirty="0">
                <a:solidFill>
                  <a:srgbClr val="FF0000"/>
                </a:solidFill>
                <a:effectLst>
                  <a:outerShdw blurRad="38100" dist="38100" dir="2700000" algn="tl">
                    <a:srgbClr val="000000">
                      <a:alpha val="43137"/>
                    </a:srgbClr>
                  </a:outerShdw>
                </a:effectLst>
                <a:latin typeface="GE Elegant Medium" pitchFamily="18" charset="-78"/>
                <a:ea typeface="GE Elegant Medium" pitchFamily="18" charset="-78"/>
                <a:cs typeface="GE Elegant Medium" pitchFamily="18" charset="-78"/>
              </a:rPr>
              <a:t> </a:t>
            </a:r>
            <a:r>
              <a:rPr lang="ar-SA" sz="2400" dirty="0">
                <a:latin typeface="GE Elegant Medium" pitchFamily="18" charset="-78"/>
                <a:ea typeface="GE Elegant Medium" pitchFamily="18" charset="-78"/>
                <a:cs typeface="GE Elegant Medium" pitchFamily="18" charset="-78"/>
              </a:rPr>
              <a:t>و </a:t>
            </a:r>
            <a:r>
              <a:rPr lang="en-US" sz="2400" u="sng" dirty="0">
                <a:solidFill>
                  <a:srgbClr val="FF0000"/>
                </a:solidFill>
                <a:effectLst>
                  <a:outerShdw blurRad="38100" dist="38100" dir="2700000" algn="tl">
                    <a:srgbClr val="000000">
                      <a:alpha val="43137"/>
                    </a:srgbClr>
                  </a:outerShdw>
                </a:effectLst>
                <a:latin typeface="Garamond" panose="02020404030301010803" pitchFamily="18" charset="0"/>
                <a:ea typeface="GE Elegant Medium" pitchFamily="18" charset="-78"/>
                <a:cs typeface="GE Elegant Medium" pitchFamily="18" charset="-78"/>
              </a:rPr>
              <a:t>tRNA</a:t>
            </a:r>
            <a:r>
              <a:rPr lang="ar-SA" sz="2400" dirty="0">
                <a:latin typeface="GE Elegant Medium" pitchFamily="18" charset="-78"/>
                <a:ea typeface="GE Elegant Medium" pitchFamily="18" charset="-78"/>
                <a:cs typeface="GE Elegant Medium" pitchFamily="18" charset="-78"/>
              </a:rPr>
              <a:t> ويتم تجميع المعقد بمساعدة عدد من عوامل البدء </a:t>
            </a:r>
            <a:r>
              <a:rPr lang="en-US" sz="2400" dirty="0">
                <a:solidFill>
                  <a:srgbClr val="FF0000"/>
                </a:solidFill>
                <a:latin typeface="Garamond" panose="02020404030301010803" pitchFamily="18" charset="0"/>
                <a:ea typeface="GE Elegant Medium" pitchFamily="18" charset="-78"/>
                <a:cs typeface="GE Elegant Medium" pitchFamily="18" charset="-78"/>
              </a:rPr>
              <a:t>Initiation</a:t>
            </a:r>
            <a:r>
              <a:rPr lang="en-US" sz="2400" dirty="0">
                <a:latin typeface="GE Elegant Medium" pitchFamily="18" charset="-78"/>
                <a:ea typeface="GE Elegant Medium" pitchFamily="18" charset="-78"/>
                <a:cs typeface="GE Elegant Medium" pitchFamily="18" charset="-78"/>
              </a:rPr>
              <a:t> </a:t>
            </a:r>
            <a:r>
              <a:rPr lang="en-US" sz="2400" dirty="0">
                <a:solidFill>
                  <a:srgbClr val="FF0000"/>
                </a:solidFill>
                <a:latin typeface="Garamond" panose="02020404030301010803" pitchFamily="18" charset="0"/>
                <a:ea typeface="GE Elegant Medium" pitchFamily="18" charset="-78"/>
                <a:cs typeface="GE Elegant Medium" pitchFamily="18" charset="-78"/>
              </a:rPr>
              <a:t>factors</a:t>
            </a:r>
            <a:r>
              <a:rPr lang="en-US" sz="2400" dirty="0">
                <a:latin typeface="GE Elegant Medium" pitchFamily="18" charset="-78"/>
                <a:ea typeface="GE Elegant Medium" pitchFamily="18" charset="-78"/>
                <a:cs typeface="GE Elegant Medium" pitchFamily="18" charset="-78"/>
              </a:rPr>
              <a:t> </a:t>
            </a:r>
            <a:r>
              <a:rPr lang="ar-IQ" sz="2400" dirty="0">
                <a:latin typeface="GE Elegant Medium" pitchFamily="18" charset="-78"/>
                <a:ea typeface="GE Elegant Medium" pitchFamily="18" charset="-78"/>
                <a:cs typeface="GE Elegant Medium" pitchFamily="18" charset="-78"/>
              </a:rPr>
              <a:t> </a:t>
            </a:r>
            <a:r>
              <a:rPr lang="ar-SA" sz="2400" dirty="0">
                <a:latin typeface="GE Elegant Medium" pitchFamily="18" charset="-78"/>
                <a:ea typeface="GE Elegant Medium" pitchFamily="18" charset="-78"/>
                <a:cs typeface="GE Elegant Medium" pitchFamily="18" charset="-78"/>
              </a:rPr>
              <a:t>مثل </a:t>
            </a:r>
            <a:r>
              <a:rPr lang="en-US" sz="2400" dirty="0">
                <a:solidFill>
                  <a:srgbClr val="FF0000"/>
                </a:solidFill>
                <a:latin typeface="Garamond" panose="02020404030301010803" pitchFamily="18" charset="0"/>
                <a:ea typeface="GE Elegant Medium" pitchFamily="18" charset="-78"/>
                <a:cs typeface="GE Elegant Medium" pitchFamily="18" charset="-78"/>
              </a:rPr>
              <a:t>IF3</a:t>
            </a:r>
            <a:r>
              <a:rPr lang="en-US" sz="2400" dirty="0">
                <a:latin typeface="GE Elegant Medium" pitchFamily="18" charset="-78"/>
                <a:ea typeface="GE Elegant Medium" pitchFamily="18" charset="-78"/>
                <a:cs typeface="GE Elegant Medium" pitchFamily="18" charset="-78"/>
              </a:rPr>
              <a:t> , </a:t>
            </a:r>
            <a:r>
              <a:rPr lang="en-US" sz="2400" dirty="0">
                <a:solidFill>
                  <a:srgbClr val="FF0000"/>
                </a:solidFill>
                <a:latin typeface="Garamond" panose="02020404030301010803" pitchFamily="18" charset="0"/>
                <a:ea typeface="GE Elegant Medium" pitchFamily="18" charset="-78"/>
                <a:cs typeface="GE Elegant Medium" pitchFamily="18" charset="-78"/>
              </a:rPr>
              <a:t>IF2</a:t>
            </a:r>
            <a:r>
              <a:rPr lang="en-US" sz="2400" dirty="0">
                <a:latin typeface="GE Elegant Medium" pitchFamily="18" charset="-78"/>
                <a:ea typeface="GE Elegant Medium" pitchFamily="18" charset="-78"/>
                <a:cs typeface="GE Elegant Medium" pitchFamily="18" charset="-78"/>
              </a:rPr>
              <a:t> , </a:t>
            </a:r>
            <a:r>
              <a:rPr lang="en-US" sz="2400" dirty="0">
                <a:solidFill>
                  <a:srgbClr val="FF0000"/>
                </a:solidFill>
                <a:latin typeface="Garamond" panose="02020404030301010803" pitchFamily="18" charset="0"/>
                <a:ea typeface="GE Elegant Medium" pitchFamily="18" charset="-78"/>
                <a:cs typeface="GE Elegant Medium" pitchFamily="18" charset="-78"/>
              </a:rPr>
              <a:t>IF1</a:t>
            </a:r>
            <a:r>
              <a:rPr lang="en-US" sz="2400" dirty="0">
                <a:latin typeface="GE Elegant Medium" pitchFamily="18" charset="-78"/>
                <a:ea typeface="GE Elegant Medium" pitchFamily="18" charset="-78"/>
                <a:cs typeface="GE Elegant Medium" pitchFamily="18" charset="-78"/>
              </a:rPr>
              <a:t>  </a:t>
            </a:r>
            <a:r>
              <a:rPr lang="ar-IQ" sz="2400" dirty="0">
                <a:latin typeface="GE Elegant Medium" pitchFamily="18" charset="-78"/>
                <a:ea typeface="GE Elegant Medium" pitchFamily="18" charset="-78"/>
                <a:cs typeface="GE Elegant Medium" pitchFamily="18" charset="-78"/>
              </a:rPr>
              <a:t> </a:t>
            </a:r>
            <a:r>
              <a:rPr lang="ar-SA" sz="2400" dirty="0">
                <a:latin typeface="GE Elegant Medium" pitchFamily="18" charset="-78"/>
                <a:ea typeface="GE Elegant Medium" pitchFamily="18" charset="-78"/>
                <a:cs typeface="GE Elegant Medium" pitchFamily="18" charset="-78"/>
              </a:rPr>
              <a:t>او غيرها</a:t>
            </a:r>
            <a:r>
              <a:rPr lang="ar-SA" sz="2800" dirty="0">
                <a:latin typeface="GE Elegant Medium" pitchFamily="18" charset="-78"/>
                <a:ea typeface="GE Elegant Medium" pitchFamily="18" charset="-78"/>
                <a:cs typeface="GE Elegant Medium" pitchFamily="18" charset="-78"/>
              </a:rPr>
              <a:t>. </a:t>
            </a:r>
            <a:endParaRPr lang="en-US" sz="2800" dirty="0">
              <a:latin typeface="GE Elegant Medium" pitchFamily="18" charset="-78"/>
              <a:ea typeface="GE Elegant Medium" pitchFamily="18" charset="-78"/>
              <a:cs typeface="GE Elegant Medium" pitchFamily="18" charset="-78"/>
            </a:endParaRPr>
          </a:p>
          <a:p>
            <a:pPr marL="342900" indent="-342900" algn="just" rtl="1">
              <a:buFont typeface="Arial" panose="020B0604020202020204" pitchFamily="34" charset="0"/>
              <a:buChar char="•"/>
            </a:pPr>
            <a:r>
              <a:rPr lang="ar-SA" sz="2400" dirty="0">
                <a:latin typeface="GE Elegant Medium" pitchFamily="18" charset="-78"/>
                <a:ea typeface="GE Elegant Medium" pitchFamily="18" charset="-78"/>
                <a:cs typeface="GE Elegant Medium" pitchFamily="18" charset="-78"/>
              </a:rPr>
              <a:t>إن العديد من </a:t>
            </a:r>
            <a:r>
              <a:rPr lang="en-US" sz="2400" dirty="0">
                <a:solidFill>
                  <a:srgbClr val="FF0000"/>
                </a:solidFill>
                <a:latin typeface="Garamond" panose="02020404030301010803" pitchFamily="18" charset="0"/>
                <a:ea typeface="GE Elegant Medium" pitchFamily="18" charset="-78"/>
                <a:cs typeface="GE Elegant Medium" pitchFamily="18" charset="-78"/>
              </a:rPr>
              <a:t>mRNA</a:t>
            </a:r>
            <a:r>
              <a:rPr lang="ar-SA" sz="2400" dirty="0">
                <a:latin typeface="GE Elegant Medium" pitchFamily="18" charset="-78"/>
                <a:ea typeface="GE Elegant Medium" pitchFamily="18" charset="-78"/>
                <a:cs typeface="GE Elegant Medium" pitchFamily="18" charset="-78"/>
              </a:rPr>
              <a:t> </a:t>
            </a:r>
            <a:r>
              <a:rPr lang="ar-IQ" sz="2400" dirty="0">
                <a:latin typeface="GE Elegant Medium" pitchFamily="18" charset="-78"/>
                <a:ea typeface="GE Elegant Medium" pitchFamily="18" charset="-78"/>
                <a:cs typeface="GE Elegant Medium" pitchFamily="18" charset="-78"/>
              </a:rPr>
              <a:t>في </a:t>
            </a:r>
            <a:r>
              <a:rPr lang="ar-SA" sz="2400" dirty="0">
                <a:latin typeface="GE Elegant Medium" pitchFamily="18" charset="-78"/>
                <a:ea typeface="GE Elegant Medium" pitchFamily="18" charset="-78"/>
                <a:cs typeface="GE Elegant Medium" pitchFamily="18" charset="-78"/>
              </a:rPr>
              <a:t>بدائية النواة هو متعدد السسترون </a:t>
            </a:r>
            <a:r>
              <a:rPr lang="en-US" sz="2400" dirty="0">
                <a:solidFill>
                  <a:srgbClr val="FF0000"/>
                </a:solidFill>
                <a:latin typeface="Garamond" panose="02020404030301010803" pitchFamily="18" charset="0"/>
                <a:ea typeface="GE Elegant Medium" pitchFamily="18" charset="-78"/>
                <a:cs typeface="GE Elegant Medium" pitchFamily="18" charset="-78"/>
              </a:rPr>
              <a:t>polycistrinic</a:t>
            </a:r>
            <a:r>
              <a:rPr lang="ar-SA" sz="2400" dirty="0">
                <a:latin typeface="GE Elegant Medium" pitchFamily="18" charset="-78"/>
                <a:ea typeface="GE Elegant Medium" pitchFamily="18" charset="-78"/>
                <a:cs typeface="GE Elegant Medium" pitchFamily="18" charset="-78"/>
              </a:rPr>
              <a:t>, أي, تشفـّر جزيئة الـ </a:t>
            </a:r>
            <a:r>
              <a:rPr lang="en-US" sz="2400" dirty="0">
                <a:solidFill>
                  <a:srgbClr val="FF0000"/>
                </a:solidFill>
                <a:latin typeface="Garamond" panose="02020404030301010803" pitchFamily="18" charset="0"/>
                <a:ea typeface="GE Elegant Medium" pitchFamily="18" charset="-78"/>
                <a:cs typeface="GE Elegant Medium" pitchFamily="18" charset="-78"/>
              </a:rPr>
              <a:t>mRNA</a:t>
            </a:r>
            <a:r>
              <a:rPr lang="ar-SA" sz="2400" dirty="0">
                <a:latin typeface="GE Elegant Medium" pitchFamily="18" charset="-78"/>
                <a:ea typeface="GE Elegant Medium" pitchFamily="18" charset="-78"/>
                <a:cs typeface="GE Elegant Medium" pitchFamily="18" charset="-78"/>
              </a:rPr>
              <a:t> أكثر من سلسلة ببتيدية واحدة . يجب أن يحتوي الـ </a:t>
            </a:r>
            <a:r>
              <a:rPr lang="en-US" sz="2400" dirty="0">
                <a:solidFill>
                  <a:srgbClr val="FF0000"/>
                </a:solidFill>
                <a:latin typeface="Garamond" panose="02020404030301010803" pitchFamily="18" charset="0"/>
                <a:ea typeface="GE Elegant Medium" pitchFamily="18" charset="-78"/>
                <a:cs typeface="GE Elegant Medium" pitchFamily="18" charset="-78"/>
              </a:rPr>
              <a:t>mRNA</a:t>
            </a:r>
            <a:r>
              <a:rPr lang="ar-SA" sz="2400" dirty="0">
                <a:latin typeface="GE Elegant Medium" pitchFamily="18" charset="-78"/>
                <a:ea typeface="GE Elegant Medium" pitchFamily="18" charset="-78"/>
                <a:cs typeface="GE Elegant Medium" pitchFamily="18" charset="-78"/>
              </a:rPr>
              <a:t> متعدد السسترون على عدة كودونات بداية. و يجب أن يحتوي متعدد الببتيد على أكثر من حامض أميني من نوع </a:t>
            </a:r>
            <a:r>
              <a:rPr lang="en-US" sz="2400" dirty="0">
                <a:solidFill>
                  <a:srgbClr val="FF0000"/>
                </a:solidFill>
                <a:latin typeface="Garamond" panose="02020404030301010803" pitchFamily="18" charset="0"/>
                <a:ea typeface="GE Elegant Medium" pitchFamily="18" charset="-78"/>
                <a:cs typeface="GE Elegant Medium" pitchFamily="18" charset="-78"/>
              </a:rPr>
              <a:t>methionine</a:t>
            </a:r>
            <a:r>
              <a:rPr lang="en-US" sz="2400" dirty="0">
                <a:latin typeface="GE Elegant Medium" pitchFamily="18" charset="-78"/>
                <a:ea typeface="GE Elegant Medium" pitchFamily="18" charset="-78"/>
                <a:cs typeface="GE Elegant Medium" pitchFamily="18" charset="-78"/>
              </a:rPr>
              <a:t> </a:t>
            </a:r>
            <a:r>
              <a:rPr lang="ar-SA" sz="2400" dirty="0">
                <a:latin typeface="GE Elegant Medium" pitchFamily="18" charset="-78"/>
                <a:ea typeface="GE Elegant Medium" pitchFamily="18" charset="-78"/>
                <a:cs typeface="GE Elegant Medium" pitchFamily="18" charset="-78"/>
              </a:rPr>
              <a:t>(الحامض الباديء) لاترد في موقع البداية </a:t>
            </a:r>
            <a:r>
              <a:rPr lang="en-US" sz="2400" dirty="0">
                <a:solidFill>
                  <a:srgbClr val="FF0000"/>
                </a:solidFill>
                <a:latin typeface="Garamond" panose="02020404030301010803" pitchFamily="18" charset="0"/>
                <a:ea typeface="GE Elegant Medium" pitchFamily="18" charset="-78"/>
                <a:cs typeface="GE Elegant Medium" pitchFamily="18" charset="-78"/>
              </a:rPr>
              <a:t>non-initiating</a:t>
            </a:r>
            <a:r>
              <a:rPr lang="en-US" sz="2400" dirty="0">
                <a:latin typeface="GE Elegant Medium" pitchFamily="18" charset="-78"/>
                <a:ea typeface="GE Elegant Medium" pitchFamily="18" charset="-78"/>
                <a:cs typeface="GE Elegant Medium" pitchFamily="18" charset="-78"/>
              </a:rPr>
              <a:t> </a:t>
            </a:r>
            <a:r>
              <a:rPr lang="en-US" sz="2400" dirty="0">
                <a:solidFill>
                  <a:srgbClr val="FF0000"/>
                </a:solidFill>
                <a:latin typeface="Garamond" panose="02020404030301010803" pitchFamily="18" charset="0"/>
                <a:ea typeface="GE Elegant Medium" pitchFamily="18" charset="-78"/>
                <a:cs typeface="GE Elegant Medium" pitchFamily="18" charset="-78"/>
              </a:rPr>
              <a:t>methionine</a:t>
            </a:r>
          </a:p>
          <a:p>
            <a:pPr marL="342900" lvl="0" indent="-342900" algn="just" rtl="1">
              <a:buFont typeface="Arial" panose="020B0604020202020204" pitchFamily="34" charset="0"/>
              <a:buChar char="•"/>
            </a:pPr>
            <a:r>
              <a:rPr lang="ar-SA" sz="2400" dirty="0">
                <a:latin typeface="GE Elegant Medium" pitchFamily="18" charset="-78"/>
                <a:ea typeface="GE Elegant Medium" pitchFamily="18" charset="-78"/>
                <a:cs typeface="GE Elegant Medium" pitchFamily="18" charset="-78"/>
              </a:rPr>
              <a:t>الشفرة الوراثية المثالية, فان كودون مثيونين البدء </a:t>
            </a:r>
            <a:r>
              <a:rPr lang="en-US" sz="2400" dirty="0">
                <a:solidFill>
                  <a:srgbClr val="FF0000"/>
                </a:solidFill>
                <a:latin typeface="Garamond" panose="02020404030301010803" pitchFamily="18" charset="0"/>
                <a:ea typeface="GE Elegant Medium" pitchFamily="18" charset="-78"/>
                <a:cs typeface="GE Elegant Medium" pitchFamily="18" charset="-78"/>
              </a:rPr>
              <a:t>initiating</a:t>
            </a:r>
            <a:r>
              <a:rPr lang="en-US" dirty="0">
                <a:latin typeface="GE Elegant Medium" pitchFamily="18" charset="-78"/>
                <a:ea typeface="GE Elegant Medium" pitchFamily="18" charset="-78"/>
                <a:cs typeface="GE Elegant Medium" pitchFamily="18" charset="-78"/>
              </a:rPr>
              <a:t> </a:t>
            </a:r>
            <a:r>
              <a:rPr lang="en-US" sz="2400" dirty="0">
                <a:solidFill>
                  <a:srgbClr val="FF0000"/>
                </a:solidFill>
                <a:latin typeface="Garamond" panose="02020404030301010803" pitchFamily="18" charset="0"/>
                <a:ea typeface="GE Elegant Medium" pitchFamily="18" charset="-78"/>
                <a:cs typeface="GE Elegant Medium" pitchFamily="18" charset="-78"/>
              </a:rPr>
              <a:t>codon</a:t>
            </a:r>
            <a:r>
              <a:rPr lang="ar-SA" dirty="0">
                <a:latin typeface="GE Elegant Medium" pitchFamily="18" charset="-78"/>
                <a:ea typeface="GE Elegant Medium" pitchFamily="18" charset="-78"/>
                <a:cs typeface="GE Elegant Medium" pitchFamily="18" charset="-78"/>
              </a:rPr>
              <a:t> </a:t>
            </a:r>
            <a:r>
              <a:rPr lang="ar-SA" sz="2400" dirty="0">
                <a:latin typeface="GE Elegant Medium" pitchFamily="18" charset="-78"/>
                <a:ea typeface="GE Elegant Medium" pitchFamily="18" charset="-78"/>
                <a:cs typeface="GE Elegant Medium" pitchFamily="18" charset="-78"/>
              </a:rPr>
              <a:t>والمثيونين الذي لا يرد في البداية </a:t>
            </a:r>
            <a:r>
              <a:rPr lang="en-US" sz="2400" dirty="0">
                <a:solidFill>
                  <a:srgbClr val="FF0000"/>
                </a:solidFill>
                <a:latin typeface="Garamond" panose="02020404030301010803" pitchFamily="18" charset="0"/>
                <a:ea typeface="GE Elegant Medium" pitchFamily="18" charset="-78"/>
                <a:cs typeface="GE Elegant Medium" pitchFamily="18" charset="-78"/>
              </a:rPr>
              <a:t>non-initiating methionine</a:t>
            </a:r>
            <a:r>
              <a:rPr lang="ar-SA" dirty="0">
                <a:latin typeface="GE Elegant Medium" pitchFamily="18" charset="-78"/>
                <a:ea typeface="GE Elegant Medium" pitchFamily="18" charset="-78"/>
                <a:cs typeface="GE Elegant Medium" pitchFamily="18" charset="-78"/>
              </a:rPr>
              <a:t> </a:t>
            </a:r>
            <a:r>
              <a:rPr lang="ar-SA" sz="2400" dirty="0">
                <a:latin typeface="GE Elegant Medium" pitchFamily="18" charset="-78"/>
                <a:ea typeface="GE Elegant Medium" pitchFamily="18" charset="-78"/>
                <a:cs typeface="GE Elegant Medium" pitchFamily="18" charset="-78"/>
              </a:rPr>
              <a:t>هو </a:t>
            </a:r>
            <a:r>
              <a:rPr lang="en-US" sz="2400" dirty="0">
                <a:solidFill>
                  <a:srgbClr val="FF0000"/>
                </a:solidFill>
                <a:latin typeface="Garamond" panose="02020404030301010803" pitchFamily="18" charset="0"/>
                <a:ea typeface="GE Elegant Medium" pitchFamily="18" charset="-78"/>
                <a:cs typeface="GE Elegant Medium" pitchFamily="18" charset="-78"/>
              </a:rPr>
              <a:t>AUG</a:t>
            </a:r>
          </a:p>
        </p:txBody>
      </p:sp>
      <p:pic>
        <p:nvPicPr>
          <p:cNvPr id="5" name="Picture 4" descr="E:\1 MOLECULAR BIOLOGY Lectures 2014\1 محاضرات البايولوجي الجزيئي النهائيه\Shine-Dalgarno‏ ‏2.jpg"/>
          <p:cNvPicPr/>
          <p:nvPr/>
        </p:nvPicPr>
        <p:blipFill>
          <a:blip r:embed="rId2">
            <a:extLst>
              <a:ext uri="{BEBA8EAE-BF5A-486C-A8C5-ECC9F3942E4B}">
                <a14:imgProps xmlns:a14="http://schemas.microsoft.com/office/drawing/2010/main">
                  <a14:imgLayer r:embed="rId3">
                    <a14:imgEffect>
                      <a14:sharpenSoften amount="25000"/>
                    </a14:imgEffect>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0" y="1676400"/>
            <a:ext cx="3886200" cy="3048000"/>
          </a:xfrm>
          <a:prstGeom prst="rect">
            <a:avLst/>
          </a:prstGeom>
          <a:noFill/>
          <a:ln>
            <a:noFill/>
          </a:ln>
        </p:spPr>
      </p:pic>
    </p:spTree>
    <p:extLst>
      <p:ext uri="{BB962C8B-B14F-4D97-AF65-F5344CB8AC3E}">
        <p14:creationId xmlns:p14="http://schemas.microsoft.com/office/powerpoint/2010/main" val="24351014"/>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61136" y="304800"/>
            <a:ext cx="6781800" cy="584775"/>
          </a:xfrm>
          <a:prstGeom prst="rect">
            <a:avLst/>
          </a:prstGeom>
        </p:spPr>
        <p:txBody>
          <a:bodyPr wrap="square">
            <a:spAutoFit/>
          </a:bodyPr>
          <a:lstStyle/>
          <a:p>
            <a:pPr algn="ctr"/>
            <a:r>
              <a:rPr lang="en-US" sz="3200" dirty="0">
                <a:solidFill>
                  <a:srgbClr val="FF0000"/>
                </a:solidFill>
                <a:latin typeface="Broadway" panose="04040905080B02020502" pitchFamily="82" charset="0"/>
                <a:ea typeface="GE Elegant Medium" pitchFamily="18" charset="-78"/>
                <a:cs typeface="GE Elegant Medium" pitchFamily="18" charset="-78"/>
              </a:rPr>
              <a:t>Shine-</a:t>
            </a:r>
            <a:r>
              <a:rPr lang="en-US" sz="3200" dirty="0" err="1">
                <a:solidFill>
                  <a:srgbClr val="FF0000"/>
                </a:solidFill>
                <a:latin typeface="Broadway" panose="04040905080B02020502" pitchFamily="82" charset="0"/>
                <a:ea typeface="GE Elegant Medium" pitchFamily="18" charset="-78"/>
                <a:cs typeface="GE Elegant Medium" pitchFamily="18" charset="-78"/>
              </a:rPr>
              <a:t>Dalgarno</a:t>
            </a:r>
            <a:r>
              <a:rPr lang="en-US" sz="3200" dirty="0">
                <a:solidFill>
                  <a:srgbClr val="FF0000"/>
                </a:solidFill>
                <a:latin typeface="Broadway" panose="04040905080B02020502" pitchFamily="82" charset="0"/>
                <a:ea typeface="GE Elegant Medium" pitchFamily="18" charset="-78"/>
                <a:cs typeface="GE Elegant Medium" pitchFamily="18" charset="-78"/>
              </a:rPr>
              <a:t> Sequence </a:t>
            </a:r>
          </a:p>
        </p:txBody>
      </p:sp>
      <p:pic>
        <p:nvPicPr>
          <p:cNvPr id="5" name="Picture 6"/>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Effect>
                      <a14:colorTemperature colorTemp="8800"/>
                    </a14:imgEffect>
                  </a14:imgLayer>
                </a14:imgProps>
              </a:ext>
              <a:ext uri="{28A0092B-C50C-407E-A947-70E740481C1C}">
                <a14:useLocalDpi xmlns:a14="http://schemas.microsoft.com/office/drawing/2010/main" val="0"/>
              </a:ext>
            </a:extLst>
          </a:blip>
          <a:srcRect b="13919"/>
          <a:stretch>
            <a:fillRect/>
          </a:stretch>
        </p:blipFill>
        <p:spPr bwMode="auto">
          <a:xfrm>
            <a:off x="-17967" y="1676400"/>
            <a:ext cx="9140006"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369577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00400" y="170559"/>
            <a:ext cx="2843342" cy="461665"/>
          </a:xfrm>
          <a:prstGeom prst="rect">
            <a:avLst/>
          </a:prstGeom>
        </p:spPr>
        <p:txBody>
          <a:bodyPr wrap="none">
            <a:spAutoFit/>
          </a:bodyPr>
          <a:lstStyle/>
          <a:p>
            <a:r>
              <a:rPr lang="en-US" sz="2400" dirty="0">
                <a:solidFill>
                  <a:srgbClr val="FF0000"/>
                </a:solidFill>
                <a:latin typeface="Broadway" panose="04040905080B02020502" pitchFamily="82" charset="0"/>
                <a:ea typeface="GE Elegant Medium" pitchFamily="18" charset="-78"/>
                <a:cs typeface="GE Elegant Medium" pitchFamily="18" charset="-78"/>
              </a:rPr>
              <a:t>Shine-</a:t>
            </a:r>
            <a:r>
              <a:rPr lang="en-US" sz="2400" dirty="0" err="1">
                <a:solidFill>
                  <a:srgbClr val="FF0000"/>
                </a:solidFill>
                <a:latin typeface="Broadway" panose="04040905080B02020502" pitchFamily="82" charset="0"/>
                <a:ea typeface="GE Elegant Medium" pitchFamily="18" charset="-78"/>
                <a:cs typeface="GE Elegant Medium" pitchFamily="18" charset="-78"/>
              </a:rPr>
              <a:t>Dalgarno</a:t>
            </a:r>
            <a:r>
              <a:rPr lang="en-US" sz="2400" dirty="0">
                <a:solidFill>
                  <a:srgbClr val="FF0000"/>
                </a:solidFill>
                <a:latin typeface="Broadway" panose="04040905080B02020502" pitchFamily="82" charset="0"/>
                <a:ea typeface="GE Elegant Medium" pitchFamily="18" charset="-78"/>
                <a:cs typeface="GE Elegant Medium" pitchFamily="18" charset="-78"/>
              </a:rPr>
              <a:t> </a:t>
            </a:r>
          </a:p>
        </p:txBody>
      </p:sp>
      <p:pic>
        <p:nvPicPr>
          <p:cNvPr id="3" name="Picture 2" descr="http://3.bp.blogspot.com/-vGlRcHulZ9w/UFkysqHzlUI/AAAAAAAADE8/1Gkeesm_TgE/s1600/shine%2Bdalgarno%2Bribosome%2Bbinding%2Bsite%2Bfor%2Bprokaryotes.jpg"/>
          <p:cNvPicPr/>
          <p:nvPr/>
        </p:nvPicPr>
        <p:blipFill rotWithShape="1">
          <a:blip r:embed="rId2">
            <a:duotone>
              <a:prstClr val="black"/>
              <a:schemeClr val="accent3">
                <a:tint val="45000"/>
                <a:satMod val="400000"/>
              </a:schemeClr>
            </a:duotone>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858" t="1527" r="856" b="2799"/>
          <a:stretch/>
        </p:blipFill>
        <p:spPr bwMode="auto">
          <a:xfrm>
            <a:off x="0" y="762000"/>
            <a:ext cx="9144000" cy="60960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507532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600200"/>
            <a:ext cx="8839200" cy="3785652"/>
          </a:xfrm>
          <a:prstGeom prst="rect">
            <a:avLst/>
          </a:prstGeom>
        </p:spPr>
        <p:txBody>
          <a:bodyPr wrap="square">
            <a:spAutoFit/>
          </a:bodyPr>
          <a:lstStyle/>
          <a:p>
            <a:pPr algn="just" rtl="1"/>
            <a:r>
              <a:rPr lang="ar-SA" sz="2400" dirty="0">
                <a:latin typeface="GE Elegant Medium" pitchFamily="18" charset="-78"/>
                <a:ea typeface="GE Elegant Medium" pitchFamily="18" charset="-78"/>
                <a:cs typeface="GE Elegant Medium" pitchFamily="18" charset="-78"/>
              </a:rPr>
              <a:t>تبدأ الترجمة في معظم البكتريا, بالحامض الأميني </a:t>
            </a:r>
            <a:r>
              <a:rPr lang="en-US" sz="2400" dirty="0">
                <a:solidFill>
                  <a:srgbClr val="FF0000"/>
                </a:solidFill>
                <a:latin typeface="Garamond" panose="02020404030301010803" pitchFamily="18" charset="0"/>
                <a:ea typeface="GE Elegant Medium" pitchFamily="18" charset="-78"/>
                <a:cs typeface="GE Elegant Medium" pitchFamily="18" charset="-78"/>
              </a:rPr>
              <a:t>methionine</a:t>
            </a:r>
            <a:r>
              <a:rPr lang="ar-SA" dirty="0">
                <a:solidFill>
                  <a:srgbClr val="FF0000"/>
                </a:solidFill>
                <a:latin typeface="GE Elegant Medium" pitchFamily="18" charset="-78"/>
                <a:ea typeface="GE Elegant Medium" pitchFamily="18" charset="-78"/>
                <a:cs typeface="GE Elegant Medium" pitchFamily="18" charset="-78"/>
              </a:rPr>
              <a:t> </a:t>
            </a:r>
            <a:r>
              <a:rPr lang="ar-SA" sz="2400" dirty="0">
                <a:latin typeface="GE Elegant Medium" pitchFamily="18" charset="-78"/>
                <a:ea typeface="GE Elegant Medium" pitchFamily="18" charset="-78"/>
                <a:cs typeface="GE Elegant Medium" pitchFamily="18" charset="-78"/>
              </a:rPr>
              <a:t>المحور بالفورميل </a:t>
            </a:r>
            <a:r>
              <a:rPr lang="en-US" sz="2400" dirty="0" err="1">
                <a:solidFill>
                  <a:srgbClr val="FF0000"/>
                </a:solidFill>
                <a:latin typeface="Garamond" panose="02020404030301010803" pitchFamily="18" charset="0"/>
                <a:ea typeface="GE Elegant Medium" pitchFamily="18" charset="-78"/>
                <a:cs typeface="GE Elegant Medium" pitchFamily="18" charset="-78"/>
              </a:rPr>
              <a:t>formyl</a:t>
            </a:r>
            <a:r>
              <a:rPr lang="en-US" sz="2400" dirty="0">
                <a:solidFill>
                  <a:srgbClr val="FF0000"/>
                </a:solidFill>
                <a:latin typeface="Garamond" panose="02020404030301010803" pitchFamily="18" charset="0"/>
                <a:ea typeface="GE Elegant Medium" pitchFamily="18" charset="-78"/>
                <a:cs typeface="GE Elegant Medium" pitchFamily="18" charset="-78"/>
              </a:rPr>
              <a:t>-modified methionine</a:t>
            </a:r>
            <a:r>
              <a:rPr lang="ar-SA" sz="2400" dirty="0">
                <a:latin typeface="GE Elegant Medium" pitchFamily="18" charset="-78"/>
                <a:ea typeface="GE Elegant Medium" pitchFamily="18" charset="-78"/>
                <a:cs typeface="GE Elegant Medium" pitchFamily="18" charset="-78"/>
              </a:rPr>
              <a:t>, بينما في اللبائن, يستخدم الحامض الأميني الـ </a:t>
            </a:r>
            <a:r>
              <a:rPr lang="en-US" sz="2400" dirty="0">
                <a:solidFill>
                  <a:srgbClr val="FF0000"/>
                </a:solidFill>
                <a:latin typeface="Garamond" panose="02020404030301010803" pitchFamily="18" charset="0"/>
                <a:ea typeface="GE Elegant Medium" pitchFamily="18" charset="-78"/>
                <a:cs typeface="GE Elegant Medium" pitchFamily="18" charset="-78"/>
              </a:rPr>
              <a:t>methionine</a:t>
            </a:r>
            <a:r>
              <a:rPr lang="ar-SA" sz="2400" dirty="0">
                <a:latin typeface="GE Elegant Medium" pitchFamily="18" charset="-78"/>
                <a:ea typeface="GE Elegant Medium" pitchFamily="18" charset="-78"/>
                <a:cs typeface="GE Elegant Medium" pitchFamily="18" charset="-78"/>
              </a:rPr>
              <a:t> بصورته الغير محوّرة (ما عدا المايتوكوندريا والكلوروبلاست, والتي رايبوسوماتها تشبه تلك الموجودة في البكتريا). </a:t>
            </a:r>
            <a:endParaRPr lang="ar-IQ" sz="2400" dirty="0">
              <a:latin typeface="GE Elegant Medium" pitchFamily="18" charset="-78"/>
              <a:ea typeface="GE Elegant Medium" pitchFamily="18" charset="-78"/>
              <a:cs typeface="GE Elegant Medium" pitchFamily="18" charset="-78"/>
            </a:endParaRPr>
          </a:p>
          <a:p>
            <a:pPr algn="just" rtl="1"/>
            <a:endParaRPr lang="ar-IQ" sz="2400" dirty="0">
              <a:latin typeface="GE Elegant Medium" pitchFamily="18" charset="-78"/>
              <a:ea typeface="GE Elegant Medium" pitchFamily="18" charset="-78"/>
              <a:cs typeface="GE Elegant Medium" pitchFamily="18" charset="-78"/>
            </a:endParaRPr>
          </a:p>
          <a:p>
            <a:pPr algn="just" rtl="1"/>
            <a:r>
              <a:rPr lang="ar-SA" sz="2400" dirty="0">
                <a:latin typeface="GE Elegant Medium" pitchFamily="18" charset="-78"/>
                <a:ea typeface="GE Elegant Medium" pitchFamily="18" charset="-78"/>
                <a:cs typeface="GE Elegant Medium" pitchFamily="18" charset="-78"/>
              </a:rPr>
              <a:t>وفي الكائنات بدائية النواة, فان إضافة الفورميل إلى الـ </a:t>
            </a:r>
            <a:r>
              <a:rPr lang="en-US" sz="2400" dirty="0">
                <a:solidFill>
                  <a:srgbClr val="FF0000"/>
                </a:solidFill>
                <a:latin typeface="Garamond" panose="02020404030301010803" pitchFamily="18" charset="0"/>
                <a:ea typeface="GE Elegant Medium" pitchFamily="18" charset="-78"/>
                <a:cs typeface="GE Elegant Medium" pitchFamily="18" charset="-78"/>
              </a:rPr>
              <a:t>methionine</a:t>
            </a:r>
            <a:r>
              <a:rPr lang="ar-SA" sz="2400" dirty="0">
                <a:latin typeface="GE Elegant Medium" pitchFamily="18" charset="-78"/>
                <a:ea typeface="GE Elegant Medium" pitchFamily="18" charset="-78"/>
                <a:cs typeface="GE Elegant Medium" pitchFamily="18" charset="-78"/>
              </a:rPr>
              <a:t> في جزيئة الـ </a:t>
            </a:r>
            <a:r>
              <a:rPr lang="en-US" sz="2400" dirty="0">
                <a:solidFill>
                  <a:srgbClr val="FF0000"/>
                </a:solidFill>
                <a:latin typeface="Garamond" panose="02020404030301010803" pitchFamily="18" charset="0"/>
                <a:ea typeface="GE Elegant Medium" pitchFamily="18" charset="-78"/>
                <a:cs typeface="GE Elegant Medium" pitchFamily="18" charset="-78"/>
              </a:rPr>
              <a:t>tRNA</a:t>
            </a:r>
            <a:r>
              <a:rPr lang="ar-SA" sz="2400" dirty="0">
                <a:latin typeface="GE Elegant Medium" pitchFamily="18" charset="-78"/>
                <a:ea typeface="GE Elegant Medium" pitchFamily="18" charset="-78"/>
                <a:cs typeface="GE Elegant Medium" pitchFamily="18" charset="-78"/>
              </a:rPr>
              <a:t>  يبدو انه يخدع موقع الببتيد </a:t>
            </a:r>
            <a:r>
              <a:rPr lang="en-US" sz="2400" dirty="0">
                <a:solidFill>
                  <a:srgbClr val="FF0000"/>
                </a:solidFill>
                <a:latin typeface="Garamond" panose="02020404030301010803" pitchFamily="18" charset="0"/>
                <a:ea typeface="GE Elegant Medium" pitchFamily="18" charset="-78"/>
                <a:cs typeface="GE Elegant Medium" pitchFamily="18" charset="-78"/>
              </a:rPr>
              <a:t>P-site</a:t>
            </a:r>
            <a:r>
              <a:rPr lang="ar-SA" sz="2400" dirty="0">
                <a:latin typeface="GE Elegant Medium" pitchFamily="18" charset="-78"/>
                <a:ea typeface="GE Elegant Medium" pitchFamily="18" charset="-78"/>
                <a:cs typeface="GE Elegant Medium" pitchFamily="18" charset="-78"/>
              </a:rPr>
              <a:t> في الرايبوسوم وذلك لأن إضافة الفورميل إلى الـ </a:t>
            </a:r>
            <a:r>
              <a:rPr lang="en-US" sz="2400" dirty="0">
                <a:solidFill>
                  <a:srgbClr val="FF0000"/>
                </a:solidFill>
                <a:latin typeface="Garamond" panose="02020404030301010803" pitchFamily="18" charset="0"/>
                <a:ea typeface="GE Elegant Medium" pitchFamily="18" charset="-78"/>
                <a:cs typeface="GE Elegant Medium" pitchFamily="18" charset="-78"/>
              </a:rPr>
              <a:t>methionine</a:t>
            </a:r>
            <a:r>
              <a:rPr lang="ar-SA" sz="2400" dirty="0">
                <a:latin typeface="GE Elegant Medium" pitchFamily="18" charset="-78"/>
                <a:ea typeface="GE Elegant Medium" pitchFamily="18" charset="-78"/>
                <a:cs typeface="GE Elegant Medium" pitchFamily="18" charset="-78"/>
              </a:rPr>
              <a:t> يجعله يبدو كآصرة ببتيدية, وبما أن الموقع الببتيدي يتقبل الأواصر الببتيدية, لذا, تستقر جزيئة </a:t>
            </a:r>
            <a:r>
              <a:rPr lang="en-US" sz="2400" dirty="0">
                <a:solidFill>
                  <a:srgbClr val="FF0000"/>
                </a:solidFill>
                <a:latin typeface="Garamond" panose="02020404030301010803" pitchFamily="18" charset="0"/>
                <a:ea typeface="GE Elegant Medium" pitchFamily="18" charset="-78"/>
                <a:cs typeface="GE Elegant Medium" pitchFamily="18" charset="-78"/>
              </a:rPr>
              <a:t>N-</a:t>
            </a:r>
            <a:r>
              <a:rPr lang="en-US" sz="2400" dirty="0" err="1">
                <a:solidFill>
                  <a:srgbClr val="FF0000"/>
                </a:solidFill>
                <a:latin typeface="Garamond" panose="02020404030301010803" pitchFamily="18" charset="0"/>
                <a:ea typeface="GE Elegant Medium" pitchFamily="18" charset="-78"/>
                <a:cs typeface="GE Elegant Medium" pitchFamily="18" charset="-78"/>
              </a:rPr>
              <a:t>formylmethionyl</a:t>
            </a:r>
            <a:r>
              <a:rPr lang="en-US" sz="2400" dirty="0">
                <a:solidFill>
                  <a:srgbClr val="FF0000"/>
                </a:solidFill>
                <a:latin typeface="Garamond" panose="02020404030301010803" pitchFamily="18" charset="0"/>
                <a:ea typeface="GE Elegant Medium" pitchFamily="18" charset="-78"/>
                <a:cs typeface="GE Elegant Medium" pitchFamily="18" charset="-78"/>
              </a:rPr>
              <a:t>- tRNA</a:t>
            </a:r>
            <a:r>
              <a:rPr lang="ar-SA" sz="2400" dirty="0">
                <a:solidFill>
                  <a:srgbClr val="FF0000"/>
                </a:solidFill>
                <a:latin typeface="Garamond" panose="02020404030301010803" pitchFamily="18" charset="0"/>
                <a:ea typeface="GE Elegant Medium" pitchFamily="18" charset="-78"/>
                <a:cs typeface="GE Elegant Medium" pitchFamily="18" charset="-78"/>
              </a:rPr>
              <a:t> </a:t>
            </a:r>
            <a:r>
              <a:rPr lang="ar-SA" sz="2400" dirty="0">
                <a:latin typeface="GE Elegant Medium" pitchFamily="18" charset="-78"/>
                <a:ea typeface="GE Elegant Medium" pitchFamily="18" charset="-78"/>
                <a:cs typeface="GE Elegant Medium" pitchFamily="18" charset="-78"/>
              </a:rPr>
              <a:t>في الموقع الببتيدي. تحدث هذه العملية طبعا ً لمرة واحدة فقط عند تصنيع البروتين.</a:t>
            </a:r>
            <a:endParaRPr lang="en-US" sz="2400" dirty="0">
              <a:latin typeface="GE Elegant Medium" pitchFamily="18" charset="-78"/>
              <a:ea typeface="GE Elegant Medium" pitchFamily="18" charset="-78"/>
              <a:cs typeface="GE Elegant Medium" pitchFamily="18" charset="-78"/>
            </a:endParaRPr>
          </a:p>
        </p:txBody>
      </p:sp>
    </p:spTree>
    <p:extLst>
      <p:ext uri="{BB962C8B-B14F-4D97-AF65-F5344CB8AC3E}">
        <p14:creationId xmlns:p14="http://schemas.microsoft.com/office/powerpoint/2010/main" val="2143695778"/>
      </p:ext>
    </p:extLst>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1711325" y="246063"/>
            <a:ext cx="57213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l-BE" altLang="en-US" sz="2800" dirty="0">
                <a:solidFill>
                  <a:srgbClr val="990033"/>
                </a:solidFill>
              </a:rPr>
              <a:t>From RNA to protein: translation</a:t>
            </a:r>
            <a:endParaRPr lang="en-US" altLang="en-US" sz="2800" dirty="0">
              <a:solidFill>
                <a:srgbClr val="990033"/>
              </a:solidFill>
            </a:endParaRPr>
          </a:p>
        </p:txBody>
      </p:sp>
      <p:pic>
        <p:nvPicPr>
          <p:cNvPr id="5" name="Picture 6" descr="7_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 y="1628775"/>
            <a:ext cx="8801100" cy="1619250"/>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7"/>
          <p:cNvSpPr txBox="1">
            <a:spLocks noChangeArrowheads="1"/>
          </p:cNvSpPr>
          <p:nvPr/>
        </p:nvSpPr>
        <p:spPr bwMode="auto">
          <a:xfrm>
            <a:off x="3441700" y="981075"/>
            <a:ext cx="22590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l-BE" altLang="en-US" u="sng">
                <a:solidFill>
                  <a:srgbClr val="008080"/>
                </a:solidFill>
              </a:rPr>
              <a:t>The genetic code</a:t>
            </a:r>
            <a:endParaRPr lang="en-US" altLang="en-US" u="sng">
              <a:solidFill>
                <a:srgbClr val="008080"/>
              </a:solidFill>
            </a:endParaRPr>
          </a:p>
        </p:txBody>
      </p:sp>
      <p:pic>
        <p:nvPicPr>
          <p:cNvPr id="7" name="Picture 9" descr="7_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4076700"/>
            <a:ext cx="2628900" cy="2562225"/>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10"/>
          <p:cNvSpPr txBox="1">
            <a:spLocks noChangeArrowheads="1"/>
          </p:cNvSpPr>
          <p:nvPr/>
        </p:nvSpPr>
        <p:spPr bwMode="auto">
          <a:xfrm>
            <a:off x="2511425" y="3640138"/>
            <a:ext cx="41195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l-BE" altLang="en-US" u="sng">
                <a:solidFill>
                  <a:srgbClr val="008080"/>
                </a:solidFill>
              </a:rPr>
              <a:t>Three possible “reading frames”</a:t>
            </a:r>
            <a:endParaRPr lang="en-US" altLang="en-US" u="sng">
              <a:solidFill>
                <a:srgbClr val="008080"/>
              </a:solidFill>
            </a:endParaRPr>
          </a:p>
        </p:txBody>
      </p:sp>
      <p:sp>
        <p:nvSpPr>
          <p:cNvPr id="9" name="Text Box 11"/>
          <p:cNvSpPr txBox="1">
            <a:spLocks noChangeArrowheads="1"/>
          </p:cNvSpPr>
          <p:nvPr/>
        </p:nvSpPr>
        <p:spPr bwMode="auto">
          <a:xfrm>
            <a:off x="4879975" y="4149725"/>
            <a:ext cx="3124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l-BE" altLang="en-US">
                <a:solidFill>
                  <a:schemeClr val="accent2"/>
                </a:solidFill>
              </a:rPr>
              <a:t>THE ABC FOR THE DNA</a:t>
            </a:r>
            <a:endParaRPr lang="en-US" altLang="en-US">
              <a:solidFill>
                <a:schemeClr val="accent2"/>
              </a:solidFill>
            </a:endParaRPr>
          </a:p>
        </p:txBody>
      </p:sp>
      <p:sp>
        <p:nvSpPr>
          <p:cNvPr id="10" name="Text Box 12"/>
          <p:cNvSpPr txBox="1">
            <a:spLocks noChangeArrowheads="1"/>
          </p:cNvSpPr>
          <p:nvPr/>
        </p:nvSpPr>
        <p:spPr bwMode="auto">
          <a:xfrm>
            <a:off x="4879975" y="5661025"/>
            <a:ext cx="33639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l-BE" altLang="en-US">
                <a:solidFill>
                  <a:schemeClr val="accent2"/>
                </a:solidFill>
              </a:rPr>
              <a:t>THE A</a:t>
            </a:r>
            <a:r>
              <a:rPr lang="nl-BE" altLang="en-US">
                <a:solidFill>
                  <a:srgbClr val="FF0000"/>
                </a:solidFill>
              </a:rPr>
              <a:t>X</a:t>
            </a:r>
            <a:r>
              <a:rPr lang="nl-BE" altLang="en-US">
                <a:solidFill>
                  <a:schemeClr val="accent2"/>
                </a:solidFill>
              </a:rPr>
              <a:t>B CFO RTH EDN A</a:t>
            </a:r>
            <a:endParaRPr lang="en-US" altLang="en-US">
              <a:solidFill>
                <a:schemeClr val="accent2"/>
              </a:solidFill>
            </a:endParaRPr>
          </a:p>
        </p:txBody>
      </p:sp>
      <p:sp>
        <p:nvSpPr>
          <p:cNvPr id="11" name="Line 13"/>
          <p:cNvSpPr>
            <a:spLocks noChangeShapeType="1"/>
          </p:cNvSpPr>
          <p:nvPr/>
        </p:nvSpPr>
        <p:spPr bwMode="auto">
          <a:xfrm>
            <a:off x="6443663" y="4508500"/>
            <a:ext cx="0" cy="1081088"/>
          </a:xfrm>
          <a:prstGeom prst="line">
            <a:avLst/>
          </a:prstGeom>
          <a:noFill/>
          <a:ln w="50800">
            <a:solidFill>
              <a:schemeClr val="hlink"/>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Text Box 14"/>
          <p:cNvSpPr txBox="1">
            <a:spLocks noChangeArrowheads="1"/>
          </p:cNvSpPr>
          <p:nvPr/>
        </p:nvSpPr>
        <p:spPr bwMode="auto">
          <a:xfrm>
            <a:off x="4879975" y="6159500"/>
            <a:ext cx="29400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l-BE" altLang="en-US">
                <a:solidFill>
                  <a:schemeClr val="accent2"/>
                </a:solidFill>
              </a:rPr>
              <a:t>THE ACF ORT HED NA</a:t>
            </a:r>
            <a:endParaRPr lang="en-US" altLang="en-US">
              <a:solidFill>
                <a:schemeClr val="accent2"/>
              </a:solidFill>
            </a:endParaRPr>
          </a:p>
        </p:txBody>
      </p:sp>
      <p:sp>
        <p:nvSpPr>
          <p:cNvPr id="13" name="Text Box 15"/>
          <p:cNvSpPr txBox="1">
            <a:spLocks noChangeArrowheads="1"/>
          </p:cNvSpPr>
          <p:nvPr/>
        </p:nvSpPr>
        <p:spPr bwMode="auto">
          <a:xfrm>
            <a:off x="6640513" y="4624388"/>
            <a:ext cx="13716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l-BE" altLang="en-US" sz="1600">
                <a:solidFill>
                  <a:schemeClr val="hlink"/>
                </a:solidFill>
              </a:rPr>
              <a:t>Insertion (</a:t>
            </a:r>
            <a:r>
              <a:rPr lang="nl-BE" altLang="en-US" sz="1600">
                <a:solidFill>
                  <a:srgbClr val="FF0000"/>
                </a:solidFill>
              </a:rPr>
              <a:t>X</a:t>
            </a:r>
            <a:r>
              <a:rPr lang="nl-BE" altLang="en-US" sz="1600">
                <a:solidFill>
                  <a:schemeClr val="hlink"/>
                </a:solidFill>
              </a:rPr>
              <a:t>)</a:t>
            </a:r>
          </a:p>
          <a:p>
            <a:r>
              <a:rPr lang="nl-BE" altLang="en-US" sz="1600">
                <a:solidFill>
                  <a:schemeClr val="hlink"/>
                </a:solidFill>
              </a:rPr>
              <a:t>or</a:t>
            </a:r>
          </a:p>
          <a:p>
            <a:r>
              <a:rPr lang="nl-BE" altLang="en-US" sz="1600">
                <a:solidFill>
                  <a:schemeClr val="hlink"/>
                </a:solidFill>
              </a:rPr>
              <a:t>Deletion (B)</a:t>
            </a:r>
            <a:endParaRPr lang="en-US" altLang="en-US" sz="1600">
              <a:solidFill>
                <a:schemeClr val="hlink"/>
              </a:solidFill>
            </a:endParaRPr>
          </a:p>
        </p:txBody>
      </p:sp>
    </p:spTree>
    <p:extLst>
      <p:ext uri="{BB962C8B-B14F-4D97-AF65-F5344CB8AC3E}">
        <p14:creationId xmlns:p14="http://schemas.microsoft.com/office/powerpoint/2010/main" val="21238449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915400" cy="6370975"/>
          </a:xfrm>
          <a:prstGeom prst="rect">
            <a:avLst/>
          </a:prstGeom>
        </p:spPr>
        <p:txBody>
          <a:bodyPr wrap="square">
            <a:spAutoFit/>
          </a:bodyPr>
          <a:lstStyle/>
          <a:p>
            <a:pPr algn="ctr" rtl="1"/>
            <a:r>
              <a:rPr lang="ar-SA" sz="3200" dirty="0">
                <a:solidFill>
                  <a:srgbClr val="FF0000"/>
                </a:solidFill>
                <a:latin typeface="GE Elegant Medium" pitchFamily="18" charset="-78"/>
                <a:ea typeface="GE Elegant Medium" pitchFamily="18" charset="-78"/>
                <a:cs typeface="GE Elegant Medium" pitchFamily="18" charset="-78"/>
              </a:rPr>
              <a:t>الكودونات وتخليق البروتين   </a:t>
            </a:r>
            <a:r>
              <a:rPr lang="en-US" sz="2400" dirty="0">
                <a:solidFill>
                  <a:srgbClr val="FF0000"/>
                </a:solidFill>
                <a:latin typeface="Broadway" panose="04040905080B02020502" pitchFamily="82" charset="0"/>
                <a:ea typeface="GE Elegant Medium" pitchFamily="18" charset="-78"/>
                <a:cs typeface="GE Elegant Medium" pitchFamily="18" charset="-78"/>
              </a:rPr>
              <a:t>Codons and Protein Synthesis</a:t>
            </a:r>
          </a:p>
          <a:p>
            <a:pPr algn="ctr" rtl="1"/>
            <a:endParaRPr lang="en-US" sz="2000" dirty="0">
              <a:solidFill>
                <a:srgbClr val="FF0000"/>
              </a:solidFill>
              <a:latin typeface="Broadway" panose="04040905080B02020502" pitchFamily="82" charset="0"/>
              <a:ea typeface="GE Elegant Medium" pitchFamily="18" charset="-78"/>
              <a:cs typeface="GE Elegant Medium" pitchFamily="18" charset="-78"/>
            </a:endParaRPr>
          </a:p>
          <a:p>
            <a:pPr marL="342900" indent="-342900" algn="just" rtl="1">
              <a:buFont typeface="Arial" panose="020B0604020202020204" pitchFamily="34" charset="0"/>
              <a:buChar char="•"/>
            </a:pPr>
            <a:r>
              <a:rPr lang="ar-SA" sz="2400" dirty="0">
                <a:latin typeface="GE Elegant Medium" pitchFamily="18" charset="-78"/>
                <a:ea typeface="GE Elegant Medium" pitchFamily="18" charset="-78"/>
                <a:cs typeface="GE Elegant Medium" pitchFamily="18" charset="-78"/>
              </a:rPr>
              <a:t>إن التسلسلات التي تحيط الكودون </a:t>
            </a:r>
            <a:r>
              <a:rPr lang="en-US" dirty="0">
                <a:latin typeface="GE Elegant Medium" pitchFamily="18" charset="-78"/>
                <a:ea typeface="GE Elegant Medium" pitchFamily="18" charset="-78"/>
                <a:cs typeface="GE Elegant Medium" pitchFamily="18" charset="-78"/>
              </a:rPr>
              <a:t>AUG</a:t>
            </a:r>
            <a:r>
              <a:rPr lang="ar-SA" sz="2400" dirty="0">
                <a:latin typeface="GE Elegant Medium" pitchFamily="18" charset="-78"/>
                <a:ea typeface="GE Elegant Medium" pitchFamily="18" charset="-78"/>
                <a:cs typeface="GE Elegant Medium" pitchFamily="18" charset="-78"/>
              </a:rPr>
              <a:t> تؤثر على كفاءة هذا الكودون في هذا الموقع للتشفير عن المثيونين, ولهذا, وفي العديد من الحالات, يتم تجاهل أول كودون من نوع </a:t>
            </a:r>
            <a:r>
              <a:rPr lang="en-US" sz="2400" dirty="0">
                <a:solidFill>
                  <a:srgbClr val="FF0000"/>
                </a:solidFill>
                <a:latin typeface="Garamond" panose="02020404030301010803" pitchFamily="18" charset="0"/>
                <a:ea typeface="GE Elegant Medium" pitchFamily="18" charset="-78"/>
                <a:cs typeface="GE Elegant Medium" pitchFamily="18" charset="-78"/>
              </a:rPr>
              <a:t>AUG</a:t>
            </a:r>
            <a:r>
              <a:rPr lang="ar-SA" sz="2400" dirty="0">
                <a:latin typeface="GE Elegant Medium" pitchFamily="18" charset="-78"/>
                <a:ea typeface="GE Elegant Medium" pitchFamily="18" charset="-78"/>
                <a:cs typeface="GE Elegant Medium" pitchFamily="18" charset="-78"/>
              </a:rPr>
              <a:t> في جزيئة الـ </a:t>
            </a:r>
            <a:r>
              <a:rPr lang="en-US" sz="2400" dirty="0">
                <a:solidFill>
                  <a:srgbClr val="FF0000"/>
                </a:solidFill>
                <a:latin typeface="Garamond" panose="02020404030301010803" pitchFamily="18" charset="0"/>
                <a:ea typeface="GE Elegant Medium" pitchFamily="18" charset="-78"/>
                <a:cs typeface="GE Elegant Medium" pitchFamily="18" charset="-78"/>
              </a:rPr>
              <a:t>mRNA</a:t>
            </a:r>
            <a:r>
              <a:rPr lang="ar-SA" sz="2400" dirty="0">
                <a:latin typeface="GE Elegant Medium" pitchFamily="18" charset="-78"/>
                <a:ea typeface="GE Elegant Medium" pitchFamily="18" charset="-78"/>
                <a:cs typeface="GE Elegant Medium" pitchFamily="18" charset="-78"/>
              </a:rPr>
              <a:t> حيث يعتبر هنا هذا الكودون هو كودون يؤذن لمرحلة البداية فقط دون أن يعبـّر عن أي حامض أميني, بينما إذا وقع هذا الكودون في مكان آخر يقرأ كبقية الكودونات الـ </a:t>
            </a:r>
            <a:r>
              <a:rPr lang="en-US" sz="2400" dirty="0">
                <a:latin typeface="GE Elegant Medium" pitchFamily="18" charset="-78"/>
                <a:ea typeface="GE Elegant Medium" pitchFamily="18" charset="-78"/>
                <a:cs typeface="GE Elegant Medium" pitchFamily="18" charset="-78"/>
              </a:rPr>
              <a:t>61</a:t>
            </a:r>
            <a:r>
              <a:rPr lang="ar-SA" sz="2400" dirty="0">
                <a:latin typeface="GE Elegant Medium" pitchFamily="18" charset="-78"/>
                <a:ea typeface="GE Elegant Medium" pitchFamily="18" charset="-78"/>
                <a:cs typeface="GE Elegant Medium" pitchFamily="18" charset="-78"/>
              </a:rPr>
              <a:t> لذا, يشفر عن الحامض الأميني </a:t>
            </a:r>
            <a:r>
              <a:rPr lang="en-US" sz="2400" dirty="0">
                <a:solidFill>
                  <a:srgbClr val="FF0000"/>
                </a:solidFill>
                <a:latin typeface="Garamond" panose="02020404030301010803" pitchFamily="18" charset="0"/>
                <a:ea typeface="GE Elegant Medium" pitchFamily="18" charset="-78"/>
                <a:cs typeface="GE Elegant Medium" pitchFamily="18" charset="-78"/>
              </a:rPr>
              <a:t>methionine</a:t>
            </a:r>
            <a:r>
              <a:rPr lang="ar-SA" sz="2400" dirty="0">
                <a:latin typeface="GE Elegant Medium" pitchFamily="18" charset="-78"/>
                <a:ea typeface="GE Elegant Medium" pitchFamily="18" charset="-78"/>
                <a:cs typeface="GE Elegant Medium" pitchFamily="18" charset="-78"/>
              </a:rPr>
              <a:t>. وعلى أية حال, لا يوجد في الكائنات حقيقية النواة </a:t>
            </a:r>
            <a:r>
              <a:rPr lang="en-US" sz="2400" dirty="0">
                <a:solidFill>
                  <a:srgbClr val="FF0000"/>
                </a:solidFill>
                <a:latin typeface="Garamond" panose="02020404030301010803" pitchFamily="18" charset="0"/>
                <a:ea typeface="GE Elegant Medium" pitchFamily="18" charset="-78"/>
                <a:cs typeface="GE Elegant Medium" pitchFamily="18" charset="-78"/>
              </a:rPr>
              <a:t>mRNA</a:t>
            </a:r>
            <a:r>
              <a:rPr lang="ar-SA" sz="2400" dirty="0">
                <a:latin typeface="GE Elegant Medium" pitchFamily="18" charset="-78"/>
                <a:ea typeface="GE Elegant Medium" pitchFamily="18" charset="-78"/>
                <a:cs typeface="GE Elegant Medium" pitchFamily="18" charset="-78"/>
              </a:rPr>
              <a:t> تسلسل يكافيء تسلسل </a:t>
            </a:r>
            <a:r>
              <a:rPr lang="en-US" sz="2400" dirty="0">
                <a:solidFill>
                  <a:srgbClr val="FF0000"/>
                </a:solidFill>
                <a:latin typeface="Garamond" panose="02020404030301010803" pitchFamily="18" charset="0"/>
                <a:ea typeface="GE Elegant Medium" pitchFamily="18" charset="-78"/>
                <a:cs typeface="GE Elegant Medium" pitchFamily="18" charset="-78"/>
              </a:rPr>
              <a:t>Shine-</a:t>
            </a:r>
            <a:r>
              <a:rPr lang="en-US" sz="2400" dirty="0" err="1">
                <a:solidFill>
                  <a:srgbClr val="FF0000"/>
                </a:solidFill>
                <a:latin typeface="Garamond" panose="02020404030301010803" pitchFamily="18" charset="0"/>
                <a:ea typeface="GE Elegant Medium" pitchFamily="18" charset="-78"/>
                <a:cs typeface="GE Elegant Medium" pitchFamily="18" charset="-78"/>
              </a:rPr>
              <a:t>Delgarno</a:t>
            </a:r>
            <a:r>
              <a:rPr lang="en-US" sz="2400" dirty="0">
                <a:latin typeface="GE Elegant Medium" pitchFamily="18" charset="-78"/>
                <a:ea typeface="GE Elegant Medium" pitchFamily="18" charset="-78"/>
                <a:cs typeface="GE Elegant Medium" pitchFamily="18" charset="-78"/>
              </a:rPr>
              <a:t> </a:t>
            </a:r>
            <a:r>
              <a:rPr lang="ar-SA" sz="2400" dirty="0">
                <a:latin typeface="GE Elegant Medium" pitchFamily="18" charset="-78"/>
                <a:ea typeface="GE Elegant Medium" pitchFamily="18" charset="-78"/>
                <a:cs typeface="GE Elegant Medium" pitchFamily="18" charset="-78"/>
              </a:rPr>
              <a:t>الموجود في </a:t>
            </a:r>
            <a:r>
              <a:rPr lang="en-US" sz="2400" dirty="0">
                <a:solidFill>
                  <a:srgbClr val="FF0000"/>
                </a:solidFill>
                <a:latin typeface="Garamond" panose="02020404030301010803" pitchFamily="18" charset="0"/>
                <a:ea typeface="GE Elegant Medium" pitchFamily="18" charset="-78"/>
                <a:cs typeface="GE Elegant Medium" pitchFamily="18" charset="-78"/>
              </a:rPr>
              <a:t>mRNA</a:t>
            </a:r>
            <a:r>
              <a:rPr lang="ar-SA" sz="2400" dirty="0">
                <a:latin typeface="GE Elegant Medium" pitchFamily="18" charset="-78"/>
                <a:ea typeface="GE Elegant Medium" pitchFamily="18" charset="-78"/>
                <a:cs typeface="GE Elegant Medium" pitchFamily="18" charset="-78"/>
              </a:rPr>
              <a:t> بدائية النواة.</a:t>
            </a:r>
            <a:endParaRPr lang="en-US" sz="2400" dirty="0">
              <a:latin typeface="GE Elegant Medium" pitchFamily="18" charset="-78"/>
              <a:ea typeface="GE Elegant Medium" pitchFamily="18" charset="-78"/>
              <a:cs typeface="GE Elegant Medium" pitchFamily="18" charset="-78"/>
            </a:endParaRPr>
          </a:p>
          <a:p>
            <a:pPr marL="342900" indent="-342900" algn="just" rtl="1">
              <a:buFont typeface="Arial" panose="020B0604020202020204" pitchFamily="34" charset="0"/>
              <a:buChar char="•"/>
            </a:pPr>
            <a:r>
              <a:rPr lang="ar-SA" sz="2400" dirty="0">
                <a:latin typeface="GE Elegant Medium" pitchFamily="18" charset="-78"/>
                <a:ea typeface="GE Elegant Medium" pitchFamily="18" charset="-78"/>
                <a:cs typeface="GE Elegant Medium" pitchFamily="18" charset="-78"/>
              </a:rPr>
              <a:t>إن التسلسلات الموجودة في جزيئات الـ </a:t>
            </a:r>
            <a:r>
              <a:rPr lang="en-US" sz="2400" dirty="0">
                <a:solidFill>
                  <a:srgbClr val="FF0000"/>
                </a:solidFill>
                <a:latin typeface="Garamond" panose="02020404030301010803" pitchFamily="18" charset="0"/>
                <a:ea typeface="GE Elegant Medium" pitchFamily="18" charset="-78"/>
                <a:cs typeface="GE Elegant Medium" pitchFamily="18" charset="-78"/>
              </a:rPr>
              <a:t>mRNA</a:t>
            </a:r>
            <a:r>
              <a:rPr lang="ar-SA" sz="2400" dirty="0">
                <a:latin typeface="GE Elegant Medium" pitchFamily="18" charset="-78"/>
                <a:ea typeface="GE Elegant Medium" pitchFamily="18" charset="-78"/>
                <a:cs typeface="GE Elegant Medium" pitchFamily="18" charset="-78"/>
              </a:rPr>
              <a:t> توجد في كل حامض أميني. إن الجزيئات المتكيفة التي تترجم الكودونات إلى تسلسل أحماض أمينية في البروتين هي جزيئات الـ </a:t>
            </a:r>
            <a:r>
              <a:rPr lang="en-US" sz="2400" dirty="0">
                <a:solidFill>
                  <a:srgbClr val="FF0000"/>
                </a:solidFill>
                <a:latin typeface="Garamond" panose="02020404030301010803" pitchFamily="18" charset="0"/>
                <a:ea typeface="GE Elegant Medium" pitchFamily="18" charset="-78"/>
                <a:cs typeface="GE Elegant Medium" pitchFamily="18" charset="-78"/>
              </a:rPr>
              <a:t>tRNA</a:t>
            </a:r>
            <a:r>
              <a:rPr lang="ar-SA" sz="2400" dirty="0">
                <a:latin typeface="GE Elegant Medium" pitchFamily="18" charset="-78"/>
                <a:ea typeface="GE Elegant Medium" pitchFamily="18" charset="-78"/>
                <a:cs typeface="GE Elegant Medium" pitchFamily="18" charset="-78"/>
              </a:rPr>
              <a:t> . ان الرايبوسومات هي مكونات خلوية والتي تتآثر عليها الكيانات الوظيفية المختلفة لكي تخلق جزيئة البروتين. تتراكب العديد من الرايبوسومات على بعضها البعض تلقائيا لتترجم جزيئة </a:t>
            </a:r>
            <a:r>
              <a:rPr lang="en-US" sz="2400" dirty="0">
                <a:solidFill>
                  <a:srgbClr val="FF0000"/>
                </a:solidFill>
                <a:latin typeface="Garamond" panose="02020404030301010803" pitchFamily="18" charset="0"/>
                <a:ea typeface="GE Elegant Medium" pitchFamily="18" charset="-78"/>
                <a:cs typeface="GE Elegant Medium" pitchFamily="18" charset="-78"/>
              </a:rPr>
              <a:t>mRNA</a:t>
            </a:r>
            <a:r>
              <a:rPr lang="ar-SA" sz="2400" dirty="0">
                <a:latin typeface="GE Elegant Medium" pitchFamily="18" charset="-78"/>
                <a:ea typeface="GE Elegant Medium" pitchFamily="18" charset="-78"/>
                <a:cs typeface="GE Elegant Medium" pitchFamily="18" charset="-78"/>
              </a:rPr>
              <a:t> مفردة, وتكون ما يعرف بمتعدد الرايبوسوم </a:t>
            </a:r>
            <a:r>
              <a:rPr lang="en-US" sz="2400" dirty="0">
                <a:solidFill>
                  <a:srgbClr val="FF0000"/>
                </a:solidFill>
                <a:latin typeface="Garamond" panose="02020404030301010803" pitchFamily="18" charset="0"/>
                <a:ea typeface="GE Elegant Medium" pitchFamily="18" charset="-78"/>
                <a:cs typeface="GE Elegant Medium" pitchFamily="18" charset="-78"/>
              </a:rPr>
              <a:t>polyribosome</a:t>
            </a:r>
            <a:r>
              <a:rPr lang="ar-SA" sz="2400" dirty="0">
                <a:latin typeface="GE Elegant Medium" pitchFamily="18" charset="-78"/>
                <a:ea typeface="GE Elegant Medium" pitchFamily="18" charset="-78"/>
                <a:cs typeface="GE Elegant Medium" pitchFamily="18" charset="-78"/>
              </a:rPr>
              <a:t>. أما الشبكة الاندوبلازمية الداخلية هي حجرات يرتبط متعدد الرايبوسوم على سطوحها.</a:t>
            </a:r>
            <a:endParaRPr lang="en-US" sz="2400" dirty="0">
              <a:latin typeface="GE Elegant Medium" pitchFamily="18" charset="-78"/>
              <a:ea typeface="GE Elegant Medium" pitchFamily="18" charset="-78"/>
              <a:cs typeface="GE Elegant Medium" pitchFamily="18" charset="-78"/>
            </a:endParaRPr>
          </a:p>
          <a:p>
            <a:pPr algn="just" rtl="1"/>
            <a:endParaRPr lang="en-US" sz="2400" dirty="0">
              <a:latin typeface="GE Elegant Medium" pitchFamily="18" charset="-78"/>
              <a:ea typeface="GE Elegant Medium" pitchFamily="18" charset="-78"/>
              <a:cs typeface="GE Elegant Medium" pitchFamily="18" charset="-78"/>
            </a:endParaRPr>
          </a:p>
        </p:txBody>
      </p:sp>
    </p:spTree>
    <p:extLst>
      <p:ext uri="{BB962C8B-B14F-4D97-AF65-F5344CB8AC3E}">
        <p14:creationId xmlns:p14="http://schemas.microsoft.com/office/powerpoint/2010/main" val="2143695778"/>
      </p:ext>
    </p:extLst>
  </p:cSld>
  <p:clrMapOvr>
    <a:masterClrMapping/>
  </p:clrMapOvr>
  <p:transition spd="slow">
    <p:wedg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0" y="885825"/>
            <a:ext cx="9175839" cy="5133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36957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49" name="Picture 17" descr="Relationships among the coding sequence of a gene, the codon sequence of an mRNA, the anticodons of"/>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609600" y="1524000"/>
            <a:ext cx="7957313" cy="518533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152400" y="260865"/>
            <a:ext cx="88392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just" rtl="1" fontAlgn="base">
              <a:lnSpc>
                <a:spcPct val="100000"/>
              </a:lnSpc>
              <a:spcBef>
                <a:spcPct val="0"/>
              </a:spcBef>
              <a:spcAft>
                <a:spcPct val="0"/>
              </a:spcAft>
              <a:buClrTx/>
              <a:buSzTx/>
              <a:tabLst/>
            </a:pPr>
            <a:r>
              <a:rPr lang="ar-SA" altLang="en-US" sz="2400" dirty="0">
                <a:latin typeface="GE Elegant Medium" pitchFamily="18" charset="-78"/>
                <a:ea typeface="GE Elegant Medium" pitchFamily="18" charset="-78"/>
                <a:cs typeface="GE Elegant Medium" pitchFamily="18" charset="-78"/>
              </a:rPr>
              <a:t>استطاع </a:t>
            </a:r>
            <a:r>
              <a:rPr lang="en-US" altLang="en-US" sz="2400" dirty="0">
                <a:solidFill>
                  <a:srgbClr val="FF0000"/>
                </a:solidFill>
                <a:latin typeface="Garamond" panose="02020404030301010803" pitchFamily="18" charset="0"/>
                <a:ea typeface="GE Elegant Medium" pitchFamily="18" charset="-78"/>
                <a:cs typeface="GE Elegant Medium" pitchFamily="18" charset="-78"/>
              </a:rPr>
              <a:t>Holley</a:t>
            </a:r>
            <a:r>
              <a:rPr lang="ar-SA" altLang="en-US" sz="2400" dirty="0">
                <a:latin typeface="GE Elegant Medium" pitchFamily="18" charset="-78"/>
                <a:ea typeface="GE Elegant Medium" pitchFamily="18" charset="-78"/>
                <a:cs typeface="GE Elegant Medium" pitchFamily="18" charset="-78"/>
              </a:rPr>
              <a:t> من تشخيص تسلسل جزيئة الـ </a:t>
            </a:r>
            <a:r>
              <a:rPr lang="en-US" altLang="en-US" sz="2400" dirty="0">
                <a:solidFill>
                  <a:srgbClr val="FF0000"/>
                </a:solidFill>
                <a:latin typeface="Garamond" panose="02020404030301010803" pitchFamily="18" charset="0"/>
                <a:ea typeface="GE Elegant Medium" pitchFamily="18" charset="-78"/>
                <a:cs typeface="GE Elegant Medium" pitchFamily="18" charset="-78"/>
              </a:rPr>
              <a:t>tRNA</a:t>
            </a:r>
            <a:r>
              <a:rPr lang="ar-SA" altLang="en-US" sz="2400" dirty="0">
                <a:latin typeface="GE Elegant Medium" pitchFamily="18" charset="-78"/>
                <a:ea typeface="GE Elegant Medium" pitchFamily="18" charset="-78"/>
                <a:cs typeface="GE Elegant Medium" pitchFamily="18" charset="-78"/>
              </a:rPr>
              <a:t> , وهي الجزيئة المتكيفة التي تسهل عملية الترجمة, ليحصل كل من </a:t>
            </a:r>
            <a:r>
              <a:rPr lang="en-US" altLang="en-US" sz="2400" dirty="0">
                <a:solidFill>
                  <a:srgbClr val="FF0000"/>
                </a:solidFill>
                <a:latin typeface="Garamond" panose="02020404030301010803" pitchFamily="18" charset="0"/>
                <a:ea typeface="GE Elegant Medium" pitchFamily="18" charset="-78"/>
                <a:cs typeface="GE Elegant Medium" pitchFamily="18" charset="-78"/>
              </a:rPr>
              <a:t>Nirenberg</a:t>
            </a:r>
            <a:r>
              <a:rPr lang="ar-SA" altLang="en-US" sz="2400" dirty="0">
                <a:latin typeface="GE Elegant Medium" pitchFamily="18" charset="-78"/>
                <a:ea typeface="GE Elegant Medium" pitchFamily="18" charset="-78"/>
                <a:cs typeface="GE Elegant Medium" pitchFamily="18" charset="-78"/>
              </a:rPr>
              <a:t> و </a:t>
            </a:r>
            <a:r>
              <a:rPr lang="en-US" altLang="en-US" sz="2400" dirty="0">
                <a:solidFill>
                  <a:srgbClr val="FF0000"/>
                </a:solidFill>
                <a:latin typeface="Garamond" panose="02020404030301010803" pitchFamily="18" charset="0"/>
                <a:ea typeface="GE Elegant Medium" pitchFamily="18" charset="-78"/>
                <a:cs typeface="GE Elegant Medium" pitchFamily="18" charset="-78"/>
              </a:rPr>
              <a:t>Khorana</a:t>
            </a:r>
            <a:r>
              <a:rPr lang="ar-SA" altLang="en-US" sz="2400" dirty="0">
                <a:latin typeface="GE Elegant Medium" pitchFamily="18" charset="-78"/>
                <a:ea typeface="GE Elegant Medium" pitchFamily="18" charset="-78"/>
                <a:cs typeface="GE Elegant Medium" pitchFamily="18" charset="-78"/>
              </a:rPr>
              <a:t> و </a:t>
            </a:r>
            <a:r>
              <a:rPr lang="en-US" altLang="en-US" sz="2400" dirty="0">
                <a:solidFill>
                  <a:srgbClr val="FF0000"/>
                </a:solidFill>
                <a:latin typeface="Garamond" panose="02020404030301010803" pitchFamily="18" charset="0"/>
                <a:ea typeface="GE Elegant Medium" pitchFamily="18" charset="-78"/>
                <a:cs typeface="GE Elegant Medium" pitchFamily="18" charset="-78"/>
              </a:rPr>
              <a:t>Holley</a:t>
            </a:r>
            <a:r>
              <a:rPr lang="ar-SA" altLang="en-US" sz="2400" dirty="0">
                <a:latin typeface="GE Elegant Medium" pitchFamily="18" charset="-78"/>
                <a:ea typeface="GE Elegant Medium" pitchFamily="18" charset="-78"/>
                <a:cs typeface="GE Elegant Medium" pitchFamily="18" charset="-78"/>
              </a:rPr>
              <a:t> جائزة نوبل في الفسلجة و الطب تقديرا ً لعملهم البارع. وذلك في عام </a:t>
            </a:r>
            <a:r>
              <a:rPr lang="ar-SA" altLang="en-US" sz="2400" dirty="0">
                <a:solidFill>
                  <a:srgbClr val="FF0000"/>
                </a:solidFill>
                <a:latin typeface="Garamond" panose="02020404030301010803" pitchFamily="18" charset="0"/>
                <a:ea typeface="GE Elegant Medium" pitchFamily="18" charset="-78"/>
                <a:cs typeface="GE Elegant Medium" pitchFamily="18" charset="-78"/>
              </a:rPr>
              <a:t>1968</a:t>
            </a:r>
            <a:r>
              <a:rPr lang="ar-SA" altLang="en-US" sz="2400" dirty="0">
                <a:latin typeface="GE Elegant Medium" pitchFamily="18" charset="-78"/>
                <a:ea typeface="GE Elegant Medium" pitchFamily="18" charset="-78"/>
                <a:cs typeface="GE Elegant Medium" pitchFamily="18" charset="-78"/>
              </a:rPr>
              <a:t>.</a:t>
            </a:r>
          </a:p>
        </p:txBody>
      </p:sp>
    </p:spTree>
    <p:extLst>
      <p:ext uri="{BB962C8B-B14F-4D97-AF65-F5344CB8AC3E}">
        <p14:creationId xmlns:p14="http://schemas.microsoft.com/office/powerpoint/2010/main" val="2143695778"/>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184970"/>
            <a:ext cx="8686800" cy="3539430"/>
          </a:xfrm>
          <a:prstGeom prst="rect">
            <a:avLst/>
          </a:prstGeom>
        </p:spPr>
        <p:txBody>
          <a:bodyPr wrap="square">
            <a:spAutoFit/>
          </a:bodyPr>
          <a:lstStyle/>
          <a:p>
            <a:pPr algn="ctr" rtl="1" fontAlgn="base">
              <a:spcBef>
                <a:spcPct val="0"/>
              </a:spcBef>
              <a:spcAft>
                <a:spcPct val="0"/>
              </a:spcAft>
            </a:pPr>
            <a:r>
              <a:rPr lang="ar-IQ" sz="3200" dirty="0">
                <a:solidFill>
                  <a:srgbClr val="FF0000"/>
                </a:solidFill>
                <a:latin typeface="GE Elegant Medium" pitchFamily="18" charset="-78"/>
                <a:ea typeface="GE Elegant Medium" pitchFamily="18" charset="-78"/>
                <a:cs typeface="GE Elegant Medium" pitchFamily="18" charset="-78"/>
              </a:rPr>
              <a:t>ال</a:t>
            </a:r>
            <a:r>
              <a:rPr lang="ar-SA" sz="3200" dirty="0">
                <a:solidFill>
                  <a:srgbClr val="FF0000"/>
                </a:solidFill>
                <a:latin typeface="GE Elegant Medium" pitchFamily="18" charset="-78"/>
                <a:ea typeface="GE Elegant Medium" pitchFamily="18" charset="-78"/>
                <a:cs typeface="GE Elegant Medium" pitchFamily="18" charset="-78"/>
              </a:rPr>
              <a:t>كودون </a:t>
            </a:r>
            <a:r>
              <a:rPr lang="en-US" sz="2400" dirty="0">
                <a:solidFill>
                  <a:srgbClr val="FF0000"/>
                </a:solidFill>
                <a:latin typeface="Broadway" panose="04040905080B02020502" pitchFamily="82" charset="0"/>
                <a:ea typeface="GE Elegant Medium" pitchFamily="18" charset="-78"/>
                <a:cs typeface="GE Elegant Medium" pitchFamily="18" charset="-78"/>
              </a:rPr>
              <a:t>Codon</a:t>
            </a:r>
            <a:r>
              <a:rPr lang="en-US" sz="2400" dirty="0">
                <a:latin typeface="GE Elegant Medium" pitchFamily="18" charset="-78"/>
                <a:ea typeface="GE Elegant Medium" pitchFamily="18" charset="-78"/>
                <a:cs typeface="GE Elegant Medium" pitchFamily="18" charset="-78"/>
              </a:rPr>
              <a:t>  </a:t>
            </a:r>
          </a:p>
          <a:p>
            <a:pPr algn="just" rtl="1" fontAlgn="base">
              <a:spcBef>
                <a:spcPct val="0"/>
              </a:spcBef>
              <a:spcAft>
                <a:spcPct val="0"/>
              </a:spcAft>
            </a:pPr>
            <a:r>
              <a:rPr lang="ar-SA" sz="2400" dirty="0">
                <a:latin typeface="GE Elegant Medium" pitchFamily="18" charset="-78"/>
                <a:ea typeface="GE Elegant Medium" pitchFamily="18" charset="-78"/>
                <a:cs typeface="GE Elegant Medium" pitchFamily="18" charset="-78"/>
              </a:rPr>
              <a:t>يجب أن يتوفر </a:t>
            </a:r>
            <a:r>
              <a:rPr lang="en-US" sz="2400" dirty="0">
                <a:latin typeface="GE Elegant Medium" pitchFamily="18" charset="-78"/>
                <a:ea typeface="GE Elegant Medium" pitchFamily="18" charset="-78"/>
                <a:cs typeface="GE Elegant Medium" pitchFamily="18" charset="-78"/>
              </a:rPr>
              <a:t>20</a:t>
            </a:r>
            <a:r>
              <a:rPr lang="ar-SA" sz="2400" dirty="0">
                <a:latin typeface="GE Elegant Medium" pitchFamily="18" charset="-78"/>
                <a:ea typeface="GE Elegant Medium" pitchFamily="18" charset="-78"/>
                <a:cs typeface="GE Elegant Medium" pitchFamily="18" charset="-78"/>
              </a:rPr>
              <a:t> نوع من الأحماض الأمينية لتخليق البروتينات, وهكذا, لا بد من وجود </a:t>
            </a:r>
            <a:r>
              <a:rPr lang="en-US" sz="2400" dirty="0">
                <a:solidFill>
                  <a:srgbClr val="FF0000"/>
                </a:solidFill>
                <a:latin typeface="Garamond" panose="02020404030301010803" pitchFamily="18" charset="0"/>
                <a:ea typeface="GE Elegant Medium" pitchFamily="18" charset="-78"/>
                <a:cs typeface="GE Elegant Medium" pitchFamily="18" charset="-78"/>
              </a:rPr>
              <a:t>20</a:t>
            </a:r>
            <a:r>
              <a:rPr lang="ar-SA" sz="2400" dirty="0">
                <a:latin typeface="GE Elegant Medium" pitchFamily="18" charset="-78"/>
                <a:ea typeface="GE Elegant Medium" pitchFamily="18" charset="-78"/>
                <a:cs typeface="GE Elegant Medium" pitchFamily="18" charset="-78"/>
              </a:rPr>
              <a:t> كودون مختلف ليؤلف الشفرة الوراثية.  وبما أن هنالك أربعة أنواع فقط من الأحماض النووية في جزيئة الـ </a:t>
            </a:r>
            <a:r>
              <a:rPr lang="en-US" sz="2400" dirty="0">
                <a:solidFill>
                  <a:srgbClr val="FF0000"/>
                </a:solidFill>
                <a:latin typeface="Garamond" panose="02020404030301010803" pitchFamily="18" charset="0"/>
                <a:ea typeface="GE Elegant Medium" pitchFamily="18" charset="-78"/>
                <a:cs typeface="GE Elegant Medium" pitchFamily="18" charset="-78"/>
              </a:rPr>
              <a:t>mRNA</a:t>
            </a:r>
            <a:r>
              <a:rPr lang="ar-SA" sz="2400" dirty="0">
                <a:latin typeface="GE Elegant Medium" pitchFamily="18" charset="-78"/>
                <a:ea typeface="GE Elegant Medium" pitchFamily="18" charset="-78"/>
                <a:cs typeface="GE Elegant Medium" pitchFamily="18" charset="-78"/>
              </a:rPr>
              <a:t> , لذا, فان كل كودون يجب أن يتألف من أكثر من نيوكليوتيدة واحدة. وإذا فرضنا بأن الكودونات تحتوي على اثنان من النيوكليوتيدات, فإنها لا تستطيع أن توفر أكثر(</a:t>
            </a:r>
            <a:r>
              <a:rPr lang="en-US" sz="2400" dirty="0">
                <a:latin typeface="GE Elegant Medium" pitchFamily="18" charset="-78"/>
                <a:ea typeface="GE Elegant Medium" pitchFamily="18" charset="-78"/>
                <a:cs typeface="GE Elegant Medium" pitchFamily="18" charset="-78"/>
              </a:rPr>
              <a:t>(</a:t>
            </a:r>
            <a:r>
              <a:rPr lang="en-US" sz="2400" dirty="0">
                <a:solidFill>
                  <a:srgbClr val="FF0000"/>
                </a:solidFill>
                <a:latin typeface="Garamond" panose="02020404030301010803" pitchFamily="18" charset="0"/>
                <a:ea typeface="GE Elegant Medium" pitchFamily="18" charset="-78"/>
                <a:cs typeface="GE Elegant Medium" pitchFamily="18" charset="-78"/>
              </a:rPr>
              <a:t>4²</a:t>
            </a:r>
            <a:r>
              <a:rPr lang="ar-SA" sz="2400" dirty="0">
                <a:latin typeface="GE Elegant Medium" pitchFamily="18" charset="-78"/>
                <a:ea typeface="GE Elegant Medium" pitchFamily="18" charset="-78"/>
                <a:cs typeface="GE Elegant Medium" pitchFamily="18" charset="-78"/>
              </a:rPr>
              <a:t> كودون متخصص, بينما إذا احتوى الكودون على ثلاث نيوكليوتيدات فيمكن له أن يوفر</a:t>
            </a:r>
            <a:r>
              <a:rPr lang="en-US" sz="2400" dirty="0">
                <a:solidFill>
                  <a:srgbClr val="FF0000"/>
                </a:solidFill>
                <a:latin typeface="Garamond" panose="02020404030301010803" pitchFamily="18" charset="0"/>
                <a:ea typeface="GE Elegant Medium" pitchFamily="18" charset="-78"/>
                <a:cs typeface="GE Elegant Medium" pitchFamily="18" charset="-78"/>
              </a:rPr>
              <a:t>(4³</a:t>
            </a:r>
            <a:r>
              <a:rPr lang="en-US" sz="2400" dirty="0">
                <a:latin typeface="GE Elegant Medium" pitchFamily="18" charset="-78"/>
                <a:ea typeface="GE Elegant Medium" pitchFamily="18" charset="-78"/>
                <a:cs typeface="GE Elegant Medium" pitchFamily="18" charset="-78"/>
              </a:rPr>
              <a:t>)</a:t>
            </a:r>
            <a:r>
              <a:rPr lang="ar-SA" sz="2400" dirty="0">
                <a:latin typeface="GE Elegant Medium" pitchFamily="18" charset="-78"/>
                <a:ea typeface="GE Elegant Medium" pitchFamily="18" charset="-78"/>
                <a:cs typeface="GE Elegant Medium" pitchFamily="18" charset="-78"/>
              </a:rPr>
              <a:t> أي </a:t>
            </a:r>
            <a:r>
              <a:rPr lang="en-US" sz="2400" dirty="0">
                <a:solidFill>
                  <a:srgbClr val="FF0000"/>
                </a:solidFill>
                <a:latin typeface="Garamond" panose="02020404030301010803" pitchFamily="18" charset="0"/>
                <a:ea typeface="GE Elegant Medium" pitchFamily="18" charset="-78"/>
                <a:cs typeface="GE Elegant Medium" pitchFamily="18" charset="-78"/>
              </a:rPr>
              <a:t>64</a:t>
            </a:r>
            <a:r>
              <a:rPr lang="ar-SA" sz="2400" dirty="0">
                <a:latin typeface="GE Elegant Medium" pitchFamily="18" charset="-78"/>
                <a:ea typeface="GE Elegant Medium" pitchFamily="18" charset="-78"/>
                <a:cs typeface="GE Elegant Medium" pitchFamily="18" charset="-78"/>
              </a:rPr>
              <a:t> كودون متخصص, وعندما وجد الباحثين بان عدد الكودونات هو </a:t>
            </a:r>
            <a:r>
              <a:rPr lang="en-US" sz="2400" dirty="0">
                <a:solidFill>
                  <a:srgbClr val="FF0000"/>
                </a:solidFill>
                <a:latin typeface="Garamond" panose="02020404030301010803" pitchFamily="18" charset="0"/>
                <a:ea typeface="GE Elegant Medium" pitchFamily="18" charset="-78"/>
                <a:cs typeface="GE Elegant Medium" pitchFamily="18" charset="-78"/>
              </a:rPr>
              <a:t>64</a:t>
            </a:r>
            <a:r>
              <a:rPr lang="ar-SA" sz="2400" dirty="0">
                <a:latin typeface="GE Elegant Medium" pitchFamily="18" charset="-78"/>
                <a:ea typeface="GE Elegant Medium" pitchFamily="18" charset="-78"/>
                <a:cs typeface="GE Elegant Medium" pitchFamily="18" charset="-78"/>
              </a:rPr>
              <a:t> لذا فان الفرضية التي تقول بان الكودونات ثلاثية </a:t>
            </a:r>
            <a:r>
              <a:rPr lang="en-US" sz="2400" dirty="0">
                <a:solidFill>
                  <a:srgbClr val="FF0000"/>
                </a:solidFill>
                <a:latin typeface="Garamond" panose="02020404030301010803" pitchFamily="18" charset="0"/>
                <a:ea typeface="GE Elegant Medium" pitchFamily="18" charset="-78"/>
                <a:cs typeface="GE Elegant Medium" pitchFamily="18" charset="-78"/>
              </a:rPr>
              <a:t>triple</a:t>
            </a:r>
            <a:r>
              <a:rPr lang="ar-SA" sz="2400" dirty="0">
                <a:latin typeface="GE Elegant Medium" pitchFamily="18" charset="-78"/>
                <a:ea typeface="GE Elegant Medium" pitchFamily="18" charset="-78"/>
                <a:cs typeface="GE Elegant Medium" pitchFamily="18" charset="-78"/>
              </a:rPr>
              <a:t> هي الفرضية الصحيحة.</a:t>
            </a:r>
            <a:endParaRPr lang="en-US" sz="2400" dirty="0">
              <a:latin typeface="GE Elegant Medium" pitchFamily="18" charset="-78"/>
              <a:ea typeface="GE Elegant Medium" pitchFamily="18" charset="-78"/>
              <a:cs typeface="GE Elegant Medium" pitchFamily="18" charset="-78"/>
            </a:endParaRPr>
          </a:p>
        </p:txBody>
      </p:sp>
    </p:spTree>
    <p:extLst>
      <p:ext uri="{BB962C8B-B14F-4D97-AF65-F5344CB8AC3E}">
        <p14:creationId xmlns:p14="http://schemas.microsoft.com/office/powerpoint/2010/main" val="2143695778"/>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3"/>
          <p:cNvSpPr>
            <a:spLocks noChangeArrowheads="1"/>
          </p:cNvSpPr>
          <p:nvPr/>
        </p:nvSpPr>
        <p:spPr bwMode="auto">
          <a:xfrm>
            <a:off x="202842" y="871086"/>
            <a:ext cx="8818484" cy="4739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indent="0" algn="just" rtl="1" fontAlgn="base">
              <a:lnSpc>
                <a:spcPct val="100000"/>
              </a:lnSpc>
              <a:spcBef>
                <a:spcPct val="0"/>
              </a:spcBef>
              <a:spcAft>
                <a:spcPct val="0"/>
              </a:spcAft>
              <a:buClrTx/>
              <a:buSzTx/>
              <a:buFontTx/>
              <a:buNone/>
              <a:tabLst/>
            </a:pPr>
            <a:r>
              <a:rPr lang="ar-SA" altLang="en-US" sz="2000" dirty="0">
                <a:latin typeface="GE Elegant Medium" pitchFamily="18" charset="-78"/>
                <a:ea typeface="GE Elegant Medium" pitchFamily="18" charset="-78"/>
                <a:cs typeface="GE Elegant Medium" pitchFamily="18" charset="-78"/>
              </a:rPr>
              <a:t>يمتلك الرايبوسوم ثلاث مواقع لارتباط الـ </a:t>
            </a:r>
            <a:r>
              <a:rPr lang="en-US" altLang="en-US" dirty="0">
                <a:solidFill>
                  <a:srgbClr val="FF0000"/>
                </a:solidFill>
                <a:latin typeface="Garamond" panose="02020404030301010803" pitchFamily="18" charset="0"/>
                <a:ea typeface="GE Elegant Medium" pitchFamily="18" charset="-78"/>
                <a:cs typeface="GE Elegant Medium" pitchFamily="18" charset="-78"/>
              </a:rPr>
              <a:t>tRNA</a:t>
            </a:r>
            <a:r>
              <a:rPr lang="ar-SA" altLang="en-US" sz="2000" dirty="0">
                <a:latin typeface="GE Elegant Medium" pitchFamily="18" charset="-78"/>
                <a:ea typeface="GE Elegant Medium" pitchFamily="18" charset="-78"/>
                <a:cs typeface="GE Elegant Medium" pitchFamily="18" charset="-78"/>
              </a:rPr>
              <a:t>, وهي الموقع الببتيدي </a:t>
            </a:r>
            <a:r>
              <a:rPr lang="en-US" altLang="en-US" dirty="0" err="1">
                <a:solidFill>
                  <a:srgbClr val="FF0000"/>
                </a:solidFill>
                <a:latin typeface="Garamond" panose="02020404030301010803" pitchFamily="18" charset="0"/>
                <a:ea typeface="GE Elegant Medium" pitchFamily="18" charset="-78"/>
                <a:cs typeface="GE Elegant Medium" pitchFamily="18" charset="-78"/>
              </a:rPr>
              <a:t>peptidyl</a:t>
            </a:r>
            <a:r>
              <a:rPr lang="en-US" altLang="en-US" dirty="0">
                <a:solidFill>
                  <a:srgbClr val="FF0000"/>
                </a:solidFill>
                <a:latin typeface="Garamond" panose="02020404030301010803" pitchFamily="18" charset="0"/>
                <a:ea typeface="GE Elegant Medium" pitchFamily="18" charset="-78"/>
                <a:cs typeface="GE Elegant Medium" pitchFamily="18" charset="-78"/>
              </a:rPr>
              <a:t> site</a:t>
            </a:r>
            <a:r>
              <a:rPr lang="ar-SA" altLang="en-US" dirty="0">
                <a:solidFill>
                  <a:srgbClr val="FF0000"/>
                </a:solidFill>
                <a:latin typeface="Garamond" panose="02020404030301010803" pitchFamily="18" charset="0"/>
                <a:ea typeface="GE Elegant Medium" pitchFamily="18" charset="-78"/>
                <a:cs typeface="GE Elegant Medium" pitchFamily="18" charset="-78"/>
              </a:rPr>
              <a:t> </a:t>
            </a:r>
            <a:r>
              <a:rPr lang="ar-SA" altLang="en-US" sz="2000" dirty="0">
                <a:latin typeface="GE Elegant Medium" pitchFamily="18" charset="-78"/>
                <a:ea typeface="GE Elegant Medium" pitchFamily="18" charset="-78"/>
                <a:cs typeface="GE Elegant Medium" pitchFamily="18" charset="-78"/>
              </a:rPr>
              <a:t>ويختصر </a:t>
            </a:r>
            <a:r>
              <a:rPr lang="en-US" altLang="en-US" dirty="0">
                <a:solidFill>
                  <a:srgbClr val="FF0000"/>
                </a:solidFill>
                <a:latin typeface="Garamond" panose="02020404030301010803" pitchFamily="18" charset="0"/>
                <a:ea typeface="GE Elegant Medium" pitchFamily="18" charset="-78"/>
                <a:cs typeface="GE Elegant Medium" pitchFamily="18" charset="-78"/>
              </a:rPr>
              <a:t>P-site</a:t>
            </a:r>
            <a:r>
              <a:rPr lang="ar-SA" altLang="en-US" dirty="0">
                <a:solidFill>
                  <a:srgbClr val="FF0000"/>
                </a:solidFill>
                <a:latin typeface="Garamond" panose="02020404030301010803" pitchFamily="18" charset="0"/>
                <a:ea typeface="GE Elegant Medium" pitchFamily="18" charset="-78"/>
                <a:cs typeface="GE Elegant Medium" pitchFamily="18" charset="-78"/>
              </a:rPr>
              <a:t> </a:t>
            </a:r>
            <a:r>
              <a:rPr lang="ar-SA" altLang="en-US" sz="2000" dirty="0">
                <a:latin typeface="GE Elegant Medium" pitchFamily="18" charset="-78"/>
                <a:ea typeface="GE Elegant Medium" pitchFamily="18" charset="-78"/>
                <a:cs typeface="GE Elegant Medium" pitchFamily="18" charset="-78"/>
              </a:rPr>
              <a:t>والموقع الأميني </a:t>
            </a:r>
            <a:r>
              <a:rPr lang="en-US" altLang="en-US" dirty="0" err="1">
                <a:solidFill>
                  <a:srgbClr val="FF0000"/>
                </a:solidFill>
                <a:latin typeface="Garamond" panose="02020404030301010803" pitchFamily="18" charset="0"/>
                <a:ea typeface="GE Elegant Medium" pitchFamily="18" charset="-78"/>
                <a:cs typeface="GE Elegant Medium" pitchFamily="18" charset="-78"/>
              </a:rPr>
              <a:t>aminoacyl</a:t>
            </a:r>
            <a:r>
              <a:rPr lang="en-US" altLang="en-US" dirty="0">
                <a:latin typeface="GE Elegant Medium" pitchFamily="18" charset="-78"/>
                <a:ea typeface="GE Elegant Medium" pitchFamily="18" charset="-78"/>
                <a:cs typeface="GE Elegant Medium" pitchFamily="18" charset="-78"/>
              </a:rPr>
              <a:t> </a:t>
            </a:r>
            <a:r>
              <a:rPr lang="en-US" altLang="en-US" dirty="0">
                <a:solidFill>
                  <a:srgbClr val="FF0000"/>
                </a:solidFill>
                <a:latin typeface="Garamond" panose="02020404030301010803" pitchFamily="18" charset="0"/>
                <a:ea typeface="GE Elegant Medium" pitchFamily="18" charset="-78"/>
                <a:cs typeface="GE Elegant Medium" pitchFamily="18" charset="-78"/>
              </a:rPr>
              <a:t>site</a:t>
            </a:r>
            <a:r>
              <a:rPr lang="ar-SA" altLang="en-US" dirty="0">
                <a:latin typeface="GE Elegant Medium" pitchFamily="18" charset="-78"/>
                <a:ea typeface="GE Elegant Medium" pitchFamily="18" charset="-78"/>
                <a:cs typeface="GE Elegant Medium" pitchFamily="18" charset="-78"/>
              </a:rPr>
              <a:t> </a:t>
            </a:r>
            <a:r>
              <a:rPr lang="ar-SA" altLang="en-US" sz="2000" dirty="0">
                <a:latin typeface="GE Elegant Medium" pitchFamily="18" charset="-78"/>
                <a:ea typeface="GE Elegant Medium" pitchFamily="18" charset="-78"/>
                <a:cs typeface="GE Elegant Medium" pitchFamily="18" charset="-78"/>
              </a:rPr>
              <a:t>ويختصر </a:t>
            </a:r>
            <a:r>
              <a:rPr lang="en-US" altLang="en-US" dirty="0">
                <a:solidFill>
                  <a:srgbClr val="FF0000"/>
                </a:solidFill>
                <a:latin typeface="Garamond" panose="02020404030301010803" pitchFamily="18" charset="0"/>
                <a:ea typeface="GE Elegant Medium" pitchFamily="18" charset="-78"/>
                <a:cs typeface="GE Elegant Medium" pitchFamily="18" charset="-78"/>
              </a:rPr>
              <a:t>A-site</a:t>
            </a:r>
            <a:r>
              <a:rPr lang="ar-SA" altLang="en-US" sz="2000" dirty="0">
                <a:latin typeface="GE Elegant Medium" pitchFamily="18" charset="-78"/>
                <a:ea typeface="GE Elegant Medium" pitchFamily="18" charset="-78"/>
                <a:cs typeface="GE Elegant Medium" pitchFamily="18" charset="-78"/>
              </a:rPr>
              <a:t> وموقع المخرج </a:t>
            </a:r>
            <a:r>
              <a:rPr lang="en-US" altLang="en-US" dirty="0">
                <a:solidFill>
                  <a:srgbClr val="FF0000"/>
                </a:solidFill>
                <a:latin typeface="Garamond" panose="02020404030301010803" pitchFamily="18" charset="0"/>
                <a:ea typeface="GE Elegant Medium" pitchFamily="18" charset="-78"/>
                <a:cs typeface="GE Elegant Medium" pitchFamily="18" charset="-78"/>
              </a:rPr>
              <a:t>exit-site</a:t>
            </a:r>
            <a:r>
              <a:rPr lang="ar-SA" altLang="en-US" sz="2000" dirty="0">
                <a:latin typeface="GE Elegant Medium" pitchFamily="18" charset="-78"/>
                <a:ea typeface="GE Elegant Medium" pitchFamily="18" charset="-78"/>
                <a:cs typeface="GE Elegant Medium" pitchFamily="18" charset="-78"/>
              </a:rPr>
              <a:t> ويختصر </a:t>
            </a:r>
            <a:r>
              <a:rPr lang="en-US" altLang="en-US" dirty="0">
                <a:solidFill>
                  <a:srgbClr val="FF0000"/>
                </a:solidFill>
                <a:latin typeface="Garamond" panose="02020404030301010803" pitchFamily="18" charset="0"/>
                <a:ea typeface="GE Elegant Medium" pitchFamily="18" charset="-78"/>
                <a:cs typeface="GE Elegant Medium" pitchFamily="18" charset="-78"/>
              </a:rPr>
              <a:t>E-site</a:t>
            </a:r>
            <a:r>
              <a:rPr lang="ar-SA" altLang="en-US" sz="2000" dirty="0">
                <a:latin typeface="GE Elegant Medium" pitchFamily="18" charset="-78"/>
                <a:ea typeface="GE Elegant Medium" pitchFamily="18" charset="-78"/>
                <a:cs typeface="GE Elegant Medium" pitchFamily="18" charset="-78"/>
              </a:rPr>
              <a:t>. يرتبط </a:t>
            </a:r>
            <a:r>
              <a:rPr lang="en-US" altLang="en-US" dirty="0">
                <a:solidFill>
                  <a:srgbClr val="FF0000"/>
                </a:solidFill>
                <a:latin typeface="Garamond" panose="02020404030301010803" pitchFamily="18" charset="0"/>
                <a:ea typeface="GE Elegant Medium" pitchFamily="18" charset="-78"/>
                <a:cs typeface="GE Elegant Medium" pitchFamily="18" charset="-78"/>
              </a:rPr>
              <a:t>tRNA</a:t>
            </a:r>
            <a:r>
              <a:rPr lang="ar-SA" altLang="en-US" sz="2000" dirty="0">
                <a:latin typeface="GE Elegant Medium" pitchFamily="18" charset="-78"/>
                <a:ea typeface="GE Elegant Medium" pitchFamily="18" charset="-78"/>
                <a:cs typeface="GE Elegant Medium" pitchFamily="18" charset="-78"/>
              </a:rPr>
              <a:t> البدء </a:t>
            </a:r>
            <a:r>
              <a:rPr lang="en-US" altLang="en-US" dirty="0">
                <a:solidFill>
                  <a:srgbClr val="FF0000"/>
                </a:solidFill>
                <a:latin typeface="Garamond" panose="02020404030301010803" pitchFamily="18" charset="0"/>
                <a:ea typeface="GE Elegant Medium" pitchFamily="18" charset="-78"/>
                <a:cs typeface="GE Elegant Medium" pitchFamily="18" charset="-78"/>
              </a:rPr>
              <a:t>initiator </a:t>
            </a:r>
            <a:r>
              <a:rPr lang="en-US" altLang="en-US" dirty="0" err="1">
                <a:solidFill>
                  <a:srgbClr val="FF0000"/>
                </a:solidFill>
                <a:latin typeface="Garamond" panose="02020404030301010803" pitchFamily="18" charset="0"/>
                <a:ea typeface="GE Elegant Medium" pitchFamily="18" charset="-78"/>
                <a:cs typeface="GE Elegant Medium" pitchFamily="18" charset="-78"/>
              </a:rPr>
              <a:t>methionyl</a:t>
            </a:r>
            <a:r>
              <a:rPr lang="en-US" altLang="en-US" dirty="0">
                <a:solidFill>
                  <a:srgbClr val="FF0000"/>
                </a:solidFill>
                <a:latin typeface="Garamond" panose="02020404030301010803" pitchFamily="18" charset="0"/>
                <a:ea typeface="GE Elegant Medium" pitchFamily="18" charset="-78"/>
                <a:cs typeface="GE Elegant Medium" pitchFamily="18" charset="-78"/>
              </a:rPr>
              <a:t> tRNA </a:t>
            </a:r>
            <a:r>
              <a:rPr lang="ar-SA" altLang="en-US" sz="2000" dirty="0">
                <a:latin typeface="GE Elegant Medium" pitchFamily="18" charset="-78"/>
                <a:ea typeface="GE Elegant Medium" pitchFamily="18" charset="-78"/>
                <a:cs typeface="GE Elegant Medium" pitchFamily="18" charset="-78"/>
              </a:rPr>
              <a:t>بالموقع الببتيدي </a:t>
            </a:r>
            <a:r>
              <a:rPr lang="en-US" altLang="en-US" dirty="0">
                <a:solidFill>
                  <a:srgbClr val="FF0000"/>
                </a:solidFill>
                <a:latin typeface="Garamond" panose="02020404030301010803" pitchFamily="18" charset="0"/>
                <a:ea typeface="GE Elegant Medium" pitchFamily="18" charset="-78"/>
                <a:cs typeface="GE Elegant Medium" pitchFamily="18" charset="-78"/>
              </a:rPr>
              <a:t>P-site</a:t>
            </a:r>
            <a:r>
              <a:rPr lang="ar-SA" altLang="en-US" sz="2000" dirty="0">
                <a:latin typeface="GE Elegant Medium" pitchFamily="18" charset="-78"/>
                <a:ea typeface="GE Elegant Medium" pitchFamily="18" charset="-78"/>
                <a:cs typeface="GE Elegant Medium" pitchFamily="18" charset="-78"/>
              </a:rPr>
              <a:t>. أن جزيئة الـ </a:t>
            </a:r>
            <a:r>
              <a:rPr lang="en-US" altLang="en-US" dirty="0">
                <a:solidFill>
                  <a:srgbClr val="FF0000"/>
                </a:solidFill>
                <a:latin typeface="Garamond" panose="02020404030301010803" pitchFamily="18" charset="0"/>
                <a:ea typeface="GE Elegant Medium" pitchFamily="18" charset="-78"/>
                <a:cs typeface="GE Elegant Medium" pitchFamily="18" charset="-78"/>
              </a:rPr>
              <a:t>tRNA</a:t>
            </a:r>
            <a:r>
              <a:rPr lang="en-US" altLang="en-US" sz="2000" dirty="0">
                <a:latin typeface="GE Elegant Medium" pitchFamily="18" charset="-78"/>
                <a:ea typeface="GE Elegant Medium" pitchFamily="18" charset="-78"/>
                <a:cs typeface="GE Elegant Medium" pitchFamily="18" charset="-78"/>
              </a:rPr>
              <a:t> </a:t>
            </a:r>
            <a:r>
              <a:rPr lang="ar-IQ" altLang="en-US" sz="2000" dirty="0">
                <a:latin typeface="GE Elegant Medium" pitchFamily="18" charset="-78"/>
                <a:ea typeface="GE Elegant Medium" pitchFamily="18" charset="-78"/>
                <a:cs typeface="GE Elegant Medium" pitchFamily="18" charset="-78"/>
              </a:rPr>
              <a:t>البادئه</a:t>
            </a:r>
            <a:r>
              <a:rPr lang="ar-SA" altLang="en-US" sz="2000" dirty="0">
                <a:latin typeface="GE Elegant Medium" pitchFamily="18" charset="-78"/>
                <a:ea typeface="GE Elegant Medium" pitchFamily="18" charset="-78"/>
                <a:cs typeface="GE Elegant Medium" pitchFamily="18" charset="-78"/>
              </a:rPr>
              <a:t> للعملية والمحملة بالحامض الأميني </a:t>
            </a:r>
            <a:r>
              <a:rPr lang="en-US" altLang="en-US" dirty="0">
                <a:solidFill>
                  <a:srgbClr val="FF0000"/>
                </a:solidFill>
                <a:latin typeface="Garamond" panose="02020404030301010803" pitchFamily="18" charset="0"/>
                <a:ea typeface="GE Elegant Medium" pitchFamily="18" charset="-78"/>
                <a:cs typeface="GE Elegant Medium" pitchFamily="18" charset="-78"/>
              </a:rPr>
              <a:t>methionine</a:t>
            </a:r>
            <a:r>
              <a:rPr lang="ar-SA" altLang="en-US" sz="2000" dirty="0">
                <a:latin typeface="GE Elegant Medium" pitchFamily="18" charset="-78"/>
                <a:ea typeface="GE Elegant Medium" pitchFamily="18" charset="-78"/>
                <a:cs typeface="GE Elegant Medium" pitchFamily="18" charset="-78"/>
              </a:rPr>
              <a:t> مرتبطة حينها بالموقع الببتيدي </a:t>
            </a:r>
            <a:r>
              <a:rPr lang="en-US" altLang="en-US" dirty="0">
                <a:solidFill>
                  <a:srgbClr val="FF0000"/>
                </a:solidFill>
                <a:latin typeface="Garamond" panose="02020404030301010803" pitchFamily="18" charset="0"/>
                <a:ea typeface="GE Elegant Medium" pitchFamily="18" charset="-78"/>
                <a:cs typeface="GE Elegant Medium" pitchFamily="18" charset="-78"/>
              </a:rPr>
              <a:t>P-site</a:t>
            </a:r>
            <a:r>
              <a:rPr lang="ar-SA" altLang="en-US" sz="2000" dirty="0">
                <a:latin typeface="GE Elegant Medium" pitchFamily="18" charset="-78"/>
                <a:ea typeface="GE Elegant Medium" pitchFamily="18" charset="-78"/>
                <a:cs typeface="GE Elegant Medium" pitchFamily="18" charset="-78"/>
              </a:rPr>
              <a:t> ومزدوجة قاعديا ً مع كودون البدء </a:t>
            </a:r>
            <a:r>
              <a:rPr lang="en-US" altLang="en-US" dirty="0">
                <a:solidFill>
                  <a:srgbClr val="FF0000"/>
                </a:solidFill>
                <a:latin typeface="Garamond" panose="02020404030301010803" pitchFamily="18" charset="0"/>
                <a:ea typeface="GE Elegant Medium" pitchFamily="18" charset="-78"/>
                <a:cs typeface="GE Elegant Medium" pitchFamily="18" charset="-78"/>
              </a:rPr>
              <a:t>AUG</a:t>
            </a:r>
            <a:r>
              <a:rPr lang="ar-SA" altLang="en-US" sz="2000" dirty="0">
                <a:latin typeface="GE Elegant Medium" pitchFamily="18" charset="-78"/>
                <a:ea typeface="GE Elegant Medium" pitchFamily="18" charset="-78"/>
                <a:cs typeface="GE Elegant Medium" pitchFamily="18" charset="-78"/>
              </a:rPr>
              <a:t>. فإذا كانت الشفرة المضادة </a:t>
            </a:r>
            <a:r>
              <a:rPr lang="en-US" altLang="en-US" dirty="0">
                <a:solidFill>
                  <a:srgbClr val="FF0000"/>
                </a:solidFill>
                <a:latin typeface="Garamond" panose="02020404030301010803" pitchFamily="18" charset="0"/>
                <a:ea typeface="GE Elegant Medium" pitchFamily="18" charset="-78"/>
                <a:cs typeface="GE Elegant Medium" pitchFamily="18" charset="-78"/>
              </a:rPr>
              <a:t>anticodon</a:t>
            </a:r>
            <a:r>
              <a:rPr lang="ar-SA" altLang="en-US" sz="2000" dirty="0">
                <a:latin typeface="GE Elegant Medium" pitchFamily="18" charset="-78"/>
                <a:ea typeface="GE Elegant Medium" pitchFamily="18" charset="-78"/>
                <a:cs typeface="GE Elegant Medium" pitchFamily="18" charset="-78"/>
              </a:rPr>
              <a:t> لجزيئة </a:t>
            </a:r>
            <a:r>
              <a:rPr lang="en-US" altLang="en-US" dirty="0" err="1">
                <a:solidFill>
                  <a:srgbClr val="FF0000"/>
                </a:solidFill>
                <a:latin typeface="Garamond" panose="02020404030301010803" pitchFamily="18" charset="0"/>
                <a:ea typeface="GE Elegant Medium" pitchFamily="18" charset="-78"/>
                <a:cs typeface="GE Elegant Medium" pitchFamily="18" charset="-78"/>
              </a:rPr>
              <a:t>aminoacyl</a:t>
            </a:r>
            <a:r>
              <a:rPr lang="en-US" altLang="en-US" dirty="0">
                <a:solidFill>
                  <a:srgbClr val="FF0000"/>
                </a:solidFill>
                <a:latin typeface="Garamond" panose="02020404030301010803" pitchFamily="18" charset="0"/>
                <a:ea typeface="GE Elegant Medium" pitchFamily="18" charset="-78"/>
                <a:cs typeface="GE Elegant Medium" pitchFamily="18" charset="-78"/>
              </a:rPr>
              <a:t>-tRNA</a:t>
            </a:r>
            <a:r>
              <a:rPr lang="en-US" altLang="en-US" sz="2000" dirty="0">
                <a:latin typeface="GE Elegant Medium" pitchFamily="18" charset="-78"/>
                <a:ea typeface="GE Elegant Medium" pitchFamily="18" charset="-78"/>
                <a:cs typeface="GE Elegant Medium" pitchFamily="18" charset="-78"/>
              </a:rPr>
              <a:t> </a:t>
            </a:r>
            <a:r>
              <a:rPr lang="ar-SA" altLang="en-US" sz="2000" dirty="0">
                <a:latin typeface="GE Elegant Medium" pitchFamily="18" charset="-78"/>
                <a:ea typeface="GE Elegant Medium" pitchFamily="18" charset="-78"/>
                <a:cs typeface="GE Elegant Medium" pitchFamily="18" charset="-78"/>
              </a:rPr>
              <a:t>القادمة (الثانية) تطابق وبشكل صحيح ذلك الكودون في الـ </a:t>
            </a:r>
            <a:r>
              <a:rPr lang="en-US" altLang="en-US" dirty="0">
                <a:solidFill>
                  <a:srgbClr val="FF0000"/>
                </a:solidFill>
                <a:latin typeface="Garamond" panose="02020404030301010803" pitchFamily="18" charset="0"/>
                <a:ea typeface="GE Elegant Medium" pitchFamily="18" charset="-78"/>
                <a:cs typeface="GE Elegant Medium" pitchFamily="18" charset="-78"/>
              </a:rPr>
              <a:t>mRNA</a:t>
            </a:r>
            <a:r>
              <a:rPr lang="ar-SA" altLang="en-US" sz="2000" dirty="0">
                <a:latin typeface="GE Elegant Medium" pitchFamily="18" charset="-78"/>
                <a:ea typeface="GE Elegant Medium" pitchFamily="18" charset="-78"/>
                <a:cs typeface="GE Elegant Medium" pitchFamily="18" charset="-78"/>
              </a:rPr>
              <a:t> ينشأ ارتباطا ً قويا ً عند موقع الحامض الأميني </a:t>
            </a:r>
            <a:r>
              <a:rPr lang="en-US" altLang="en-US" dirty="0">
                <a:solidFill>
                  <a:srgbClr val="FF0000"/>
                </a:solidFill>
                <a:latin typeface="Garamond" panose="02020404030301010803" pitchFamily="18" charset="0"/>
                <a:ea typeface="GE Elegant Medium" pitchFamily="18" charset="-78"/>
                <a:cs typeface="GE Elegant Medium" pitchFamily="18" charset="-78"/>
              </a:rPr>
              <a:t>A-site</a:t>
            </a:r>
            <a:r>
              <a:rPr lang="ar-SA" altLang="en-US" sz="2000" dirty="0">
                <a:latin typeface="GE Elegant Medium" pitchFamily="18" charset="-78"/>
                <a:ea typeface="GE Elegant Medium" pitchFamily="18" charset="-78"/>
                <a:cs typeface="GE Elegant Medium" pitchFamily="18" charset="-78"/>
              </a:rPr>
              <a:t>. وإذا لم تطابق جزيئة </a:t>
            </a:r>
            <a:r>
              <a:rPr lang="en-US" altLang="en-US" dirty="0" err="1">
                <a:solidFill>
                  <a:srgbClr val="FF0000"/>
                </a:solidFill>
                <a:latin typeface="Garamond" panose="02020404030301010803" pitchFamily="18" charset="0"/>
                <a:ea typeface="GE Elegant Medium" pitchFamily="18" charset="-78"/>
                <a:cs typeface="GE Elegant Medium" pitchFamily="18" charset="-78"/>
              </a:rPr>
              <a:t>aminoacyl</a:t>
            </a:r>
            <a:r>
              <a:rPr lang="en-US" altLang="en-US" dirty="0">
                <a:solidFill>
                  <a:srgbClr val="FF0000"/>
                </a:solidFill>
                <a:latin typeface="Garamond" panose="02020404030301010803" pitchFamily="18" charset="0"/>
                <a:ea typeface="GE Elegant Medium" pitchFamily="18" charset="-78"/>
                <a:cs typeface="GE Elegant Medium" pitchFamily="18" charset="-78"/>
              </a:rPr>
              <a:t>-tRNA</a:t>
            </a:r>
            <a:r>
              <a:rPr lang="en-US" altLang="en-US" sz="2000" dirty="0">
                <a:latin typeface="GE Elegant Medium" pitchFamily="18" charset="-78"/>
                <a:ea typeface="GE Elegant Medium" pitchFamily="18" charset="-78"/>
                <a:cs typeface="GE Elegant Medium" pitchFamily="18" charset="-78"/>
              </a:rPr>
              <a:t> </a:t>
            </a:r>
            <a:r>
              <a:rPr lang="ar-SA" altLang="en-US" sz="2000" dirty="0">
                <a:latin typeface="GE Elegant Medium" pitchFamily="18" charset="-78"/>
                <a:ea typeface="GE Elegant Medium" pitchFamily="18" charset="-78"/>
                <a:cs typeface="GE Elegant Medium" pitchFamily="18" charset="-78"/>
              </a:rPr>
              <a:t>القادمة ذلك الكودون في جزيئة الـ </a:t>
            </a:r>
            <a:r>
              <a:rPr lang="en-US" altLang="en-US" dirty="0">
                <a:solidFill>
                  <a:srgbClr val="FF0000"/>
                </a:solidFill>
                <a:latin typeface="Garamond" panose="02020404030301010803" pitchFamily="18" charset="0"/>
                <a:ea typeface="GE Elegant Medium" pitchFamily="18" charset="-78"/>
                <a:cs typeface="GE Elegant Medium" pitchFamily="18" charset="-78"/>
              </a:rPr>
              <a:t>mRNA</a:t>
            </a:r>
            <a:r>
              <a:rPr lang="ar-SA" altLang="en-US" sz="2000" dirty="0">
                <a:latin typeface="GE Elegant Medium" pitchFamily="18" charset="-78"/>
                <a:ea typeface="GE Elegant Medium" pitchFamily="18" charset="-78"/>
                <a:cs typeface="GE Elegant Medium" pitchFamily="18" charset="-78"/>
              </a:rPr>
              <a:t>, يؤدي ذلك إلى انفكاكها. </a:t>
            </a:r>
            <a:endParaRPr lang="en-US" altLang="en-US" sz="2000" dirty="0">
              <a:latin typeface="GE Elegant Medium" pitchFamily="18" charset="-78"/>
              <a:ea typeface="GE Elegant Medium" pitchFamily="18" charset="-78"/>
              <a:cs typeface="GE Elegant Medium" pitchFamily="18" charset="-78"/>
            </a:endParaRPr>
          </a:p>
          <a:p>
            <a:pPr marR="0" lvl="0" indent="0" algn="just" rtl="1" fontAlgn="base">
              <a:lnSpc>
                <a:spcPct val="100000"/>
              </a:lnSpc>
              <a:spcBef>
                <a:spcPct val="0"/>
              </a:spcBef>
              <a:spcAft>
                <a:spcPct val="0"/>
              </a:spcAft>
              <a:buClrTx/>
              <a:buSzTx/>
              <a:buFontTx/>
              <a:buNone/>
              <a:tabLst/>
            </a:pPr>
            <a:endParaRPr lang="en-US" altLang="en-US" sz="2000" dirty="0">
              <a:latin typeface="GE Elegant Medium" pitchFamily="18" charset="-78"/>
              <a:ea typeface="GE Elegant Medium" pitchFamily="18" charset="-78"/>
              <a:cs typeface="GE Elegant Medium" pitchFamily="18" charset="-78"/>
            </a:endParaRPr>
          </a:p>
          <a:p>
            <a:pPr marR="0" lvl="0" indent="0" algn="just" rtl="1" fontAlgn="base">
              <a:lnSpc>
                <a:spcPct val="100000"/>
              </a:lnSpc>
              <a:spcBef>
                <a:spcPct val="0"/>
              </a:spcBef>
              <a:spcAft>
                <a:spcPct val="0"/>
              </a:spcAft>
              <a:buClrTx/>
              <a:buSzTx/>
              <a:buFontTx/>
              <a:buNone/>
              <a:tabLst/>
            </a:pPr>
            <a:r>
              <a:rPr lang="ar-SA" altLang="en-US" sz="2000" dirty="0">
                <a:latin typeface="GE Elegant Medium" pitchFamily="18" charset="-78"/>
                <a:ea typeface="GE Elegant Medium" pitchFamily="18" charset="-78"/>
                <a:cs typeface="GE Elegant Medium" pitchFamily="18" charset="-78"/>
              </a:rPr>
              <a:t>بوجود جزيئة الـ </a:t>
            </a:r>
            <a:r>
              <a:rPr lang="en-US" altLang="en-US" dirty="0">
                <a:solidFill>
                  <a:srgbClr val="FF0000"/>
                </a:solidFill>
                <a:latin typeface="Garamond" panose="02020404030301010803" pitchFamily="18" charset="0"/>
                <a:ea typeface="GE Elegant Medium" pitchFamily="18" charset="-78"/>
                <a:cs typeface="GE Elegant Medium" pitchFamily="18" charset="-78"/>
              </a:rPr>
              <a:t>tRNA</a:t>
            </a:r>
            <a:r>
              <a:rPr lang="ar-SA" altLang="en-US" sz="2000" dirty="0">
                <a:latin typeface="GE Elegant Medium" pitchFamily="18" charset="-78"/>
                <a:ea typeface="GE Elegant Medium" pitchFamily="18" charset="-78"/>
                <a:cs typeface="GE Elegant Medium" pitchFamily="18" charset="-78"/>
              </a:rPr>
              <a:t> الأولى الحاملة بالحامض الأميني </a:t>
            </a:r>
            <a:r>
              <a:rPr lang="en-US" altLang="en-US" dirty="0">
                <a:solidFill>
                  <a:srgbClr val="FF0000"/>
                </a:solidFill>
                <a:latin typeface="Garamond" panose="02020404030301010803" pitchFamily="18" charset="0"/>
                <a:ea typeface="GE Elegant Medium" pitchFamily="18" charset="-78"/>
                <a:cs typeface="GE Elegant Medium" pitchFamily="18" charset="-78"/>
              </a:rPr>
              <a:t>methionine</a:t>
            </a:r>
            <a:r>
              <a:rPr lang="ar-SA" altLang="en-US" sz="2000" dirty="0">
                <a:latin typeface="GE Elegant Medium" pitchFamily="18" charset="-78"/>
                <a:ea typeface="GE Elegant Medium" pitchFamily="18" charset="-78"/>
                <a:cs typeface="GE Elegant Medium" pitchFamily="18" charset="-78"/>
              </a:rPr>
              <a:t> عند الموقع الببتيدي </a:t>
            </a:r>
            <a:r>
              <a:rPr lang="en-US" altLang="en-US" dirty="0">
                <a:solidFill>
                  <a:srgbClr val="FF0000"/>
                </a:solidFill>
                <a:latin typeface="Garamond" panose="02020404030301010803" pitchFamily="18" charset="0"/>
                <a:ea typeface="GE Elegant Medium" pitchFamily="18" charset="-78"/>
                <a:cs typeface="GE Elegant Medium" pitchFamily="18" charset="-78"/>
              </a:rPr>
              <a:t>P-site</a:t>
            </a:r>
            <a:r>
              <a:rPr lang="ar-SA" altLang="en-US" sz="2000" dirty="0">
                <a:latin typeface="GE Elegant Medium" pitchFamily="18" charset="-78"/>
                <a:ea typeface="GE Elegant Medium" pitchFamily="18" charset="-78"/>
                <a:cs typeface="GE Elegant Medium" pitchFamily="18" charset="-78"/>
              </a:rPr>
              <a:t> وجزيئة </a:t>
            </a:r>
            <a:r>
              <a:rPr lang="en-US" altLang="en-US" dirty="0" err="1">
                <a:solidFill>
                  <a:srgbClr val="FF0000"/>
                </a:solidFill>
                <a:latin typeface="Garamond" panose="02020404030301010803" pitchFamily="18" charset="0"/>
                <a:ea typeface="GE Elegant Medium" pitchFamily="18" charset="-78"/>
                <a:cs typeface="GE Elegant Medium" pitchFamily="18" charset="-78"/>
              </a:rPr>
              <a:t>aminoacyl</a:t>
            </a:r>
            <a:r>
              <a:rPr lang="en-US" altLang="en-US" dirty="0">
                <a:solidFill>
                  <a:srgbClr val="FF0000"/>
                </a:solidFill>
                <a:latin typeface="Garamond" panose="02020404030301010803" pitchFamily="18" charset="0"/>
                <a:ea typeface="GE Elegant Medium" pitchFamily="18" charset="-78"/>
                <a:cs typeface="GE Elegant Medium" pitchFamily="18" charset="-78"/>
              </a:rPr>
              <a:t>-tRNA</a:t>
            </a:r>
            <a:r>
              <a:rPr lang="en-US" altLang="en-US" dirty="0">
                <a:latin typeface="GE Elegant Medium" pitchFamily="18" charset="-78"/>
                <a:ea typeface="GE Elegant Medium" pitchFamily="18" charset="-78"/>
                <a:cs typeface="GE Elegant Medium" pitchFamily="18" charset="-78"/>
              </a:rPr>
              <a:t> </a:t>
            </a:r>
            <a:r>
              <a:rPr lang="ar-SA" altLang="en-US" dirty="0">
                <a:latin typeface="GE Elegant Medium" pitchFamily="18" charset="-78"/>
                <a:ea typeface="GE Elegant Medium" pitchFamily="18" charset="-78"/>
                <a:cs typeface="GE Elegant Medium" pitchFamily="18" charset="-78"/>
              </a:rPr>
              <a:t>القادمة المرتبطة بقوة بموقع الحامض الأميني </a:t>
            </a:r>
            <a:r>
              <a:rPr lang="en-US" altLang="en-US" dirty="0">
                <a:solidFill>
                  <a:srgbClr val="FF0000"/>
                </a:solidFill>
                <a:latin typeface="Garamond" panose="02020404030301010803" pitchFamily="18" charset="0"/>
                <a:ea typeface="GE Elegant Medium" pitchFamily="18" charset="-78"/>
                <a:cs typeface="GE Elegant Medium" pitchFamily="18" charset="-78"/>
              </a:rPr>
              <a:t>A-site</a:t>
            </a:r>
            <a:r>
              <a:rPr lang="ar-SA" altLang="en-US" dirty="0">
                <a:latin typeface="GE Elegant Medium" pitchFamily="18" charset="-78"/>
                <a:ea typeface="GE Elegant Medium" pitchFamily="18" charset="-78"/>
                <a:cs typeface="GE Elegant Medium" pitchFamily="18" charset="-78"/>
              </a:rPr>
              <a:t>, تتفاعل مجموعة الأمين ألفا </a:t>
            </a:r>
            <a:r>
              <a:rPr lang="en-US" altLang="en-US" dirty="0">
                <a:solidFill>
                  <a:srgbClr val="FF0000"/>
                </a:solidFill>
                <a:latin typeface="Garamond" panose="02020404030301010803" pitchFamily="18" charset="0"/>
                <a:ea typeface="GE Elegant Medium" pitchFamily="18" charset="-78"/>
                <a:cs typeface="GE Elegant Medium" pitchFamily="18" charset="-78"/>
              </a:rPr>
              <a:t>α</a:t>
            </a:r>
            <a:r>
              <a:rPr lang="en-US" altLang="en-US" dirty="0">
                <a:latin typeface="GE Elegant Medium" pitchFamily="18" charset="-78"/>
                <a:ea typeface="GE Elegant Medium" pitchFamily="18" charset="-78"/>
                <a:cs typeface="GE Elegant Medium" pitchFamily="18" charset="-78"/>
              </a:rPr>
              <a:t> </a:t>
            </a:r>
            <a:r>
              <a:rPr lang="en-US" altLang="en-US" dirty="0">
                <a:solidFill>
                  <a:srgbClr val="FF0000"/>
                </a:solidFill>
                <a:latin typeface="Garamond" panose="02020404030301010803" pitchFamily="18" charset="0"/>
                <a:ea typeface="GE Elegant Medium" pitchFamily="18" charset="-78"/>
                <a:cs typeface="GE Elegant Medium" pitchFamily="18" charset="-78"/>
              </a:rPr>
              <a:t>amino</a:t>
            </a:r>
            <a:r>
              <a:rPr lang="en-US" altLang="en-US" sz="2000" dirty="0">
                <a:latin typeface="GE Elegant Medium" pitchFamily="18" charset="-78"/>
                <a:ea typeface="GE Elegant Medium" pitchFamily="18" charset="-78"/>
                <a:cs typeface="GE Elegant Medium" pitchFamily="18" charset="-78"/>
              </a:rPr>
              <a:t> </a:t>
            </a:r>
            <a:r>
              <a:rPr lang="en-US" altLang="en-US" dirty="0">
                <a:solidFill>
                  <a:srgbClr val="FF0000"/>
                </a:solidFill>
                <a:latin typeface="Garamond" panose="02020404030301010803" pitchFamily="18" charset="0"/>
                <a:ea typeface="GE Elegant Medium" pitchFamily="18" charset="-78"/>
                <a:cs typeface="GE Elegant Medium" pitchFamily="18" charset="-78"/>
              </a:rPr>
              <a:t>group</a:t>
            </a:r>
            <a:r>
              <a:rPr lang="en-US" altLang="en-US" sz="2000" dirty="0">
                <a:latin typeface="GE Elegant Medium" pitchFamily="18" charset="-78"/>
                <a:ea typeface="GE Elegant Medium" pitchFamily="18" charset="-78"/>
                <a:cs typeface="GE Elegant Medium" pitchFamily="18" charset="-78"/>
              </a:rPr>
              <a:t> </a:t>
            </a:r>
            <a:r>
              <a:rPr lang="ar-SA" altLang="en-US" sz="2000" dirty="0">
                <a:latin typeface="GE Elegant Medium" pitchFamily="18" charset="-78"/>
                <a:ea typeface="GE Elegant Medium" pitchFamily="18" charset="-78"/>
                <a:cs typeface="GE Elegant Medium" pitchFamily="18" charset="-78"/>
              </a:rPr>
              <a:t>في الحامض الأميني الثاني مع الـ </a:t>
            </a:r>
            <a:r>
              <a:rPr lang="en-US" altLang="en-US" dirty="0">
                <a:solidFill>
                  <a:srgbClr val="FF0000"/>
                </a:solidFill>
                <a:latin typeface="Garamond" panose="02020404030301010803" pitchFamily="18" charset="0"/>
                <a:ea typeface="GE Elegant Medium" pitchFamily="18" charset="-78"/>
                <a:cs typeface="GE Elegant Medium" pitchFamily="18" charset="-78"/>
              </a:rPr>
              <a:t>methionine</a:t>
            </a:r>
            <a:r>
              <a:rPr lang="ar-SA" altLang="en-US" sz="2000" dirty="0">
                <a:latin typeface="GE Elegant Medium" pitchFamily="18" charset="-78"/>
                <a:ea typeface="GE Elegant Medium" pitchFamily="18" charset="-78"/>
                <a:cs typeface="GE Elegant Medium" pitchFamily="18" charset="-78"/>
              </a:rPr>
              <a:t> المنشـّط في جزيئة الـ </a:t>
            </a:r>
            <a:r>
              <a:rPr lang="en-US" altLang="en-US" dirty="0">
                <a:solidFill>
                  <a:srgbClr val="FF0000"/>
                </a:solidFill>
                <a:latin typeface="Garamond" panose="02020404030301010803" pitchFamily="18" charset="0"/>
                <a:ea typeface="GE Elegant Medium" pitchFamily="18" charset="-78"/>
                <a:cs typeface="GE Elegant Medium" pitchFamily="18" charset="-78"/>
              </a:rPr>
              <a:t>tRNA</a:t>
            </a:r>
            <a:r>
              <a:rPr lang="ar-SA" altLang="en-US" sz="2000" dirty="0">
                <a:latin typeface="GE Elegant Medium" pitchFamily="18" charset="-78"/>
                <a:ea typeface="GE Elegant Medium" pitchFamily="18" charset="-78"/>
                <a:cs typeface="GE Elegant Medium" pitchFamily="18" charset="-78"/>
              </a:rPr>
              <a:t> الأولى, مكونا ً آصرة ببتيدية. إن الثورة الحادثة في مجال الكيمياء الحيوية أكدت بأن هذا التفاعل ينشط بواسطة إنزيم يدعى </a:t>
            </a:r>
            <a:r>
              <a:rPr lang="en-US" altLang="en-US" sz="2000" b="1" dirty="0">
                <a:solidFill>
                  <a:srgbClr val="FF0000"/>
                </a:solidFill>
                <a:latin typeface="Garamond" panose="02020404030301010803" pitchFamily="18" charset="0"/>
                <a:ea typeface="GE Elegant Medium" pitchFamily="18" charset="-78"/>
                <a:cs typeface="GE Elegant Medium" pitchFamily="18" charset="-78"/>
              </a:rPr>
              <a:t>Peptidyltransferase</a:t>
            </a:r>
            <a:r>
              <a:rPr lang="en-US" altLang="en-US" sz="2400" dirty="0">
                <a:solidFill>
                  <a:srgbClr val="FF0000"/>
                </a:solidFill>
                <a:latin typeface="GE Elegant Medium" pitchFamily="18" charset="-78"/>
                <a:ea typeface="GE Elegant Medium" pitchFamily="18" charset="-78"/>
                <a:cs typeface="GE Elegant Medium" pitchFamily="18" charset="-78"/>
              </a:rPr>
              <a:t> </a:t>
            </a:r>
            <a:r>
              <a:rPr lang="ar-SA" altLang="en-US" sz="2000" dirty="0">
                <a:latin typeface="GE Elegant Medium" pitchFamily="18" charset="-78"/>
                <a:ea typeface="GE Elegant Medium" pitchFamily="18" charset="-78"/>
                <a:cs typeface="GE Elegant Medium" pitchFamily="18" charset="-78"/>
              </a:rPr>
              <a:t>في حقيقية النواة, والذي يؤثر على انتقال سلسلة الببتيد النامية في جزيئة الـ </a:t>
            </a:r>
            <a:r>
              <a:rPr lang="en-US" altLang="en-US" dirty="0">
                <a:solidFill>
                  <a:srgbClr val="FF0000"/>
                </a:solidFill>
                <a:latin typeface="Garamond" panose="02020404030301010803" pitchFamily="18" charset="0"/>
                <a:ea typeface="GE Elegant Medium" pitchFamily="18" charset="-78"/>
                <a:cs typeface="GE Elegant Medium" pitchFamily="18" charset="-78"/>
              </a:rPr>
              <a:t>tRNA</a:t>
            </a:r>
            <a:r>
              <a:rPr lang="ar-SA" altLang="en-US" sz="2000" dirty="0">
                <a:latin typeface="GE Elegant Medium" pitchFamily="18" charset="-78"/>
                <a:ea typeface="GE Elegant Medium" pitchFamily="18" charset="-78"/>
                <a:cs typeface="GE Elegant Medium" pitchFamily="18" charset="-78"/>
              </a:rPr>
              <a:t> الموجودة في الموقع الببتيدي إلى الحامض الأميني المنشط في جزيئة الـ </a:t>
            </a:r>
            <a:r>
              <a:rPr lang="en-US" altLang="en-US" dirty="0" err="1">
                <a:solidFill>
                  <a:srgbClr val="FF0000"/>
                </a:solidFill>
                <a:latin typeface="Garamond" panose="02020404030301010803" pitchFamily="18" charset="0"/>
                <a:ea typeface="GE Elegant Medium" pitchFamily="18" charset="-78"/>
                <a:cs typeface="GE Elegant Medium" pitchFamily="18" charset="-78"/>
              </a:rPr>
              <a:t>aminoacyl</a:t>
            </a:r>
            <a:r>
              <a:rPr lang="en-US" altLang="en-US" dirty="0">
                <a:solidFill>
                  <a:srgbClr val="FF0000"/>
                </a:solidFill>
                <a:latin typeface="Garamond" panose="02020404030301010803" pitchFamily="18" charset="0"/>
                <a:ea typeface="GE Elegant Medium" pitchFamily="18" charset="-78"/>
                <a:cs typeface="GE Elegant Medium" pitchFamily="18" charset="-78"/>
              </a:rPr>
              <a:t>-tRNA</a:t>
            </a:r>
            <a:r>
              <a:rPr lang="ar-SA" altLang="en-US" sz="2000" dirty="0">
                <a:latin typeface="GE Elegant Medium" pitchFamily="18" charset="-78"/>
                <a:ea typeface="GE Elegant Medium" pitchFamily="18" charset="-78"/>
                <a:cs typeface="GE Elegant Medium" pitchFamily="18" charset="-78"/>
              </a:rPr>
              <a:t> والموجود في الموقع الأميني </a:t>
            </a:r>
            <a:r>
              <a:rPr lang="en-US" altLang="en-US" dirty="0">
                <a:solidFill>
                  <a:srgbClr val="FF0000"/>
                </a:solidFill>
                <a:latin typeface="Garamond" panose="02020404030301010803" pitchFamily="18" charset="0"/>
                <a:ea typeface="GE Elegant Medium" pitchFamily="18" charset="-78"/>
                <a:cs typeface="GE Elegant Medium" pitchFamily="18" charset="-78"/>
              </a:rPr>
              <a:t>A-site</a:t>
            </a:r>
            <a:r>
              <a:rPr lang="ar-SA" altLang="en-US" sz="2000" dirty="0">
                <a:latin typeface="GE Elegant Medium" pitchFamily="18" charset="-78"/>
                <a:ea typeface="GE Elegant Medium" pitchFamily="18" charset="-78"/>
                <a:cs typeface="GE Elegant Medium" pitchFamily="18" charset="-78"/>
              </a:rPr>
              <a:t>.</a:t>
            </a:r>
          </a:p>
        </p:txBody>
      </p:sp>
    </p:spTree>
    <p:extLst>
      <p:ext uri="{BB962C8B-B14F-4D97-AF65-F5344CB8AC3E}">
        <p14:creationId xmlns:p14="http://schemas.microsoft.com/office/powerpoint/2010/main" val="18447034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nature.com/scitable/content/3800/pierce_14_22_large_2.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2879" y="838200"/>
            <a:ext cx="9115061"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623970"/>
      </p:ext>
    </p:extLst>
  </p:cSld>
  <p:clrMapOvr>
    <a:masterClrMapping/>
  </p:clrMapOvr>
  <mc:AlternateContent xmlns:mc="http://schemas.openxmlformats.org/markup-compatibility/2006" xmlns:p14="http://schemas.microsoft.com/office/powerpoint/2010/main">
    <mc:Choice Requires="p14">
      <p:transition spd="slow" p14:dur="1500">
        <p14:ripple dir="rd"/>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mun.ca/biology/desmid/brian/BIOL2060/BIOL2060-22/2202.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Effect>
                      <a14:saturation sat="400000"/>
                    </a14:imgEffect>
                  </a14:imgLayer>
                </a14:imgProps>
              </a:ext>
              <a:ext uri="{28A0092B-C50C-407E-A947-70E740481C1C}">
                <a14:useLocalDpi xmlns:a14="http://schemas.microsoft.com/office/drawing/2010/main" val="0"/>
              </a:ext>
            </a:extLst>
          </a:blip>
          <a:srcRect b="4909"/>
          <a:stretch/>
        </p:blipFill>
        <p:spPr bwMode="auto">
          <a:xfrm>
            <a:off x="1391416" y="1"/>
            <a:ext cx="6457571"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8017325"/>
      </p:ext>
    </p:extLst>
  </p:cSld>
  <p:clrMapOvr>
    <a:masterClrMapping/>
  </p:clrMapOvr>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342900" y="228600"/>
            <a:ext cx="8458200" cy="5447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R="0" lvl="0" indent="0" algn="ctr" rtl="1">
              <a:buClrTx/>
              <a:buSzTx/>
              <a:buFontTx/>
              <a:buNone/>
              <a:tabLst/>
            </a:pPr>
            <a:r>
              <a:rPr lang="ar-SA" altLang="en-US" sz="2400" b="1" dirty="0">
                <a:solidFill>
                  <a:srgbClr val="FF0000"/>
                </a:solidFill>
                <a:effectLst>
                  <a:outerShdw blurRad="38100" dist="38100" dir="2700000" algn="tl">
                    <a:srgbClr val="000000">
                      <a:alpha val="43137"/>
                    </a:srgbClr>
                  </a:outerShdw>
                </a:effectLst>
                <a:latin typeface="GE Elegant Medium" pitchFamily="18" charset="-78"/>
                <a:ea typeface="GE Elegant Medium" pitchFamily="18" charset="-78"/>
                <a:cs typeface="GE Elegant Medium" pitchFamily="18" charset="-78"/>
              </a:rPr>
              <a:t>ويمكن تلخيص خطوات الترجمه فيما يلي :</a:t>
            </a:r>
            <a:endParaRPr lang="en-US" altLang="en-US" sz="2400" b="1" dirty="0">
              <a:solidFill>
                <a:srgbClr val="FF0000"/>
              </a:solidFill>
              <a:effectLst>
                <a:outerShdw blurRad="38100" dist="38100" dir="2700000" algn="tl">
                  <a:srgbClr val="000000">
                    <a:alpha val="43137"/>
                  </a:srgbClr>
                </a:outerShdw>
              </a:effectLst>
              <a:latin typeface="GE Elegant Medium" pitchFamily="18" charset="-78"/>
              <a:ea typeface="GE Elegant Medium" pitchFamily="18" charset="-78"/>
              <a:cs typeface="GE Elegant Medium" pitchFamily="18" charset="-78"/>
            </a:endParaRPr>
          </a:p>
          <a:p>
            <a:pPr marR="0" lvl="0" indent="0" algn="ctr" rtl="1">
              <a:buClrTx/>
              <a:buSzTx/>
              <a:buFontTx/>
              <a:buNone/>
              <a:tabLst/>
            </a:pPr>
            <a:endParaRPr lang="en-US" altLang="en-US" sz="2400" b="1" dirty="0">
              <a:solidFill>
                <a:srgbClr val="FF0000"/>
              </a:solidFill>
              <a:effectLst>
                <a:outerShdw blurRad="38100" dist="38100" dir="2700000" algn="tl">
                  <a:srgbClr val="000000">
                    <a:alpha val="43137"/>
                  </a:srgbClr>
                </a:outerShdw>
              </a:effectLst>
              <a:latin typeface="GE Elegant Medium" pitchFamily="18" charset="-78"/>
              <a:ea typeface="GE Elegant Medium" pitchFamily="18" charset="-78"/>
              <a:cs typeface="GE Elegant Medium" pitchFamily="18" charset="-78"/>
            </a:endParaRPr>
          </a:p>
          <a:p>
            <a:pPr marR="0" lvl="0" indent="0" algn="just" rtl="1">
              <a:buClrTx/>
              <a:buSzTx/>
              <a:buFontTx/>
              <a:buChar char="•"/>
              <a:tabLst/>
            </a:pPr>
            <a:r>
              <a:rPr lang="ar-SA" altLang="en-US" sz="2000" dirty="0">
                <a:latin typeface="GE Elegant Medium" pitchFamily="18" charset="-78"/>
                <a:ea typeface="GE Elegant Medium" pitchFamily="18" charset="-78"/>
                <a:cs typeface="GE Elegant Medium" pitchFamily="18" charset="-78"/>
              </a:rPr>
              <a:t>تتفكك وحدتي الريبوسومه عن بعضهما البعض. </a:t>
            </a:r>
            <a:endParaRPr lang="en-US" altLang="en-US" sz="2000" dirty="0">
              <a:latin typeface="GE Elegant Medium" pitchFamily="18" charset="-78"/>
              <a:ea typeface="GE Elegant Medium" pitchFamily="18" charset="-78"/>
              <a:cs typeface="GE Elegant Medium" pitchFamily="18" charset="-78"/>
            </a:endParaRPr>
          </a:p>
          <a:p>
            <a:pPr marR="0" lvl="0" indent="0" algn="just" rtl="1">
              <a:buClrTx/>
              <a:buSzTx/>
              <a:buFontTx/>
              <a:buChar char="•"/>
              <a:tabLst/>
            </a:pPr>
            <a:r>
              <a:rPr lang="ar-SA" altLang="en-US" sz="2000" dirty="0">
                <a:latin typeface="GE Elegant Medium" pitchFamily="18" charset="-78"/>
                <a:ea typeface="GE Elegant Medium" pitchFamily="18" charset="-78"/>
                <a:cs typeface="GE Elegant Medium" pitchFamily="18" charset="-78"/>
              </a:rPr>
              <a:t>ترتبط الوحيده الصغيره للريبوسومه بطرف جزئ </a:t>
            </a:r>
            <a:r>
              <a:rPr lang="en-US" altLang="en-US" dirty="0">
                <a:solidFill>
                  <a:srgbClr val="FF0000"/>
                </a:solidFill>
                <a:latin typeface="Garamond" panose="02020404030301010803" pitchFamily="18" charset="0"/>
                <a:ea typeface="GE Elegant Medium" pitchFamily="18" charset="-78"/>
                <a:cs typeface="GE Elegant Medium" pitchFamily="18" charset="-78"/>
              </a:rPr>
              <a:t>mRNA</a:t>
            </a:r>
            <a:r>
              <a:rPr lang="ar-SA" altLang="en-US" sz="2000" dirty="0">
                <a:latin typeface="GE Elegant Medium" pitchFamily="18" charset="-78"/>
                <a:ea typeface="GE Elegant Medium" pitchFamily="18" charset="-78"/>
                <a:cs typeface="GE Elegant Medium" pitchFamily="18" charset="-78"/>
              </a:rPr>
              <a:t> المراد ترجمته . وكما أسلفنا فإن الريبوسومه تتسع لشفرتين.</a:t>
            </a:r>
            <a:endParaRPr lang="en-US" altLang="en-US" sz="2000" dirty="0">
              <a:latin typeface="GE Elegant Medium" pitchFamily="18" charset="-78"/>
              <a:ea typeface="GE Elegant Medium" pitchFamily="18" charset="-78"/>
              <a:cs typeface="GE Elegant Medium" pitchFamily="18" charset="-78"/>
            </a:endParaRPr>
          </a:p>
          <a:p>
            <a:pPr marR="0" lvl="0" indent="0" algn="just" rtl="1">
              <a:buClrTx/>
              <a:buSzTx/>
              <a:buFontTx/>
              <a:buChar char="•"/>
              <a:tabLst/>
            </a:pPr>
            <a:r>
              <a:rPr lang="ar-SA" altLang="en-US" sz="2000" dirty="0">
                <a:latin typeface="GE Elegant Medium" pitchFamily="18" charset="-78"/>
                <a:ea typeface="GE Elegant Medium" pitchFamily="18" charset="-78"/>
                <a:cs typeface="GE Elegant Medium" pitchFamily="18" charset="-78"/>
              </a:rPr>
              <a:t>يأتي جزئ حمض نووي ريبوزي ناقل </a:t>
            </a:r>
            <a:r>
              <a:rPr lang="en-US" altLang="en-US" dirty="0">
                <a:solidFill>
                  <a:srgbClr val="FF0000"/>
                </a:solidFill>
                <a:latin typeface="Garamond" panose="02020404030301010803" pitchFamily="18" charset="0"/>
                <a:ea typeface="GE Elegant Medium" pitchFamily="18" charset="-78"/>
                <a:cs typeface="GE Elegant Medium" pitchFamily="18" charset="-78"/>
              </a:rPr>
              <a:t>rRNA</a:t>
            </a:r>
            <a:r>
              <a:rPr lang="ar-SA" altLang="en-US" sz="2000" dirty="0">
                <a:latin typeface="GE Elegant Medium" pitchFamily="18" charset="-78"/>
                <a:ea typeface="GE Elegant Medium" pitchFamily="18" charset="-78"/>
                <a:cs typeface="GE Elegant Medium" pitchFamily="18" charset="-78"/>
              </a:rPr>
              <a:t> حاملا حمضاً أمينيا وله شفره مقابله تناسب الشفره الأولى (الاستهلاليه) على </a:t>
            </a:r>
            <a:r>
              <a:rPr lang="en-US" altLang="en-US" dirty="0">
                <a:solidFill>
                  <a:srgbClr val="FF0000"/>
                </a:solidFill>
                <a:latin typeface="Garamond" panose="02020404030301010803" pitchFamily="18" charset="0"/>
                <a:ea typeface="GE Elegant Medium" pitchFamily="18" charset="-78"/>
                <a:cs typeface="GE Elegant Medium" pitchFamily="18" charset="-78"/>
              </a:rPr>
              <a:t>mRNA</a:t>
            </a:r>
            <a:r>
              <a:rPr lang="en-US" altLang="en-US" sz="2000" dirty="0">
                <a:latin typeface="GE Elegant Medium" pitchFamily="18" charset="-78"/>
                <a:ea typeface="GE Elegant Medium" pitchFamily="18" charset="-78"/>
                <a:cs typeface="GE Elegant Medium" pitchFamily="18" charset="-78"/>
              </a:rPr>
              <a:t> </a:t>
            </a:r>
            <a:r>
              <a:rPr lang="ar-SA" altLang="en-US" sz="2000" dirty="0">
                <a:latin typeface="GE Elegant Medium" pitchFamily="18" charset="-78"/>
                <a:ea typeface="GE Elegant Medium" pitchFamily="18" charset="-78"/>
                <a:cs typeface="GE Elegant Medium" pitchFamily="18" charset="-78"/>
              </a:rPr>
              <a:t>. وترتبط الشفره المقابله على جزئ حمض </a:t>
            </a:r>
            <a:r>
              <a:rPr lang="en-US" altLang="en-US" dirty="0">
                <a:solidFill>
                  <a:srgbClr val="FF0000"/>
                </a:solidFill>
                <a:latin typeface="Garamond" panose="02020404030301010803" pitchFamily="18" charset="0"/>
                <a:ea typeface="GE Elegant Medium" pitchFamily="18" charset="-78"/>
                <a:cs typeface="GE Elegant Medium" pitchFamily="18" charset="-78"/>
              </a:rPr>
              <a:t>tRNA</a:t>
            </a:r>
            <a:r>
              <a:rPr lang="ar-SA" altLang="en-US" sz="2000" dirty="0">
                <a:latin typeface="GE Elegant Medium" pitchFamily="18" charset="-78"/>
                <a:ea typeface="GE Elegant Medium" pitchFamily="18" charset="-78"/>
                <a:cs typeface="GE Elegant Medium" pitchFamily="18" charset="-78"/>
              </a:rPr>
              <a:t> مع الشفرة على جزئ </a:t>
            </a:r>
            <a:r>
              <a:rPr lang="en-US" altLang="en-US" dirty="0">
                <a:solidFill>
                  <a:srgbClr val="FF0000"/>
                </a:solidFill>
                <a:latin typeface="Garamond" panose="02020404030301010803" pitchFamily="18" charset="0"/>
                <a:ea typeface="GE Elegant Medium" pitchFamily="18" charset="-78"/>
                <a:cs typeface="GE Elegant Medium" pitchFamily="18" charset="-78"/>
              </a:rPr>
              <a:t>mRNA</a:t>
            </a:r>
            <a:r>
              <a:rPr lang="ar-SA" altLang="en-US" sz="2000" dirty="0">
                <a:latin typeface="GE Elegant Medium" pitchFamily="18" charset="-78"/>
                <a:ea typeface="GE Elegant Medium" pitchFamily="18" charset="-78"/>
                <a:cs typeface="GE Elegant Medium" pitchFamily="18" charset="-78"/>
              </a:rPr>
              <a:t> .</a:t>
            </a:r>
            <a:endParaRPr lang="en-US" altLang="en-US" sz="2000" dirty="0">
              <a:latin typeface="GE Elegant Medium" pitchFamily="18" charset="-78"/>
              <a:ea typeface="GE Elegant Medium" pitchFamily="18" charset="-78"/>
              <a:cs typeface="GE Elegant Medium" pitchFamily="18" charset="-78"/>
            </a:endParaRPr>
          </a:p>
          <a:p>
            <a:pPr algn="just" rtl="1">
              <a:buFontTx/>
              <a:buChar char="•"/>
            </a:pPr>
            <a:r>
              <a:rPr lang="ar-SA" altLang="en-US" sz="2000" dirty="0">
                <a:latin typeface="GE Elegant Medium" pitchFamily="18" charset="-78"/>
                <a:ea typeface="GE Elegant Medium" pitchFamily="18" charset="-78"/>
                <a:cs typeface="GE Elegant Medium" pitchFamily="18" charset="-78"/>
              </a:rPr>
              <a:t>تعود الوحده الكبيره للريبوسومه للإرتباط مع الوحده الصغيره . ويلاحظ هنا أن الموقع </a:t>
            </a:r>
            <a:r>
              <a:rPr lang="en-US" altLang="en-US" dirty="0">
                <a:solidFill>
                  <a:srgbClr val="FF0000"/>
                </a:solidFill>
                <a:latin typeface="Garamond" panose="02020404030301010803" pitchFamily="18" charset="0"/>
                <a:ea typeface="GE Elegant Medium" pitchFamily="18" charset="-78"/>
                <a:cs typeface="GE Elegant Medium" pitchFamily="18" charset="-78"/>
              </a:rPr>
              <a:t>P</a:t>
            </a:r>
            <a:r>
              <a:rPr lang="ar-SA" altLang="en-US" sz="2000" dirty="0">
                <a:latin typeface="GE Elegant Medium" pitchFamily="18" charset="-78"/>
                <a:ea typeface="GE Elegant Medium" pitchFamily="18" charset="-78"/>
                <a:cs typeface="GE Elegant Medium" pitchFamily="18" charset="-78"/>
              </a:rPr>
              <a:t> للريبوسومه الآن مشغولاً ، أما الموقع </a:t>
            </a:r>
            <a:r>
              <a:rPr lang="en-US" altLang="en-US" dirty="0">
                <a:solidFill>
                  <a:srgbClr val="FF0000"/>
                </a:solidFill>
                <a:latin typeface="Garamond" panose="02020404030301010803" pitchFamily="18" charset="0"/>
                <a:ea typeface="GE Elegant Medium" pitchFamily="18" charset="-78"/>
                <a:cs typeface="GE Elegant Medium" pitchFamily="18" charset="-78"/>
              </a:rPr>
              <a:t>A</a:t>
            </a:r>
            <a:r>
              <a:rPr lang="ar-SA" altLang="en-US" sz="2000" dirty="0">
                <a:latin typeface="GE Elegant Medium" pitchFamily="18" charset="-78"/>
                <a:ea typeface="GE Elegant Medium" pitchFamily="18" charset="-78"/>
                <a:cs typeface="GE Elegant Medium" pitchFamily="18" charset="-78"/>
              </a:rPr>
              <a:t> فهو شاغرا .</a:t>
            </a:r>
            <a:endParaRPr lang="en-US" altLang="en-US" sz="2000" dirty="0">
              <a:latin typeface="GE Elegant Medium" pitchFamily="18" charset="-78"/>
              <a:ea typeface="GE Elegant Medium" pitchFamily="18" charset="-78"/>
              <a:cs typeface="GE Elegant Medium" pitchFamily="18" charset="-78"/>
            </a:endParaRPr>
          </a:p>
          <a:p>
            <a:pPr algn="just" rtl="1">
              <a:buFontTx/>
              <a:buChar char="•"/>
            </a:pPr>
            <a:r>
              <a:rPr lang="ar-SA" altLang="en-US" sz="2000" dirty="0">
                <a:latin typeface="GE Elegant Medium" pitchFamily="18" charset="-78"/>
                <a:ea typeface="GE Elegant Medium" pitchFamily="18" charset="-78"/>
                <a:cs typeface="GE Elegant Medium" pitchFamily="18" charset="-78"/>
              </a:rPr>
              <a:t>يأتي جزئ حمض نووي ريبوزي ناقل </a:t>
            </a:r>
            <a:r>
              <a:rPr lang="en-US" altLang="en-US" dirty="0">
                <a:solidFill>
                  <a:srgbClr val="FF0000"/>
                </a:solidFill>
                <a:latin typeface="Garamond" panose="02020404030301010803" pitchFamily="18" charset="0"/>
                <a:ea typeface="GE Elegant Medium" pitchFamily="18" charset="-78"/>
                <a:cs typeface="GE Elegant Medium" pitchFamily="18" charset="-78"/>
              </a:rPr>
              <a:t>tRNA</a:t>
            </a:r>
            <a:r>
              <a:rPr lang="ar-SA" altLang="en-US" sz="2000" dirty="0">
                <a:latin typeface="GE Elegant Medium" pitchFamily="18" charset="-78"/>
                <a:ea typeface="GE Elegant Medium" pitchFamily="18" charset="-78"/>
                <a:cs typeface="GE Elegant Medium" pitchFamily="18" charset="-78"/>
              </a:rPr>
              <a:t> حاملاً حمضا أمينيا وله شفره مقابله تناسب الشفرة الثانيه على </a:t>
            </a:r>
            <a:r>
              <a:rPr lang="en-US" altLang="en-US" dirty="0">
                <a:solidFill>
                  <a:srgbClr val="FF0000"/>
                </a:solidFill>
                <a:latin typeface="Garamond" panose="02020404030301010803" pitchFamily="18" charset="0"/>
                <a:ea typeface="GE Elegant Medium" pitchFamily="18" charset="-78"/>
                <a:cs typeface="GE Elegant Medium" pitchFamily="18" charset="-78"/>
              </a:rPr>
              <a:t>mRNA</a:t>
            </a:r>
            <a:r>
              <a:rPr lang="ar-SA" altLang="en-US" sz="2000" dirty="0">
                <a:latin typeface="GE Elegant Medium" pitchFamily="18" charset="-78"/>
                <a:ea typeface="GE Elegant Medium" pitchFamily="18" charset="-78"/>
                <a:cs typeface="GE Elegant Medium" pitchFamily="18" charset="-78"/>
              </a:rPr>
              <a:t>. وترتبط الشفرة المقابله على جزئ حمض </a:t>
            </a:r>
            <a:r>
              <a:rPr lang="en-US" altLang="en-US" dirty="0">
                <a:solidFill>
                  <a:srgbClr val="FF0000"/>
                </a:solidFill>
                <a:latin typeface="Garamond" panose="02020404030301010803" pitchFamily="18" charset="0"/>
                <a:ea typeface="GE Elegant Medium" pitchFamily="18" charset="-78"/>
                <a:cs typeface="GE Elegant Medium" pitchFamily="18" charset="-78"/>
              </a:rPr>
              <a:t>tRNA</a:t>
            </a:r>
            <a:r>
              <a:rPr lang="ar-SA" altLang="en-US" sz="2000" dirty="0">
                <a:latin typeface="GE Elegant Medium" pitchFamily="18" charset="-78"/>
                <a:ea typeface="GE Elegant Medium" pitchFamily="18" charset="-78"/>
                <a:cs typeface="GE Elegant Medium" pitchFamily="18" charset="-78"/>
              </a:rPr>
              <a:t> مع الشفرة على جزئ </a:t>
            </a:r>
            <a:r>
              <a:rPr lang="en-US" altLang="en-US" dirty="0">
                <a:solidFill>
                  <a:srgbClr val="FF0000"/>
                </a:solidFill>
                <a:latin typeface="Garamond" panose="02020404030301010803" pitchFamily="18" charset="0"/>
                <a:ea typeface="GE Elegant Medium" pitchFamily="18" charset="-78"/>
                <a:cs typeface="GE Elegant Medium" pitchFamily="18" charset="-78"/>
              </a:rPr>
              <a:t>mRNA</a:t>
            </a:r>
            <a:r>
              <a:rPr lang="ar-SA" altLang="en-US" sz="2000" dirty="0">
                <a:latin typeface="GE Elegant Medium" pitchFamily="18" charset="-78"/>
                <a:ea typeface="GE Elegant Medium" pitchFamily="18" charset="-78"/>
                <a:cs typeface="GE Elegant Medium" pitchFamily="18" charset="-78"/>
              </a:rPr>
              <a:t> . وبذلك يصبح الموقع </a:t>
            </a:r>
            <a:r>
              <a:rPr lang="en-US" altLang="en-US" dirty="0">
                <a:solidFill>
                  <a:srgbClr val="FF0000"/>
                </a:solidFill>
                <a:latin typeface="Garamond" panose="02020404030301010803" pitchFamily="18" charset="0"/>
                <a:ea typeface="GE Elegant Medium" pitchFamily="18" charset="-78"/>
                <a:cs typeface="GE Elegant Medium" pitchFamily="18" charset="-78"/>
              </a:rPr>
              <a:t>A</a:t>
            </a:r>
            <a:r>
              <a:rPr lang="ar-SA" altLang="en-US" sz="2000" dirty="0">
                <a:latin typeface="GE Elegant Medium" pitchFamily="18" charset="-78"/>
                <a:ea typeface="GE Elegant Medium" pitchFamily="18" charset="-78"/>
                <a:cs typeface="GE Elegant Medium" pitchFamily="18" charset="-78"/>
              </a:rPr>
              <a:t> في الريبوسومه مشغولاً أيضا . </a:t>
            </a:r>
            <a:endParaRPr lang="en-US" altLang="en-US" sz="2000" dirty="0">
              <a:latin typeface="GE Elegant Medium" pitchFamily="18" charset="-78"/>
              <a:ea typeface="GE Elegant Medium" pitchFamily="18" charset="-78"/>
              <a:cs typeface="GE Elegant Medium" pitchFamily="18" charset="-78"/>
            </a:endParaRPr>
          </a:p>
          <a:p>
            <a:pPr algn="just" rtl="1">
              <a:buFontTx/>
              <a:buChar char="•"/>
            </a:pPr>
            <a:r>
              <a:rPr lang="ar-SA" altLang="en-US" sz="2000" dirty="0">
                <a:latin typeface="GE Elegant Medium" pitchFamily="18" charset="-78"/>
                <a:ea typeface="GE Elegant Medium" pitchFamily="18" charset="-78"/>
                <a:cs typeface="GE Elegant Medium" pitchFamily="18" charset="-78"/>
              </a:rPr>
              <a:t>ينتقل الحمض الأميني الأول (في الموقع </a:t>
            </a:r>
            <a:r>
              <a:rPr lang="en-US" altLang="en-US" dirty="0">
                <a:solidFill>
                  <a:srgbClr val="FF0000"/>
                </a:solidFill>
                <a:latin typeface="Garamond" panose="02020404030301010803" pitchFamily="18" charset="0"/>
                <a:ea typeface="GE Elegant Medium" pitchFamily="18" charset="-78"/>
                <a:cs typeface="GE Elegant Medium" pitchFamily="18" charset="-78"/>
              </a:rPr>
              <a:t>P</a:t>
            </a:r>
            <a:r>
              <a:rPr lang="ar-SA" altLang="en-US" sz="2000" dirty="0">
                <a:latin typeface="GE Elegant Medium" pitchFamily="18" charset="-78"/>
                <a:ea typeface="GE Elegant Medium" pitchFamily="18" charset="-78"/>
                <a:cs typeface="GE Elegant Medium" pitchFamily="18" charset="-78"/>
              </a:rPr>
              <a:t>) إلى الموقع </a:t>
            </a:r>
            <a:r>
              <a:rPr lang="en-US" altLang="en-US" dirty="0">
                <a:solidFill>
                  <a:srgbClr val="FF0000"/>
                </a:solidFill>
                <a:latin typeface="Garamond" panose="02020404030301010803" pitchFamily="18" charset="0"/>
                <a:ea typeface="GE Elegant Medium" pitchFamily="18" charset="-78"/>
                <a:cs typeface="GE Elegant Medium" pitchFamily="18" charset="-78"/>
              </a:rPr>
              <a:t>A</a:t>
            </a:r>
            <a:r>
              <a:rPr lang="ar-SA" altLang="en-US" sz="2000" dirty="0">
                <a:latin typeface="GE Elegant Medium" pitchFamily="18" charset="-78"/>
                <a:ea typeface="GE Elegant Medium" pitchFamily="18" charset="-78"/>
                <a:cs typeface="GE Elegant Medium" pitchFamily="18" charset="-78"/>
              </a:rPr>
              <a:t> ليرتبط مع الحمض الأميني الثاني برابطه ببتيديه . وبذا يصبح الحمض الريبوزي الناقل </a:t>
            </a:r>
            <a:r>
              <a:rPr lang="en-US" altLang="en-US" dirty="0">
                <a:solidFill>
                  <a:srgbClr val="FF0000"/>
                </a:solidFill>
                <a:latin typeface="Garamond" panose="02020404030301010803" pitchFamily="18" charset="0"/>
                <a:ea typeface="GE Elegant Medium" pitchFamily="18" charset="-78"/>
                <a:cs typeface="GE Elegant Medium" pitchFamily="18" charset="-78"/>
              </a:rPr>
              <a:t>tRNA</a:t>
            </a:r>
            <a:r>
              <a:rPr lang="ar-SA" altLang="en-US" sz="2000" dirty="0">
                <a:latin typeface="GE Elegant Medium" pitchFamily="18" charset="-78"/>
                <a:ea typeface="GE Elegant Medium" pitchFamily="18" charset="-78"/>
                <a:cs typeface="GE Elegant Medium" pitchFamily="18" charset="-78"/>
              </a:rPr>
              <a:t> في الموقع </a:t>
            </a:r>
            <a:r>
              <a:rPr lang="en-US" altLang="en-US" dirty="0">
                <a:solidFill>
                  <a:srgbClr val="FF0000"/>
                </a:solidFill>
                <a:latin typeface="Garamond" panose="02020404030301010803" pitchFamily="18" charset="0"/>
                <a:ea typeface="GE Elegant Medium" pitchFamily="18" charset="-78"/>
                <a:cs typeface="GE Elegant Medium" pitchFamily="18" charset="-78"/>
              </a:rPr>
              <a:t>P</a:t>
            </a:r>
            <a:r>
              <a:rPr lang="ar-SA" altLang="en-US" sz="2000" dirty="0">
                <a:latin typeface="GE Elegant Medium" pitchFamily="18" charset="-78"/>
                <a:ea typeface="GE Elegant Medium" pitchFamily="18" charset="-78"/>
                <a:cs typeface="GE Elegant Medium" pitchFamily="18" charset="-78"/>
              </a:rPr>
              <a:t> لا يحمل حمض أميني ، فينفصل عن موقعه في الريبوسومه إلى أرضية السيتوبلازم ، وبذا يصبح الموقع </a:t>
            </a:r>
            <a:r>
              <a:rPr lang="en-US" altLang="en-US" dirty="0">
                <a:solidFill>
                  <a:srgbClr val="FF0000"/>
                </a:solidFill>
                <a:latin typeface="Garamond" panose="02020404030301010803" pitchFamily="18" charset="0"/>
                <a:ea typeface="GE Elegant Medium" pitchFamily="18" charset="-78"/>
                <a:cs typeface="GE Elegant Medium" pitchFamily="18" charset="-78"/>
              </a:rPr>
              <a:t>P</a:t>
            </a:r>
            <a:r>
              <a:rPr lang="ar-SA" altLang="en-US" sz="2000" dirty="0">
                <a:latin typeface="GE Elegant Medium" pitchFamily="18" charset="-78"/>
                <a:ea typeface="GE Elegant Medium" pitchFamily="18" charset="-78"/>
                <a:cs typeface="GE Elegant Medium" pitchFamily="18" charset="-78"/>
              </a:rPr>
              <a:t> شاغراً . </a:t>
            </a:r>
            <a:endParaRPr lang="en-US" altLang="en-US" sz="2000" dirty="0">
              <a:latin typeface="GE Elegant Medium" pitchFamily="18" charset="-78"/>
              <a:ea typeface="GE Elegant Medium" pitchFamily="18" charset="-78"/>
              <a:cs typeface="GE Elegant Medium" pitchFamily="18" charset="-78"/>
            </a:endParaRPr>
          </a:p>
          <a:p>
            <a:pPr marR="0" lvl="0" indent="0" algn="just" rtl="1">
              <a:buClrTx/>
              <a:buSzTx/>
              <a:buFontTx/>
              <a:buChar char="•"/>
              <a:tabLst/>
            </a:pPr>
            <a:endParaRPr lang="en-US" altLang="en-US" sz="2000" dirty="0">
              <a:latin typeface="GE Elegant Medium" pitchFamily="18" charset="-78"/>
              <a:ea typeface="GE Elegant Medium" pitchFamily="18" charset="-78"/>
              <a:cs typeface="GE Elegant Medium" pitchFamily="18" charset="-78"/>
            </a:endParaRPr>
          </a:p>
        </p:txBody>
      </p:sp>
    </p:spTree>
    <p:extLst>
      <p:ext uri="{BB962C8B-B14F-4D97-AF65-F5344CB8AC3E}">
        <p14:creationId xmlns:p14="http://schemas.microsoft.com/office/powerpoint/2010/main" val="18447034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228600" y="1239797"/>
            <a:ext cx="86868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just" rtl="1"/>
            <a:r>
              <a:rPr lang="ar-SA" altLang="en-US" sz="2400" dirty="0">
                <a:latin typeface="GE Elegant Medium" pitchFamily="18" charset="-78"/>
                <a:ea typeface="GE Elegant Medium" pitchFamily="18" charset="-78"/>
                <a:cs typeface="GE Elegant Medium" pitchFamily="18" charset="-78"/>
              </a:rPr>
              <a:t>تتحرك الريبوسومه مسافه شفره واحده، وبذلك تخرج الشفره الأولى من نطاق الريبوسومه ، وتستوعب الريبوسومه شفره جديده ، وبذلك أيضا يصبح الموقع</a:t>
            </a:r>
            <a:r>
              <a:rPr lang="en-US" altLang="en-US" dirty="0">
                <a:solidFill>
                  <a:srgbClr val="FF0000"/>
                </a:solidFill>
                <a:latin typeface="Garamond" panose="02020404030301010803" pitchFamily="18" charset="0"/>
                <a:ea typeface="GE Elegant Medium" pitchFamily="18" charset="-78"/>
                <a:cs typeface="GE Elegant Medium" pitchFamily="18" charset="-78"/>
              </a:rPr>
              <a:t>P</a:t>
            </a:r>
            <a:r>
              <a:rPr lang="ar-SA" altLang="en-US" sz="2400" dirty="0">
                <a:latin typeface="GE Elegant Medium" pitchFamily="18" charset="-78"/>
                <a:ea typeface="GE Elegant Medium" pitchFamily="18" charset="-78"/>
                <a:cs typeface="GE Elegant Medium" pitchFamily="18" charset="-78"/>
              </a:rPr>
              <a:t> من الريبوسومه محتويا على حمض </a:t>
            </a:r>
            <a:r>
              <a:rPr lang="en-US" altLang="en-US" dirty="0">
                <a:solidFill>
                  <a:srgbClr val="FF0000"/>
                </a:solidFill>
                <a:latin typeface="Garamond" panose="02020404030301010803" pitchFamily="18" charset="0"/>
                <a:ea typeface="GE Elegant Medium" pitchFamily="18" charset="-78"/>
                <a:cs typeface="GE Elegant Medium" pitchFamily="18" charset="-78"/>
              </a:rPr>
              <a:t>tRNA</a:t>
            </a:r>
            <a:r>
              <a:rPr lang="ar-SA" altLang="en-US" sz="2400" dirty="0">
                <a:latin typeface="GE Elegant Medium" pitchFamily="18" charset="-78"/>
                <a:ea typeface="GE Elegant Medium" pitchFamily="18" charset="-78"/>
                <a:cs typeface="GE Elegant Medium" pitchFamily="18" charset="-78"/>
              </a:rPr>
              <a:t> يحمل حمضين أمينيين، بينما الموقع </a:t>
            </a:r>
            <a:r>
              <a:rPr lang="en-US" altLang="en-US" dirty="0">
                <a:solidFill>
                  <a:srgbClr val="FF0000"/>
                </a:solidFill>
                <a:latin typeface="Garamond" panose="02020404030301010803" pitchFamily="18" charset="0"/>
                <a:ea typeface="GE Elegant Medium" pitchFamily="18" charset="-78"/>
                <a:cs typeface="GE Elegant Medium" pitchFamily="18" charset="-78"/>
              </a:rPr>
              <a:t>A</a:t>
            </a:r>
            <a:r>
              <a:rPr lang="ar-SA" altLang="en-US" sz="2400" dirty="0">
                <a:latin typeface="GE Elegant Medium" pitchFamily="18" charset="-78"/>
                <a:ea typeface="GE Elegant Medium" pitchFamily="18" charset="-78"/>
                <a:cs typeface="GE Elegant Medium" pitchFamily="18" charset="-78"/>
              </a:rPr>
              <a:t> يكون شاغرا .</a:t>
            </a:r>
            <a:endParaRPr lang="en-US" altLang="en-US" sz="2400" dirty="0">
              <a:latin typeface="GE Elegant Medium" pitchFamily="18" charset="-78"/>
              <a:ea typeface="GE Elegant Medium" pitchFamily="18" charset="-78"/>
              <a:cs typeface="GE Elegant Medium" pitchFamily="18" charset="-78"/>
            </a:endParaRPr>
          </a:p>
          <a:p>
            <a:pPr algn="just" rtl="1"/>
            <a:r>
              <a:rPr lang="ar-SA" altLang="en-US" sz="2400" dirty="0">
                <a:latin typeface="GE Elegant Medium" pitchFamily="18" charset="-78"/>
                <a:ea typeface="GE Elegant Medium" pitchFamily="18" charset="-78"/>
                <a:cs typeface="GE Elegant Medium" pitchFamily="18" charset="-78"/>
              </a:rPr>
              <a:t>يأتي جزئ حمض نووي ريبوزي ناقل </a:t>
            </a:r>
            <a:r>
              <a:rPr lang="en-US" altLang="en-US" dirty="0">
                <a:solidFill>
                  <a:srgbClr val="FF0000"/>
                </a:solidFill>
                <a:latin typeface="Garamond" panose="02020404030301010803" pitchFamily="18" charset="0"/>
                <a:ea typeface="GE Elegant Medium" pitchFamily="18" charset="-78"/>
                <a:cs typeface="GE Elegant Medium" pitchFamily="18" charset="-78"/>
              </a:rPr>
              <a:t>tRNA</a:t>
            </a:r>
            <a:r>
              <a:rPr lang="ar-SA" altLang="en-US" sz="2400" dirty="0">
                <a:latin typeface="GE Elegant Medium" pitchFamily="18" charset="-78"/>
                <a:ea typeface="GE Elegant Medium" pitchFamily="18" charset="-78"/>
                <a:cs typeface="GE Elegant Medium" pitchFamily="18" charset="-78"/>
              </a:rPr>
              <a:t> حاملاً حمضا أمينيا وله شفره مقابله تناسب الشفره الثالثه على </a:t>
            </a:r>
            <a:r>
              <a:rPr lang="en-US" altLang="en-US" dirty="0">
                <a:solidFill>
                  <a:srgbClr val="FF0000"/>
                </a:solidFill>
                <a:latin typeface="Garamond" panose="02020404030301010803" pitchFamily="18" charset="0"/>
                <a:ea typeface="GE Elegant Medium" pitchFamily="18" charset="-78"/>
                <a:cs typeface="GE Elegant Medium" pitchFamily="18" charset="-78"/>
              </a:rPr>
              <a:t>mRNA</a:t>
            </a:r>
            <a:r>
              <a:rPr lang="en-US" altLang="en-US" sz="2400" dirty="0">
                <a:latin typeface="GE Elegant Medium" pitchFamily="18" charset="-78"/>
                <a:ea typeface="GE Elegant Medium" pitchFamily="18" charset="-78"/>
                <a:cs typeface="GE Elegant Medium" pitchFamily="18" charset="-78"/>
              </a:rPr>
              <a:t> </a:t>
            </a:r>
            <a:r>
              <a:rPr lang="ar-SA" altLang="en-US" sz="2400" dirty="0">
                <a:latin typeface="GE Elegant Medium" pitchFamily="18" charset="-78"/>
                <a:ea typeface="GE Elegant Medium" pitchFamily="18" charset="-78"/>
                <a:cs typeface="GE Elegant Medium" pitchFamily="18" charset="-78"/>
              </a:rPr>
              <a:t>. وترتبط الشفره المقابله على جزئ حمض </a:t>
            </a:r>
            <a:r>
              <a:rPr lang="en-US" altLang="en-US" dirty="0">
                <a:solidFill>
                  <a:srgbClr val="FF0000"/>
                </a:solidFill>
                <a:latin typeface="Garamond" panose="02020404030301010803" pitchFamily="18" charset="0"/>
                <a:ea typeface="GE Elegant Medium" pitchFamily="18" charset="-78"/>
                <a:cs typeface="GE Elegant Medium" pitchFamily="18" charset="-78"/>
              </a:rPr>
              <a:t>tRNA</a:t>
            </a:r>
            <a:r>
              <a:rPr lang="en-US" altLang="en-US" sz="2400" dirty="0">
                <a:latin typeface="GE Elegant Medium" pitchFamily="18" charset="-78"/>
                <a:ea typeface="GE Elegant Medium" pitchFamily="18" charset="-78"/>
                <a:cs typeface="GE Elegant Medium" pitchFamily="18" charset="-78"/>
              </a:rPr>
              <a:t> </a:t>
            </a:r>
            <a:r>
              <a:rPr lang="ar-SA" altLang="en-US" sz="2400" dirty="0">
                <a:latin typeface="GE Elegant Medium" pitchFamily="18" charset="-78"/>
                <a:ea typeface="GE Elegant Medium" pitchFamily="18" charset="-78"/>
                <a:cs typeface="GE Elegant Medium" pitchFamily="18" charset="-78"/>
              </a:rPr>
              <a:t>مع الشفره على جزئ </a:t>
            </a:r>
            <a:r>
              <a:rPr lang="en-US" altLang="en-US" dirty="0">
                <a:solidFill>
                  <a:srgbClr val="FF0000"/>
                </a:solidFill>
                <a:latin typeface="Garamond" panose="02020404030301010803" pitchFamily="18" charset="0"/>
                <a:ea typeface="GE Elegant Medium" pitchFamily="18" charset="-78"/>
                <a:cs typeface="GE Elegant Medium" pitchFamily="18" charset="-78"/>
              </a:rPr>
              <a:t>mRNA</a:t>
            </a:r>
            <a:r>
              <a:rPr lang="ar-SA" altLang="en-US" sz="2400" dirty="0">
                <a:latin typeface="GE Elegant Medium" pitchFamily="18" charset="-78"/>
                <a:ea typeface="GE Elegant Medium" pitchFamily="18" charset="-78"/>
                <a:cs typeface="GE Elegant Medium" pitchFamily="18" charset="-78"/>
              </a:rPr>
              <a:t> . وبذلك يصبح الموقع </a:t>
            </a:r>
            <a:r>
              <a:rPr lang="en-US" altLang="en-US" dirty="0">
                <a:solidFill>
                  <a:srgbClr val="FF0000"/>
                </a:solidFill>
                <a:latin typeface="Garamond" panose="02020404030301010803" pitchFamily="18" charset="0"/>
                <a:ea typeface="GE Elegant Medium" pitchFamily="18" charset="-78"/>
                <a:cs typeface="GE Elegant Medium" pitchFamily="18" charset="-78"/>
              </a:rPr>
              <a:t>A</a:t>
            </a:r>
            <a:r>
              <a:rPr lang="ar-SA" altLang="en-US" sz="2400" dirty="0">
                <a:latin typeface="GE Elegant Medium" pitchFamily="18" charset="-78"/>
                <a:ea typeface="GE Elegant Medium" pitchFamily="18" charset="-78"/>
                <a:cs typeface="GE Elegant Medium" pitchFamily="18" charset="-78"/>
              </a:rPr>
              <a:t> في الريبوسومه مشغولا بجزئ حمض </a:t>
            </a:r>
            <a:r>
              <a:rPr lang="en-US" altLang="en-US" dirty="0">
                <a:solidFill>
                  <a:srgbClr val="FF0000"/>
                </a:solidFill>
                <a:latin typeface="Garamond" panose="02020404030301010803" pitchFamily="18" charset="0"/>
                <a:ea typeface="GE Elegant Medium" pitchFamily="18" charset="-78"/>
                <a:cs typeface="GE Elegant Medium" pitchFamily="18" charset="-78"/>
              </a:rPr>
              <a:t>tRNA</a:t>
            </a:r>
            <a:r>
              <a:rPr lang="ar-SA" altLang="en-US" sz="2400" dirty="0">
                <a:latin typeface="GE Elegant Medium" pitchFamily="18" charset="-78"/>
                <a:ea typeface="GE Elegant Medium" pitchFamily="18" charset="-78"/>
                <a:cs typeface="GE Elegant Medium" pitchFamily="18" charset="-78"/>
              </a:rPr>
              <a:t> حاملا حمضا أمينيا . </a:t>
            </a:r>
            <a:endParaRPr lang="en-US" altLang="en-US" sz="2400" dirty="0">
              <a:latin typeface="GE Elegant Medium" pitchFamily="18" charset="-78"/>
              <a:ea typeface="GE Elegant Medium" pitchFamily="18" charset="-78"/>
              <a:cs typeface="GE Elegant Medium" pitchFamily="18" charset="-78"/>
            </a:endParaRPr>
          </a:p>
          <a:p>
            <a:pPr algn="just" rtl="1"/>
            <a:r>
              <a:rPr lang="ar-SA" altLang="en-US" sz="2400" dirty="0">
                <a:latin typeface="GE Elegant Medium" pitchFamily="18" charset="-78"/>
                <a:ea typeface="GE Elegant Medium" pitchFamily="18" charset="-78"/>
                <a:cs typeface="GE Elegant Medium" pitchFamily="18" charset="-78"/>
              </a:rPr>
              <a:t>ينتقل الحمضان الأمينييان الأول والثاني من الموقع (</a:t>
            </a:r>
            <a:r>
              <a:rPr lang="en-US" altLang="en-US" dirty="0">
                <a:solidFill>
                  <a:srgbClr val="FF0000"/>
                </a:solidFill>
                <a:latin typeface="Garamond" panose="02020404030301010803" pitchFamily="18" charset="0"/>
                <a:ea typeface="GE Elegant Medium" pitchFamily="18" charset="-78"/>
                <a:cs typeface="GE Elegant Medium" pitchFamily="18" charset="-78"/>
              </a:rPr>
              <a:t>P</a:t>
            </a:r>
            <a:r>
              <a:rPr lang="ar-SA" altLang="en-US" sz="2400" dirty="0">
                <a:latin typeface="GE Elegant Medium" pitchFamily="18" charset="-78"/>
                <a:ea typeface="GE Elegant Medium" pitchFamily="18" charset="-78"/>
                <a:cs typeface="GE Elegant Medium" pitchFamily="18" charset="-78"/>
              </a:rPr>
              <a:t>) الى الموقع </a:t>
            </a:r>
            <a:r>
              <a:rPr lang="en-US" altLang="en-US" dirty="0">
                <a:solidFill>
                  <a:srgbClr val="FF0000"/>
                </a:solidFill>
                <a:latin typeface="Garamond" panose="02020404030301010803" pitchFamily="18" charset="0"/>
                <a:ea typeface="GE Elegant Medium" pitchFamily="18" charset="-78"/>
                <a:cs typeface="GE Elegant Medium" pitchFamily="18" charset="-78"/>
              </a:rPr>
              <a:t>A</a:t>
            </a:r>
            <a:r>
              <a:rPr lang="ar-SA" altLang="en-US" sz="2400" dirty="0">
                <a:latin typeface="GE Elegant Medium" pitchFamily="18" charset="-78"/>
                <a:ea typeface="GE Elegant Medium" pitchFamily="18" charset="-78"/>
                <a:cs typeface="GE Elegant Medium" pitchFamily="18" charset="-78"/>
              </a:rPr>
              <a:t> ليرتبط الحمض الأميني الثاني مع الحمض الأميني الثالث برابطة ببتيديه ، وبذا يصبح الحمض الريبوزي الناقل </a:t>
            </a:r>
            <a:r>
              <a:rPr lang="en-US" altLang="en-US" dirty="0">
                <a:solidFill>
                  <a:srgbClr val="FF0000"/>
                </a:solidFill>
                <a:latin typeface="Garamond" panose="02020404030301010803" pitchFamily="18" charset="0"/>
                <a:ea typeface="GE Elegant Medium" pitchFamily="18" charset="-78"/>
                <a:cs typeface="GE Elegant Medium" pitchFamily="18" charset="-78"/>
              </a:rPr>
              <a:t>tRNA</a:t>
            </a:r>
            <a:r>
              <a:rPr lang="ar-SA" altLang="en-US" sz="2400" dirty="0">
                <a:latin typeface="GE Elegant Medium" pitchFamily="18" charset="-78"/>
                <a:ea typeface="GE Elegant Medium" pitchFamily="18" charset="-78"/>
                <a:cs typeface="GE Elegant Medium" pitchFamily="18" charset="-78"/>
              </a:rPr>
              <a:t> في الموقع </a:t>
            </a:r>
            <a:r>
              <a:rPr lang="en-US" altLang="en-US" dirty="0">
                <a:solidFill>
                  <a:srgbClr val="FF0000"/>
                </a:solidFill>
                <a:latin typeface="Garamond" panose="02020404030301010803" pitchFamily="18" charset="0"/>
                <a:ea typeface="GE Elegant Medium" pitchFamily="18" charset="-78"/>
                <a:cs typeface="GE Elegant Medium" pitchFamily="18" charset="-78"/>
              </a:rPr>
              <a:t>P</a:t>
            </a:r>
            <a:r>
              <a:rPr lang="ar-SA" altLang="en-US" sz="2400" dirty="0">
                <a:latin typeface="GE Elegant Medium" pitchFamily="18" charset="-78"/>
                <a:ea typeface="GE Elegant Medium" pitchFamily="18" charset="-78"/>
                <a:cs typeface="GE Elegant Medium" pitchFamily="18" charset="-78"/>
              </a:rPr>
              <a:t> لا يحمل أحماضا أمينيه ، فينفصل عن موقعه من الريبوسومه إلى أرضية السيتوبلازم ، وبذا يصبح الموقع </a:t>
            </a:r>
            <a:r>
              <a:rPr lang="en-US" altLang="en-US" dirty="0">
                <a:solidFill>
                  <a:srgbClr val="FF0000"/>
                </a:solidFill>
                <a:latin typeface="Garamond" panose="02020404030301010803" pitchFamily="18" charset="0"/>
                <a:ea typeface="GE Elegant Medium" pitchFamily="18" charset="-78"/>
                <a:cs typeface="GE Elegant Medium" pitchFamily="18" charset="-78"/>
              </a:rPr>
              <a:t>P</a:t>
            </a:r>
            <a:r>
              <a:rPr lang="ar-SA" altLang="en-US" sz="2400" dirty="0">
                <a:latin typeface="GE Elegant Medium" pitchFamily="18" charset="-78"/>
                <a:ea typeface="GE Elegant Medium" pitchFamily="18" charset="-78"/>
                <a:cs typeface="GE Elegant Medium" pitchFamily="18" charset="-78"/>
              </a:rPr>
              <a:t> شاغراً . </a:t>
            </a:r>
            <a:endParaRPr lang="en-US" altLang="en-US" sz="2400" dirty="0">
              <a:latin typeface="GE Elegant Medium" pitchFamily="18" charset="-78"/>
              <a:ea typeface="GE Elegant Medium" pitchFamily="18" charset="-78"/>
              <a:cs typeface="GE Elegant Medium" pitchFamily="18" charset="-78"/>
            </a:endParaRPr>
          </a:p>
        </p:txBody>
      </p:sp>
    </p:spTree>
    <p:extLst>
      <p:ext uri="{BB962C8B-B14F-4D97-AF65-F5344CB8AC3E}">
        <p14:creationId xmlns:p14="http://schemas.microsoft.com/office/powerpoint/2010/main" val="38668780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Effect>
                      <a14:saturation sat="300000"/>
                    </a14:imgEffect>
                  </a14:imgLayer>
                </a14:imgProps>
              </a:ext>
              <a:ext uri="{28A0092B-C50C-407E-A947-70E740481C1C}">
                <a14:useLocalDpi xmlns:a14="http://schemas.microsoft.com/office/drawing/2010/main" val="0"/>
              </a:ext>
            </a:extLst>
          </a:blip>
          <a:srcRect b="6165"/>
          <a:stretch>
            <a:fillRect/>
          </a:stretch>
        </p:blipFill>
        <p:spPr bwMode="auto">
          <a:xfrm>
            <a:off x="1447801" y="44586"/>
            <a:ext cx="6553200" cy="6813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6878049"/>
      </p:ext>
    </p:extLst>
  </p:cSld>
  <p:clrMapOvr>
    <a:masterClrMapping/>
  </p:clrMapOvr>
  <mc:AlternateContent xmlns:mc="http://schemas.openxmlformats.org/markup-compatibility/2006" xmlns:p14="http://schemas.microsoft.com/office/powerpoint/2010/main">
    <mc:Choice Requires="p14">
      <p:transition spd="slow" p14:dur="2500">
        <p:checker dir="vert"/>
      </p:transition>
    </mc:Choice>
    <mc:Fallback xmlns="">
      <p:transition spd="slow">
        <p:checker dir="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7_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4438" y="2085975"/>
            <a:ext cx="6715125" cy="4295775"/>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6"/>
          <p:cNvSpPr txBox="1">
            <a:spLocks noChangeArrowheads="1"/>
          </p:cNvSpPr>
          <p:nvPr/>
        </p:nvSpPr>
        <p:spPr bwMode="auto">
          <a:xfrm>
            <a:off x="365125" y="630238"/>
            <a:ext cx="841533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a:solidFill>
                  <a:srgbClr val="990033"/>
                </a:solidFill>
              </a:rPr>
              <a:t>Ribosomes in the cytoplasm of a eukaryotic cell </a:t>
            </a:r>
          </a:p>
        </p:txBody>
      </p:sp>
    </p:spTree>
    <p:extLst>
      <p:ext uri="{BB962C8B-B14F-4D97-AF65-F5344CB8AC3E}">
        <p14:creationId xmlns:p14="http://schemas.microsoft.com/office/powerpoint/2010/main" val="17577288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4860" y="1895952"/>
            <a:ext cx="4080510" cy="5007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3"/>
          <p:cNvSpPr>
            <a:spLocks noGrp="1" noChangeArrowheads="1"/>
          </p:cNvSpPr>
          <p:nvPr>
            <p:ph type="title"/>
          </p:nvPr>
        </p:nvSpPr>
        <p:spPr>
          <a:xfrm>
            <a:off x="754380" y="102870"/>
            <a:ext cx="7623810" cy="1131570"/>
          </a:xfrm>
          <a:ln/>
        </p:spPr>
        <p:txBody>
          <a:bodyPr/>
          <a:lstStyle/>
          <a:p>
            <a:r>
              <a:rPr lang="en-US" altLang="en-US" sz="6000" dirty="0">
                <a:solidFill>
                  <a:srgbClr val="FFFF00"/>
                </a:solidFill>
                <a:effectLst>
                  <a:outerShdw blurRad="38100" dist="38100" dir="2700000" algn="tl">
                    <a:srgbClr val="000000">
                      <a:alpha val="43137"/>
                    </a:srgbClr>
                  </a:outerShdw>
                </a:effectLst>
                <a:latin typeface="BadaBoom BB" panose="020B0603050302020204" pitchFamily="34" charset="0"/>
              </a:rPr>
              <a:t>Translation</a:t>
            </a:r>
            <a:endParaRPr lang="en-US" altLang="en-US" dirty="0">
              <a:solidFill>
                <a:srgbClr val="FFFF00"/>
              </a:solidFill>
              <a:effectLst>
                <a:outerShdw blurRad="38100" dist="38100" dir="2700000" algn="tl">
                  <a:srgbClr val="000000">
                    <a:alpha val="43137"/>
                  </a:srgbClr>
                </a:outerShdw>
              </a:effectLst>
              <a:latin typeface="BadaBoom BB" panose="020B0603050302020204" pitchFamily="34" charset="0"/>
            </a:endParaRPr>
          </a:p>
        </p:txBody>
      </p:sp>
      <p:sp>
        <p:nvSpPr>
          <p:cNvPr id="21508" name="Rectangle 4"/>
          <p:cNvSpPr>
            <a:spLocks noGrp="1" noChangeArrowheads="1"/>
          </p:cNvSpPr>
          <p:nvPr>
            <p:ph type="body" idx="1"/>
          </p:nvPr>
        </p:nvSpPr>
        <p:spPr>
          <a:xfrm>
            <a:off x="0" y="2362200"/>
            <a:ext cx="4316730" cy="3124200"/>
          </a:xfrm>
          <a:ln/>
        </p:spPr>
        <p:txBody>
          <a:bodyPr>
            <a:noAutofit/>
          </a:bodyPr>
          <a:lstStyle/>
          <a:p>
            <a:pPr marL="220028" indent="0" algn="just">
              <a:buNone/>
            </a:pPr>
            <a:r>
              <a:rPr lang="en-US" altLang="en-US" sz="2800" dirty="0">
                <a:solidFill>
                  <a:schemeClr val="bg1"/>
                </a:solidFill>
                <a:latin typeface="Amiable" pitchFamily="2" charset="0"/>
                <a:ea typeface="Amiable" pitchFamily="2" charset="0"/>
              </a:rPr>
              <a:t>Initiation begins with a tRNA bearing methionine (met) attaching to one of the ribosomal units. The codon for methionine is a universal “start” codon for “reading” the mRNA strand.</a:t>
            </a:r>
          </a:p>
        </p:txBody>
      </p:sp>
    </p:spTree>
    <p:extLst>
      <p:ext uri="{BB962C8B-B14F-4D97-AF65-F5344CB8AC3E}">
        <p14:creationId xmlns:p14="http://schemas.microsoft.com/office/powerpoint/2010/main" val="232516748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7560" y="1798797"/>
            <a:ext cx="7010877" cy="520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0877"/>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Rectangle 3"/>
          <p:cNvSpPr>
            <a:spLocks noGrp="1" noChangeArrowheads="1"/>
          </p:cNvSpPr>
          <p:nvPr>
            <p:ph type="title"/>
          </p:nvPr>
        </p:nvSpPr>
        <p:spPr>
          <a:ln/>
        </p:spPr>
        <p:txBody>
          <a:bodyPr/>
          <a:lstStyle/>
          <a:p>
            <a:r>
              <a:rPr lang="en-US" altLang="en-US" dirty="0">
                <a:solidFill>
                  <a:srgbClr val="FFFF00"/>
                </a:solidFill>
                <a:effectLst>
                  <a:outerShdw blurRad="38100" dist="38100" dir="2700000" algn="tl">
                    <a:srgbClr val="000000">
                      <a:alpha val="43137"/>
                    </a:srgbClr>
                  </a:outerShdw>
                </a:effectLst>
                <a:latin typeface="BadaBoom BB" panose="020B0603050302020204" pitchFamily="34" charset="0"/>
              </a:rPr>
              <a:t>Translation</a:t>
            </a:r>
            <a:endParaRPr lang="en-US" altLang="en-US" dirty="0"/>
          </a:p>
        </p:txBody>
      </p:sp>
      <p:sp>
        <p:nvSpPr>
          <p:cNvPr id="22532" name="Rectangle 4"/>
          <p:cNvSpPr>
            <a:spLocks noGrp="1" noChangeArrowheads="1"/>
          </p:cNvSpPr>
          <p:nvPr>
            <p:ph type="body" idx="1"/>
          </p:nvPr>
        </p:nvSpPr>
        <p:spPr>
          <a:xfrm>
            <a:off x="430060" y="1808192"/>
            <a:ext cx="3505200" cy="3810000"/>
          </a:xfrm>
          <a:ln/>
        </p:spPr>
        <p:txBody>
          <a:bodyPr>
            <a:normAutofit/>
          </a:bodyPr>
          <a:lstStyle/>
          <a:p>
            <a:pPr marL="220028" indent="0" algn="just">
              <a:buNone/>
            </a:pPr>
            <a:r>
              <a:rPr lang="en-US" altLang="en-US" sz="2800" dirty="0">
                <a:solidFill>
                  <a:schemeClr val="bg1"/>
                </a:solidFill>
                <a:latin typeface="Amiable" pitchFamily="2" charset="0"/>
                <a:ea typeface="Amiable" pitchFamily="2" charset="0"/>
              </a:rPr>
              <a:t>The ribosomal unit binds to mRNA where the code for met is located (AUG). The anticodon (UAC) of the tRNA matches the “start” codon on mRNA (AUG). </a:t>
            </a:r>
          </a:p>
        </p:txBody>
      </p:sp>
    </p:spTree>
    <p:extLst>
      <p:ext uri="{BB962C8B-B14F-4D97-AF65-F5344CB8AC3E}">
        <p14:creationId xmlns:p14="http://schemas.microsoft.com/office/powerpoint/2010/main" val="12164470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7710" y="2168843"/>
            <a:ext cx="4206240" cy="4416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3"/>
          <p:cNvSpPr>
            <a:spLocks noGrp="1" noChangeArrowheads="1"/>
          </p:cNvSpPr>
          <p:nvPr>
            <p:ph type="title"/>
          </p:nvPr>
        </p:nvSpPr>
        <p:spPr>
          <a:ln/>
        </p:spPr>
        <p:txBody>
          <a:bodyPr/>
          <a:lstStyle/>
          <a:p>
            <a:r>
              <a:rPr lang="en-US" altLang="en-US" dirty="0">
                <a:solidFill>
                  <a:srgbClr val="FFFF00"/>
                </a:solidFill>
                <a:effectLst>
                  <a:outerShdw blurRad="38100" dist="38100" dir="2700000" algn="tl">
                    <a:srgbClr val="000000">
                      <a:alpha val="43137"/>
                    </a:srgbClr>
                  </a:outerShdw>
                </a:effectLst>
                <a:latin typeface="BadaBoom BB" panose="020B0603050302020204" pitchFamily="34" charset="0"/>
              </a:rPr>
              <a:t>Translation</a:t>
            </a:r>
            <a:endParaRPr lang="en-US" altLang="en-US" dirty="0"/>
          </a:p>
        </p:txBody>
      </p:sp>
      <p:sp>
        <p:nvSpPr>
          <p:cNvPr id="23556" name="Rectangle 4"/>
          <p:cNvSpPr>
            <a:spLocks noGrp="1" noChangeArrowheads="1"/>
          </p:cNvSpPr>
          <p:nvPr>
            <p:ph type="body" idx="1"/>
          </p:nvPr>
        </p:nvSpPr>
        <p:spPr>
          <a:xfrm>
            <a:off x="457200" y="1600200"/>
            <a:ext cx="3505200" cy="4525963"/>
          </a:xfrm>
          <a:ln/>
        </p:spPr>
        <p:txBody>
          <a:bodyPr>
            <a:normAutofit/>
          </a:bodyPr>
          <a:lstStyle/>
          <a:p>
            <a:pPr marL="220028" indent="0" algn="just">
              <a:buNone/>
            </a:pPr>
            <a:r>
              <a:rPr lang="en-US" altLang="en-US" sz="2800" dirty="0">
                <a:solidFill>
                  <a:schemeClr val="bg1"/>
                </a:solidFill>
                <a:latin typeface="Amiable" pitchFamily="2" charset="0"/>
                <a:ea typeface="Amiable" pitchFamily="2" charset="0"/>
              </a:rPr>
              <a:t>The larger ribosomal subunit now binds to the smaller unit, forming a ribosomal complex. The tRNA binds to the first active site on the ribosome. Translation may now begin.</a:t>
            </a:r>
          </a:p>
        </p:txBody>
      </p:sp>
    </p:spTree>
    <p:extLst>
      <p:ext uri="{BB962C8B-B14F-4D97-AF65-F5344CB8AC3E}">
        <p14:creationId xmlns:p14="http://schemas.microsoft.com/office/powerpoint/2010/main" val="4053417899"/>
      </p:ext>
    </p:extLst>
  </p:cSld>
  <p:clrMapOvr>
    <a:masterClrMapping/>
  </p:clrMapOvr>
  <p:transition spd="slow">
    <p:randomBar dir="vert"/>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6258" y="1885950"/>
            <a:ext cx="4244817" cy="6012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3"/>
          <p:cNvSpPr>
            <a:spLocks noGrp="1" noChangeArrowheads="1"/>
          </p:cNvSpPr>
          <p:nvPr>
            <p:ph type="title"/>
          </p:nvPr>
        </p:nvSpPr>
        <p:spPr>
          <a:ln/>
        </p:spPr>
        <p:txBody>
          <a:bodyPr/>
          <a:lstStyle/>
          <a:p>
            <a:r>
              <a:rPr lang="en-US" altLang="en-US" dirty="0">
                <a:solidFill>
                  <a:srgbClr val="FFFF00"/>
                </a:solidFill>
                <a:effectLst>
                  <a:outerShdw blurRad="38100" dist="38100" dir="2700000" algn="tl">
                    <a:srgbClr val="000000">
                      <a:alpha val="43137"/>
                    </a:srgbClr>
                  </a:outerShdw>
                </a:effectLst>
                <a:latin typeface="BadaBoom BB" panose="020B0603050302020204" pitchFamily="34" charset="0"/>
              </a:rPr>
              <a:t>Translation</a:t>
            </a:r>
            <a:endParaRPr lang="en-US" altLang="en-US" dirty="0"/>
          </a:p>
        </p:txBody>
      </p:sp>
      <p:sp>
        <p:nvSpPr>
          <p:cNvPr id="24580" name="Rectangle 4"/>
          <p:cNvSpPr>
            <a:spLocks noGrp="1" noChangeArrowheads="1"/>
          </p:cNvSpPr>
          <p:nvPr>
            <p:ph type="body" idx="1"/>
          </p:nvPr>
        </p:nvSpPr>
        <p:spPr>
          <a:xfrm>
            <a:off x="457200" y="1600200"/>
            <a:ext cx="3336133" cy="4525963"/>
          </a:xfrm>
          <a:ln/>
        </p:spPr>
        <p:txBody>
          <a:bodyPr>
            <a:normAutofit/>
          </a:bodyPr>
          <a:lstStyle/>
          <a:p>
            <a:pPr marL="220028" indent="0" algn="just">
              <a:buNone/>
            </a:pPr>
            <a:r>
              <a:rPr lang="en-US" altLang="en-US" sz="2800" dirty="0">
                <a:solidFill>
                  <a:schemeClr val="bg1"/>
                </a:solidFill>
                <a:latin typeface="Amiable" pitchFamily="2" charset="0"/>
                <a:ea typeface="Amiable" pitchFamily="2" charset="0"/>
              </a:rPr>
              <a:t>The second codon in mRNA (GUU) matches the anticodon of a tRNA carrying the amino acid valine (CAA). The second tRNA binds to the second active site on the large subunit.</a:t>
            </a:r>
          </a:p>
        </p:txBody>
      </p:sp>
    </p:spTree>
    <p:extLst>
      <p:ext uri="{BB962C8B-B14F-4D97-AF65-F5344CB8AC3E}">
        <p14:creationId xmlns:p14="http://schemas.microsoft.com/office/powerpoint/2010/main" val="201943817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3205" y="1781652"/>
            <a:ext cx="7703820" cy="5727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3"/>
          <p:cNvSpPr>
            <a:spLocks noGrp="1" noChangeArrowheads="1"/>
          </p:cNvSpPr>
          <p:nvPr>
            <p:ph type="title"/>
          </p:nvPr>
        </p:nvSpPr>
        <p:spPr>
          <a:ln/>
        </p:spPr>
        <p:txBody>
          <a:bodyPr/>
          <a:lstStyle/>
          <a:p>
            <a:r>
              <a:rPr lang="en-US" altLang="en-US" dirty="0">
                <a:solidFill>
                  <a:srgbClr val="FFFF00"/>
                </a:solidFill>
                <a:effectLst>
                  <a:outerShdw blurRad="38100" dist="38100" dir="2700000" algn="tl">
                    <a:srgbClr val="000000">
                      <a:alpha val="43137"/>
                    </a:srgbClr>
                  </a:outerShdw>
                </a:effectLst>
                <a:latin typeface="BadaBoom BB" panose="020B0603050302020204" pitchFamily="34" charset="0"/>
              </a:rPr>
              <a:t>Translation</a:t>
            </a:r>
            <a:endParaRPr lang="en-US" altLang="en-US" dirty="0"/>
          </a:p>
        </p:txBody>
      </p:sp>
      <p:sp>
        <p:nvSpPr>
          <p:cNvPr id="25604" name="Rectangle 4"/>
          <p:cNvSpPr>
            <a:spLocks noGrp="1" noChangeArrowheads="1"/>
          </p:cNvSpPr>
          <p:nvPr>
            <p:ph type="body" idx="1"/>
          </p:nvPr>
        </p:nvSpPr>
        <p:spPr>
          <a:xfrm>
            <a:off x="457200" y="1600200"/>
            <a:ext cx="2971800" cy="4525963"/>
          </a:xfrm>
          <a:ln/>
        </p:spPr>
        <p:txBody>
          <a:bodyPr>
            <a:normAutofit/>
          </a:bodyPr>
          <a:lstStyle/>
          <a:p>
            <a:pPr marL="220028" indent="0" algn="just">
              <a:buNone/>
            </a:pPr>
            <a:r>
              <a:rPr lang="en-US" altLang="en-US" sz="2800" dirty="0">
                <a:solidFill>
                  <a:schemeClr val="bg1"/>
                </a:solidFill>
                <a:latin typeface="Amiable" pitchFamily="2" charset="0"/>
                <a:ea typeface="Amiable" pitchFamily="2" charset="0"/>
              </a:rPr>
              <a:t>A catalytic site on the larger subunit binds the two amino acids together using dehydration synthesis, forming a peptide bond between them.</a:t>
            </a:r>
          </a:p>
        </p:txBody>
      </p:sp>
    </p:spTree>
    <p:extLst>
      <p:ext uri="{BB962C8B-B14F-4D97-AF65-F5344CB8AC3E}">
        <p14:creationId xmlns:p14="http://schemas.microsoft.com/office/powerpoint/2010/main" val="38526627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9130" y="1948815"/>
            <a:ext cx="4361973"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Rectangle 3"/>
          <p:cNvSpPr>
            <a:spLocks noGrp="1" noChangeArrowheads="1"/>
          </p:cNvSpPr>
          <p:nvPr>
            <p:ph type="title"/>
          </p:nvPr>
        </p:nvSpPr>
        <p:spPr>
          <a:ln/>
        </p:spPr>
        <p:txBody>
          <a:bodyPr/>
          <a:lstStyle/>
          <a:p>
            <a:r>
              <a:rPr lang="en-US" altLang="en-US" dirty="0">
                <a:solidFill>
                  <a:srgbClr val="FFFF00"/>
                </a:solidFill>
                <a:effectLst>
                  <a:outerShdw blurRad="38100" dist="38100" dir="2700000" algn="tl">
                    <a:srgbClr val="000000">
                      <a:alpha val="43137"/>
                    </a:srgbClr>
                  </a:outerShdw>
                </a:effectLst>
                <a:latin typeface="BadaBoom BB" panose="020B0603050302020204" pitchFamily="34" charset="0"/>
              </a:rPr>
              <a:t>Translation</a:t>
            </a:r>
            <a:endParaRPr lang="en-US" altLang="en-US" dirty="0"/>
          </a:p>
        </p:txBody>
      </p:sp>
      <p:sp>
        <p:nvSpPr>
          <p:cNvPr id="26628" name="Rectangle 4"/>
          <p:cNvSpPr>
            <a:spLocks noGrp="1" noChangeArrowheads="1"/>
          </p:cNvSpPr>
          <p:nvPr>
            <p:ph type="body" idx="1"/>
          </p:nvPr>
        </p:nvSpPr>
        <p:spPr>
          <a:xfrm>
            <a:off x="457200" y="1600200"/>
            <a:ext cx="3505200" cy="4525963"/>
          </a:xfrm>
          <a:ln/>
        </p:spPr>
        <p:txBody>
          <a:bodyPr>
            <a:normAutofit/>
          </a:bodyPr>
          <a:lstStyle/>
          <a:p>
            <a:pPr marL="220028" indent="0" algn="just">
              <a:buNone/>
            </a:pPr>
            <a:r>
              <a:rPr lang="en-US" altLang="en-US" sz="2800" dirty="0">
                <a:solidFill>
                  <a:schemeClr val="bg1"/>
                </a:solidFill>
                <a:latin typeface="Amiable" pitchFamily="2" charset="0"/>
                <a:ea typeface="Amiable" pitchFamily="2" charset="0"/>
              </a:rPr>
              <a:t>The first tRNA now detaches and goes of to find another met in the cytoplasm. The mRNA chain shifts over one codon, placing the second codon (CAU) over the second active site.</a:t>
            </a:r>
          </a:p>
        </p:txBody>
      </p:sp>
    </p:spTree>
    <p:extLst>
      <p:ext uri="{BB962C8B-B14F-4D97-AF65-F5344CB8AC3E}">
        <p14:creationId xmlns:p14="http://schemas.microsoft.com/office/powerpoint/2010/main" val="6143599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3442" y="1565910"/>
            <a:ext cx="4150518" cy="5795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Rectangle 3"/>
          <p:cNvSpPr>
            <a:spLocks noGrp="1" noChangeArrowheads="1"/>
          </p:cNvSpPr>
          <p:nvPr>
            <p:ph type="title"/>
          </p:nvPr>
        </p:nvSpPr>
        <p:spPr>
          <a:ln/>
        </p:spPr>
        <p:txBody>
          <a:bodyPr/>
          <a:lstStyle/>
          <a:p>
            <a:r>
              <a:rPr lang="en-US" altLang="en-US" dirty="0">
                <a:solidFill>
                  <a:srgbClr val="FFFF00"/>
                </a:solidFill>
                <a:effectLst>
                  <a:outerShdw blurRad="38100" dist="38100" dir="2700000" algn="tl">
                    <a:srgbClr val="000000">
                      <a:alpha val="43137"/>
                    </a:srgbClr>
                  </a:outerShdw>
                </a:effectLst>
                <a:latin typeface="BadaBoom BB" panose="020B0603050302020204" pitchFamily="34" charset="0"/>
              </a:rPr>
              <a:t>Translation</a:t>
            </a:r>
            <a:endParaRPr lang="en-US" altLang="en-US" dirty="0"/>
          </a:p>
        </p:txBody>
      </p:sp>
      <p:sp>
        <p:nvSpPr>
          <p:cNvPr id="27652" name="Rectangle 4"/>
          <p:cNvSpPr>
            <a:spLocks noGrp="1" noChangeArrowheads="1"/>
          </p:cNvSpPr>
          <p:nvPr>
            <p:ph type="body" idx="1"/>
          </p:nvPr>
        </p:nvSpPr>
        <p:spPr>
          <a:xfrm>
            <a:off x="457200" y="1600200"/>
            <a:ext cx="2971800" cy="4525963"/>
          </a:xfrm>
          <a:ln/>
        </p:spPr>
        <p:txBody>
          <a:bodyPr>
            <a:normAutofit/>
          </a:bodyPr>
          <a:lstStyle/>
          <a:p>
            <a:pPr marL="220028" indent="0" algn="just">
              <a:buNone/>
            </a:pPr>
            <a:r>
              <a:rPr lang="en-US" altLang="en-US" sz="2800" dirty="0">
                <a:solidFill>
                  <a:schemeClr val="bg1"/>
                </a:solidFill>
                <a:latin typeface="Amiable" pitchFamily="2" charset="0"/>
                <a:ea typeface="Amiable" pitchFamily="2" charset="0"/>
              </a:rPr>
              <a:t>A tRNA with an anticodon (GUA) matching the exposed codon (CAU) moves onto the ribosome. This tRNA carries histidine (his).</a:t>
            </a:r>
          </a:p>
        </p:txBody>
      </p:sp>
    </p:spTree>
    <p:extLst>
      <p:ext uri="{BB962C8B-B14F-4D97-AF65-F5344CB8AC3E}">
        <p14:creationId xmlns:p14="http://schemas.microsoft.com/office/powerpoint/2010/main" val="32921528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9163" y="1423035"/>
            <a:ext cx="3740468" cy="629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angle 3"/>
          <p:cNvSpPr>
            <a:spLocks noGrp="1" noChangeArrowheads="1"/>
          </p:cNvSpPr>
          <p:nvPr>
            <p:ph type="title"/>
          </p:nvPr>
        </p:nvSpPr>
        <p:spPr>
          <a:ln/>
        </p:spPr>
        <p:txBody>
          <a:bodyPr/>
          <a:lstStyle/>
          <a:p>
            <a:r>
              <a:rPr lang="en-US" altLang="en-US" dirty="0">
                <a:solidFill>
                  <a:srgbClr val="FFFF00"/>
                </a:solidFill>
                <a:effectLst>
                  <a:outerShdw blurRad="38100" dist="38100" dir="2700000" algn="tl">
                    <a:srgbClr val="000000">
                      <a:alpha val="43137"/>
                    </a:srgbClr>
                  </a:outerShdw>
                </a:effectLst>
                <a:latin typeface="BadaBoom BB" panose="020B0603050302020204" pitchFamily="34" charset="0"/>
              </a:rPr>
              <a:t>Translation</a:t>
            </a:r>
            <a:endParaRPr lang="en-US" altLang="en-US" dirty="0"/>
          </a:p>
        </p:txBody>
      </p:sp>
      <p:sp>
        <p:nvSpPr>
          <p:cNvPr id="28676" name="Rectangle 4"/>
          <p:cNvSpPr>
            <a:spLocks noGrp="1" noChangeArrowheads="1"/>
          </p:cNvSpPr>
          <p:nvPr>
            <p:ph type="body" idx="1"/>
          </p:nvPr>
        </p:nvSpPr>
        <p:spPr>
          <a:xfrm>
            <a:off x="457200" y="1600200"/>
            <a:ext cx="3597594" cy="4525963"/>
          </a:xfrm>
          <a:ln/>
        </p:spPr>
        <p:txBody>
          <a:bodyPr>
            <a:normAutofit/>
          </a:bodyPr>
          <a:lstStyle/>
          <a:p>
            <a:pPr marL="220028" indent="0" algn="just">
              <a:buNone/>
            </a:pPr>
            <a:r>
              <a:rPr lang="en-US" altLang="en-US" sz="2800" dirty="0">
                <a:solidFill>
                  <a:schemeClr val="bg1"/>
                </a:solidFill>
                <a:latin typeface="Amiable" pitchFamily="2" charset="0"/>
                <a:ea typeface="Amiable" pitchFamily="2" charset="0"/>
              </a:rPr>
              <a:t>A new peptide bond forms between </a:t>
            </a:r>
            <a:r>
              <a:rPr lang="en-US" altLang="en-US" sz="2800" dirty="0" err="1">
                <a:solidFill>
                  <a:schemeClr val="bg1"/>
                </a:solidFill>
                <a:latin typeface="Amiable" pitchFamily="2" charset="0"/>
                <a:ea typeface="Amiable" pitchFamily="2" charset="0"/>
              </a:rPr>
              <a:t>val</a:t>
            </a:r>
            <a:r>
              <a:rPr lang="en-US" altLang="en-US" sz="2800" dirty="0">
                <a:solidFill>
                  <a:schemeClr val="bg1"/>
                </a:solidFill>
                <a:latin typeface="Amiable" pitchFamily="2" charset="0"/>
                <a:ea typeface="Amiable" pitchFamily="2" charset="0"/>
              </a:rPr>
              <a:t> and his on the catalytic site. The tRNA that carried </a:t>
            </a:r>
            <a:r>
              <a:rPr lang="en-US" altLang="en-US" sz="2800" dirty="0" err="1">
                <a:solidFill>
                  <a:schemeClr val="bg1"/>
                </a:solidFill>
                <a:latin typeface="Amiable" pitchFamily="2" charset="0"/>
                <a:ea typeface="Amiable" pitchFamily="2" charset="0"/>
              </a:rPr>
              <a:t>val</a:t>
            </a:r>
            <a:r>
              <a:rPr lang="en-US" altLang="en-US" sz="2800" dirty="0">
                <a:solidFill>
                  <a:schemeClr val="bg1"/>
                </a:solidFill>
                <a:latin typeface="Amiable" pitchFamily="2" charset="0"/>
                <a:ea typeface="Amiable" pitchFamily="2" charset="0"/>
              </a:rPr>
              <a:t> will detach and find another </a:t>
            </a:r>
            <a:r>
              <a:rPr lang="en-US" altLang="en-US" sz="2800" dirty="0" err="1">
                <a:solidFill>
                  <a:schemeClr val="bg1"/>
                </a:solidFill>
                <a:latin typeface="Amiable" pitchFamily="2" charset="0"/>
                <a:ea typeface="Amiable" pitchFamily="2" charset="0"/>
              </a:rPr>
              <a:t>val</a:t>
            </a:r>
            <a:r>
              <a:rPr lang="en-US" altLang="en-US" sz="2800" dirty="0">
                <a:solidFill>
                  <a:schemeClr val="bg1"/>
                </a:solidFill>
                <a:latin typeface="Amiable" pitchFamily="2" charset="0"/>
                <a:ea typeface="Amiable" pitchFamily="2" charset="0"/>
              </a:rPr>
              <a:t> in the cytoplasm. The mRNA strand will then shift over one more codon.</a:t>
            </a:r>
          </a:p>
        </p:txBody>
      </p:sp>
    </p:spTree>
    <p:extLst>
      <p:ext uri="{BB962C8B-B14F-4D97-AF65-F5344CB8AC3E}">
        <p14:creationId xmlns:p14="http://schemas.microsoft.com/office/powerpoint/2010/main" val="2115246907"/>
      </p:ext>
    </p:extLst>
  </p:cSld>
  <p:clrMapOvr>
    <a:masterClrMapping/>
  </p:clrMapOvr>
  <mc:AlternateContent xmlns:mc="http://schemas.openxmlformats.org/markup-compatibility/2006" xmlns:p14="http://schemas.microsoft.com/office/powerpoint/2010/main">
    <mc:Choice Requires="p14">
      <p:transition spd="slow" p14:dur="1600">
        <p14:prism dir="d" isInverted="1"/>
      </p:transition>
    </mc:Choice>
    <mc:Fallback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6270" y="1935957"/>
            <a:ext cx="3771900" cy="4997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Rectangle 3"/>
          <p:cNvSpPr>
            <a:spLocks noGrp="1" noChangeArrowheads="1"/>
          </p:cNvSpPr>
          <p:nvPr>
            <p:ph type="title"/>
          </p:nvPr>
        </p:nvSpPr>
        <p:spPr>
          <a:ln/>
        </p:spPr>
        <p:txBody>
          <a:bodyPr/>
          <a:lstStyle/>
          <a:p>
            <a:r>
              <a:rPr lang="en-US" altLang="en-US" dirty="0">
                <a:solidFill>
                  <a:srgbClr val="FFFF00"/>
                </a:solidFill>
                <a:effectLst>
                  <a:outerShdw blurRad="38100" dist="38100" dir="2700000" algn="tl">
                    <a:srgbClr val="000000">
                      <a:alpha val="43137"/>
                    </a:srgbClr>
                  </a:outerShdw>
                </a:effectLst>
                <a:latin typeface="BadaBoom BB" panose="020B0603050302020204" pitchFamily="34" charset="0"/>
              </a:rPr>
              <a:t>Translation</a:t>
            </a:r>
            <a:endParaRPr lang="en-US" altLang="en-US" dirty="0"/>
          </a:p>
        </p:txBody>
      </p:sp>
      <p:sp>
        <p:nvSpPr>
          <p:cNvPr id="29700" name="Rectangle 4"/>
          <p:cNvSpPr>
            <a:spLocks noGrp="1" noChangeArrowheads="1"/>
          </p:cNvSpPr>
          <p:nvPr>
            <p:ph type="body" idx="1"/>
          </p:nvPr>
        </p:nvSpPr>
        <p:spPr>
          <a:xfrm>
            <a:off x="228600" y="1600200"/>
            <a:ext cx="3989070" cy="4525963"/>
          </a:xfrm>
          <a:ln/>
        </p:spPr>
        <p:txBody>
          <a:bodyPr>
            <a:normAutofit/>
          </a:bodyPr>
          <a:lstStyle/>
          <a:p>
            <a:pPr marL="220028" indent="0" algn="just">
              <a:buNone/>
            </a:pPr>
            <a:r>
              <a:rPr lang="en-US" altLang="en-US" sz="2800" dirty="0">
                <a:solidFill>
                  <a:schemeClr val="bg1"/>
                </a:solidFill>
                <a:latin typeface="Amiable" pitchFamily="2" charset="0"/>
                <a:ea typeface="Amiable" pitchFamily="2" charset="0"/>
              </a:rPr>
              <a:t>The process continues until the ribosome finds a “stop” codon. The subunits detach from one another, the mRNA is released, and the polypeptide chain moves down the ER for further processing. The initial met is removed and the chain is folded into its final shape.</a:t>
            </a:r>
          </a:p>
        </p:txBody>
      </p:sp>
    </p:spTree>
    <p:extLst>
      <p:ext uri="{BB962C8B-B14F-4D97-AF65-F5344CB8AC3E}">
        <p14:creationId xmlns:p14="http://schemas.microsoft.com/office/powerpoint/2010/main" val="1330044336"/>
      </p:ext>
    </p:extLst>
  </p:cSld>
  <p:clrMapOvr>
    <a:masterClrMapping/>
  </p:clrMapOvr>
  <mc:AlternateContent xmlns:mc="http://schemas.openxmlformats.org/markup-compatibility/2006" xmlns:p14="http://schemas.microsoft.com/office/powerpoint/2010/main">
    <mc:Choice Requires="p14">
      <p:transition spd="slow" p14:dur="4000">
        <p14:vortex dir="d"/>
      </p:transition>
    </mc:Choice>
    <mc:Fallback xmlns="">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4144962"/>
          </a:xfrm>
        </p:spPr>
        <p:txBody>
          <a:bodyPr>
            <a:noAutofit/>
          </a:bodyPr>
          <a:lstStyle/>
          <a:p>
            <a:r>
              <a:rPr lang="en-US" sz="8000" b="1" dirty="0">
                <a:solidFill>
                  <a:srgbClr val="FF0000"/>
                </a:solidFill>
                <a:effectLst>
                  <a:outerShdw blurRad="38100" dist="38100" dir="2700000" algn="tl">
                    <a:srgbClr val="000000">
                      <a:alpha val="43137"/>
                    </a:srgbClr>
                  </a:outerShdw>
                </a:effectLst>
                <a:latin typeface="Aegis 3D" pitchFamily="2" charset="0"/>
              </a:rPr>
              <a:t>Thanks</a:t>
            </a:r>
            <a:r>
              <a:rPr lang="en-US" sz="8000" dirty="0">
                <a:solidFill>
                  <a:srgbClr val="FF0000"/>
                </a:solidFill>
                <a:effectLst>
                  <a:outerShdw blurRad="38100" dist="38100" dir="2700000" algn="tl">
                    <a:srgbClr val="000000">
                      <a:alpha val="43137"/>
                    </a:srgbClr>
                  </a:outerShdw>
                </a:effectLst>
                <a:latin typeface="BadaBoom BB" panose="020B0603050302020204" pitchFamily="34" charset="0"/>
              </a:rPr>
              <a:t> </a:t>
            </a:r>
            <a:br>
              <a:rPr lang="en-US" sz="8000" dirty="0">
                <a:latin typeface="BadaBoom BB" panose="020B0603050302020204" pitchFamily="34" charset="0"/>
              </a:rPr>
            </a:br>
            <a:r>
              <a:rPr lang="en-US" sz="8000" dirty="0">
                <a:latin typeface="BadaBoom BB" panose="020B0603050302020204" pitchFamily="34" charset="0"/>
              </a:rPr>
              <a:t>for Listening</a:t>
            </a:r>
          </a:p>
        </p:txBody>
      </p:sp>
    </p:spTree>
    <p:extLst>
      <p:ext uri="{BB962C8B-B14F-4D97-AF65-F5344CB8AC3E}">
        <p14:creationId xmlns:p14="http://schemas.microsoft.com/office/powerpoint/2010/main" val="25739083"/>
      </p:ext>
    </p:extLst>
  </p:cSld>
  <p:clrMapOvr>
    <a:masterClrMapping/>
  </p:clrMapOvr>
  <p:transition spd="slow">
    <p:comb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7_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1475" y="838200"/>
            <a:ext cx="5862638" cy="5905500"/>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6"/>
          <p:cNvSpPr txBox="1">
            <a:spLocks noChangeArrowheads="1"/>
          </p:cNvSpPr>
          <p:nvPr/>
        </p:nvSpPr>
        <p:spPr bwMode="auto">
          <a:xfrm>
            <a:off x="1285875" y="157163"/>
            <a:ext cx="657383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l-BE" altLang="en-US" sz="2800">
                <a:solidFill>
                  <a:srgbClr val="990033"/>
                </a:solidFill>
              </a:rPr>
              <a:t>Composition of eukaryotic ribosomes</a:t>
            </a:r>
            <a:endParaRPr lang="en-US" altLang="en-US" sz="2800">
              <a:solidFill>
                <a:srgbClr val="990033"/>
              </a:solidFill>
            </a:endParaRPr>
          </a:p>
        </p:txBody>
      </p:sp>
    </p:spTree>
    <p:extLst>
      <p:ext uri="{BB962C8B-B14F-4D97-AF65-F5344CB8AC3E}">
        <p14:creationId xmlns:p14="http://schemas.microsoft.com/office/powerpoint/2010/main" val="21583506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7_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2563" y="1916113"/>
            <a:ext cx="6237287" cy="4016375"/>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6"/>
          <p:cNvSpPr txBox="1">
            <a:spLocks noChangeArrowheads="1"/>
          </p:cNvSpPr>
          <p:nvPr/>
        </p:nvSpPr>
        <p:spPr bwMode="auto">
          <a:xfrm>
            <a:off x="1514475" y="161925"/>
            <a:ext cx="61166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a:solidFill>
                  <a:srgbClr val="990033"/>
                </a:solidFill>
              </a:rPr>
              <a:t>RNA-binding sites in the ribosome </a:t>
            </a:r>
          </a:p>
        </p:txBody>
      </p:sp>
      <p:sp>
        <p:nvSpPr>
          <p:cNvPr id="4" name="Text Box 7"/>
          <p:cNvSpPr txBox="1">
            <a:spLocks noChangeArrowheads="1"/>
          </p:cNvSpPr>
          <p:nvPr/>
        </p:nvSpPr>
        <p:spPr bwMode="auto">
          <a:xfrm>
            <a:off x="622300" y="1090613"/>
            <a:ext cx="3013075"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a:solidFill>
                  <a:srgbClr val="008080"/>
                </a:solidFill>
              </a:rPr>
              <a:t>Each ribosome has:</a:t>
            </a:r>
          </a:p>
          <a:p>
            <a:pPr>
              <a:buFontTx/>
              <a:buChar char="•"/>
            </a:pPr>
            <a:r>
              <a:rPr lang="en-US" altLang="en-US" sz="1600">
                <a:solidFill>
                  <a:srgbClr val="008080"/>
                </a:solidFill>
              </a:rPr>
              <a:t> a binding site for mRNA</a:t>
            </a:r>
          </a:p>
          <a:p>
            <a:pPr>
              <a:buFontTx/>
              <a:buChar char="•"/>
            </a:pPr>
            <a:r>
              <a:rPr lang="en-US" altLang="en-US" sz="1600">
                <a:solidFill>
                  <a:srgbClr val="008080"/>
                </a:solidFill>
              </a:rPr>
              <a:t> three binding sites for tRNA</a:t>
            </a:r>
          </a:p>
        </p:txBody>
      </p:sp>
      <p:sp>
        <p:nvSpPr>
          <p:cNvPr id="5" name="Text Box 8"/>
          <p:cNvSpPr txBox="1">
            <a:spLocks noChangeArrowheads="1"/>
          </p:cNvSpPr>
          <p:nvPr/>
        </p:nvSpPr>
        <p:spPr bwMode="auto">
          <a:xfrm>
            <a:off x="622300" y="5311775"/>
            <a:ext cx="2571750"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Tx/>
              <a:buChar char="•"/>
            </a:pPr>
            <a:r>
              <a:rPr lang="en-US" altLang="en-US" sz="1600">
                <a:solidFill>
                  <a:srgbClr val="008080"/>
                </a:solidFill>
              </a:rPr>
              <a:t> A-site: aminoacyl-tRNA</a:t>
            </a:r>
          </a:p>
          <a:p>
            <a:pPr>
              <a:buFontTx/>
              <a:buChar char="•"/>
            </a:pPr>
            <a:r>
              <a:rPr lang="en-US" altLang="en-US" sz="1600">
                <a:solidFill>
                  <a:srgbClr val="008080"/>
                </a:solidFill>
              </a:rPr>
              <a:t> P-site: peptidyl-tRNA</a:t>
            </a:r>
          </a:p>
          <a:p>
            <a:pPr>
              <a:buFontTx/>
              <a:buChar char="•"/>
            </a:pPr>
            <a:r>
              <a:rPr lang="nl-BE" altLang="en-US" sz="1600">
                <a:solidFill>
                  <a:srgbClr val="008080"/>
                </a:solidFill>
              </a:rPr>
              <a:t> E-site: exit</a:t>
            </a:r>
            <a:endParaRPr lang="en-US" altLang="en-US" sz="1600">
              <a:solidFill>
                <a:srgbClr val="008080"/>
              </a:solidFill>
            </a:endParaRPr>
          </a:p>
          <a:p>
            <a:endParaRPr lang="en-US" altLang="en-US" sz="1600">
              <a:solidFill>
                <a:srgbClr val="008080"/>
              </a:solidFill>
            </a:endParaRPr>
          </a:p>
        </p:txBody>
      </p:sp>
    </p:spTree>
    <p:extLst>
      <p:ext uri="{BB962C8B-B14F-4D97-AF65-F5344CB8AC3E}">
        <p14:creationId xmlns:p14="http://schemas.microsoft.com/office/powerpoint/2010/main" val="24085457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7_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238" y="1862138"/>
            <a:ext cx="7629525" cy="4591050"/>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6"/>
          <p:cNvSpPr txBox="1">
            <a:spLocks noChangeArrowheads="1"/>
          </p:cNvSpPr>
          <p:nvPr/>
        </p:nvSpPr>
        <p:spPr bwMode="auto">
          <a:xfrm>
            <a:off x="876300" y="549275"/>
            <a:ext cx="7392988"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800">
                <a:solidFill>
                  <a:srgbClr val="990033"/>
                </a:solidFill>
              </a:rPr>
              <a:t>tRNA molecules:</a:t>
            </a:r>
          </a:p>
          <a:p>
            <a:pPr algn="ctr"/>
            <a:r>
              <a:rPr lang="en-US" altLang="en-US" sz="2800">
                <a:solidFill>
                  <a:srgbClr val="990033"/>
                </a:solidFill>
              </a:rPr>
              <a:t>matching amino acids to codons in mRNA</a:t>
            </a:r>
            <a:r>
              <a:rPr lang="en-US" altLang="en-US"/>
              <a:t> </a:t>
            </a:r>
          </a:p>
        </p:txBody>
      </p:sp>
    </p:spTree>
    <p:extLst>
      <p:ext uri="{BB962C8B-B14F-4D97-AF65-F5344CB8AC3E}">
        <p14:creationId xmlns:p14="http://schemas.microsoft.com/office/powerpoint/2010/main" val="28614577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rp-template-07a">
  <a:themeElements>
    <a:clrScheme name="corp-template-07a 1">
      <a:dk1>
        <a:srgbClr val="000000"/>
      </a:dk1>
      <a:lt1>
        <a:srgbClr val="FFFFFF"/>
      </a:lt1>
      <a:dk2>
        <a:srgbClr val="000000"/>
      </a:dk2>
      <a:lt2>
        <a:srgbClr val="808080"/>
      </a:lt2>
      <a:accent1>
        <a:srgbClr val="FF9900"/>
      </a:accent1>
      <a:accent2>
        <a:srgbClr val="008A9C"/>
      </a:accent2>
      <a:accent3>
        <a:srgbClr val="FFFFFF"/>
      </a:accent3>
      <a:accent4>
        <a:srgbClr val="000000"/>
      </a:accent4>
      <a:accent5>
        <a:srgbClr val="FFCAAA"/>
      </a:accent5>
      <a:accent6>
        <a:srgbClr val="007D8D"/>
      </a:accent6>
      <a:hlink>
        <a:srgbClr val="80008A"/>
      </a:hlink>
      <a:folHlink>
        <a:srgbClr val="B40000"/>
      </a:folHlink>
    </a:clrScheme>
    <a:fontScheme name="corp-template-07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corp-template-07a 1">
        <a:dk1>
          <a:srgbClr val="000000"/>
        </a:dk1>
        <a:lt1>
          <a:srgbClr val="FFFFFF"/>
        </a:lt1>
        <a:dk2>
          <a:srgbClr val="000000"/>
        </a:dk2>
        <a:lt2>
          <a:srgbClr val="808080"/>
        </a:lt2>
        <a:accent1>
          <a:srgbClr val="FF9900"/>
        </a:accent1>
        <a:accent2>
          <a:srgbClr val="008A9C"/>
        </a:accent2>
        <a:accent3>
          <a:srgbClr val="FFFFFF"/>
        </a:accent3>
        <a:accent4>
          <a:srgbClr val="000000"/>
        </a:accent4>
        <a:accent5>
          <a:srgbClr val="FFCAAA"/>
        </a:accent5>
        <a:accent6>
          <a:srgbClr val="007D8D"/>
        </a:accent6>
        <a:hlink>
          <a:srgbClr val="80008A"/>
        </a:hlink>
        <a:folHlink>
          <a:srgbClr val="B400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GeneticDNA_co_07_print_CrystalGraphics.com_PowerPoint_Templates_trial</Template>
  <TotalTime>761</TotalTime>
  <Words>2817</Words>
  <Application>Microsoft Office PowerPoint</Application>
  <PresentationFormat>عرض على الشاشة (4:3)</PresentationFormat>
  <Paragraphs>246</Paragraphs>
  <Slides>69</Slides>
  <Notes>5</Notes>
  <HiddenSlides>0</HiddenSlides>
  <MMClips>0</MMClips>
  <ScaleCrop>false</ScaleCrop>
  <HeadingPairs>
    <vt:vector size="4" baseType="variant">
      <vt:variant>
        <vt:lpstr>نسق</vt:lpstr>
      </vt:variant>
      <vt:variant>
        <vt:i4>2</vt:i4>
      </vt:variant>
      <vt:variant>
        <vt:lpstr>عناوين الشرائح</vt:lpstr>
      </vt:variant>
      <vt:variant>
        <vt:i4>69</vt:i4>
      </vt:variant>
    </vt:vector>
  </HeadingPairs>
  <TitlesOfParts>
    <vt:vector size="71" baseType="lpstr">
      <vt:lpstr>Office Theme</vt:lpstr>
      <vt:lpstr>corp-template-07a</vt:lpstr>
      <vt:lpstr>TRANSLATION</vt:lpstr>
      <vt:lpstr>Transcription</vt:lpstr>
      <vt:lpstr>Transcription</vt:lpstr>
      <vt:lpstr>Transcription</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The Genetic Code</vt:lpstr>
      <vt:lpstr>The Genetic Code</vt:lpstr>
      <vt:lpstr>The Genetic Code</vt:lpstr>
      <vt:lpstr>The Genetic Code</vt:lpstr>
      <vt:lpstr>عرض تقديمي في PowerPoint</vt:lpstr>
      <vt:lpstr>Translation</vt:lpstr>
      <vt:lpstr>Requirement for Translation</vt:lpstr>
      <vt:lpstr>Ribosomes</vt:lpstr>
      <vt:lpstr>Ribosomes</vt:lpstr>
      <vt:lpstr>Synthesis and Processing of the 30S rRNA Precursor in E. coli</vt:lpstr>
      <vt:lpstr>Synthesis and Processing of the 45S rRNA Precursor in Mammals</vt:lpstr>
      <vt:lpstr>عرض تقديمي في PowerPoint</vt:lpstr>
      <vt:lpstr>عرض تقديمي في PowerPoint</vt:lpstr>
      <vt:lpstr>Preparatory Steps for  Protein Synthesis</vt:lpstr>
      <vt:lpstr>THE PROTEIN SYNTHESIS OCCUR IN 3 PHASES</vt:lpstr>
      <vt:lpstr>Initiation</vt:lpstr>
      <vt:lpstr>Initiation</vt:lpstr>
      <vt:lpstr>Elongation</vt:lpstr>
      <vt:lpstr>Termination</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Do we need new mRNA every time?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Translation</vt:lpstr>
      <vt:lpstr>Translation</vt:lpstr>
      <vt:lpstr>Translation</vt:lpstr>
      <vt:lpstr>Translation</vt:lpstr>
      <vt:lpstr>Translation</vt:lpstr>
      <vt:lpstr>Translation</vt:lpstr>
      <vt:lpstr>Translation</vt:lpstr>
      <vt:lpstr>Translation</vt:lpstr>
      <vt:lpstr>Translation</vt:lpstr>
      <vt:lpstr>Thanks  for Listening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Almarzoqi</dc:creator>
  <cp:lastModifiedBy>Aljanabizahraa306@gmail.com</cp:lastModifiedBy>
  <cp:revision>85</cp:revision>
  <dcterms:created xsi:type="dcterms:W3CDTF">2013-10-20T17:27:35Z</dcterms:created>
  <dcterms:modified xsi:type="dcterms:W3CDTF">2022-08-10T11:59:46Z</dcterms:modified>
</cp:coreProperties>
</file>