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21/01/1442</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21/01/1442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21/01/1442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21/01/1442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21/01/1442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21/01/1442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21/01/1442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21/01/1442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21/01/1442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21/01/1442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21/01/1442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21/01/1442</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a:ln w="8890" cap="flat" cmpd="sng" algn="ctr">
                  <a:solidFill>
                    <a:srgbClr val="FFFFFF"/>
                  </a:solidFill>
                  <a:prstDash val="solid"/>
                  <a:miter lim="0"/>
                </a:ln>
                <a:gradFill>
                  <a:gsLst>
                    <a:gs pos="0">
                      <a:srgbClr val="505050"/>
                    </a:gs>
                    <a:gs pos="49000">
                      <a:srgbClr val="595959"/>
                    </a:gs>
                    <a:gs pos="50000">
                      <a:srgbClr val="000000"/>
                    </a:gs>
                    <a:gs pos="95000">
                      <a:srgbClr val="000000"/>
                    </a:gs>
                    <a:gs pos="100000">
                      <a:srgbClr val="000000"/>
                    </a:gs>
                  </a:gsLst>
                  <a:lin ang="5400000" scaled="0"/>
                </a:gradFill>
                <a:effectLst>
                  <a:outerShdw blurRad="50800" algn="tl">
                    <a:srgbClr val="000000"/>
                  </a:outerShdw>
                </a:effectLst>
                <a:ea typeface="Calibri"/>
                <a:cs typeface="Arial"/>
              </a:rPr>
              <a:t>بناء الرسالة الاعلامية وتنظيمها </a:t>
            </a:r>
            <a:endParaRPr lang="ar-IQ" sz="2800" dirty="0"/>
          </a:p>
        </p:txBody>
      </p:sp>
      <p:sp>
        <p:nvSpPr>
          <p:cNvPr id="3" name="عنصر نائب للمحتوى 2"/>
          <p:cNvSpPr>
            <a:spLocks noGrp="1"/>
          </p:cNvSpPr>
          <p:nvPr>
            <p:ph idx="1"/>
          </p:nvPr>
        </p:nvSpPr>
        <p:spPr>
          <a:xfrm>
            <a:off x="539552" y="1988840"/>
            <a:ext cx="8229600" cy="4389120"/>
          </a:xfrm>
        </p:spPr>
        <p:txBody>
          <a:bodyPr>
            <a:normAutofit lnSpcReduction="10000"/>
          </a:bodyPr>
          <a:lstStyle/>
          <a:p>
            <a:pPr marL="114300" indent="0">
              <a:lnSpc>
                <a:spcPct val="115000"/>
              </a:lnSpc>
              <a:buNone/>
            </a:pPr>
            <a:r>
              <a:rPr lang="ar-IQ" sz="2800" b="1" dirty="0">
                <a:solidFill>
                  <a:srgbClr val="FF0000"/>
                </a:solidFill>
                <a:ea typeface="Calibri"/>
              </a:rPr>
              <a:t>الرسالة الاعلامية  </a:t>
            </a:r>
            <a:endParaRPr lang="en-US" sz="1800" dirty="0">
              <a:ea typeface="Calibri"/>
              <a:cs typeface="Arial"/>
            </a:endParaRPr>
          </a:p>
          <a:p>
            <a:pPr marL="114300" indent="0">
              <a:lnSpc>
                <a:spcPct val="115000"/>
              </a:lnSpc>
              <a:buNone/>
            </a:pPr>
            <a:r>
              <a:rPr lang="ar-SA" sz="2400" dirty="0">
                <a:ea typeface="Calibri"/>
              </a:rPr>
              <a:t>تعرف الرسالة بوجه عام  بأنها عبارة عن معلومات يتم إبلاغها بطريقة شفوية أو خطية من شخص لآخر، أو بأنها ما يرسل من الفرد إلى فرد أو جماعة ، كما تعرف بأنها ما يقصد المرسل أن يصل إلى المستقبلين، والتي تتضمن المعلومات والحقائق والمفاهيم ،وكذلك تعرف بأنها كل مضمون يتم نقله عن طريق الاتصال بصورة مبسطة يفهمها ويستفيد منها مجموعة المستقبلين، ويرتبط مضمون الرسالة بأهداف المنظمة الإعلامية والمجتمع من ناحية، والجمهور من ناحية أخرى</a:t>
            </a:r>
            <a:r>
              <a:rPr lang="en-US" sz="2400" dirty="0">
                <a:latin typeface="Arial"/>
                <a:ea typeface="Calibri"/>
                <a:cs typeface="Arial"/>
              </a:rPr>
              <a:t>.</a:t>
            </a:r>
            <a:endParaRPr lang="en-US" sz="1800" dirty="0">
              <a:ea typeface="Calibri"/>
              <a:cs typeface="Arial"/>
            </a:endParaRPr>
          </a:p>
          <a:p>
            <a:pPr marL="114300" indent="0">
              <a:lnSpc>
                <a:spcPct val="115000"/>
              </a:lnSpc>
              <a:spcAft>
                <a:spcPts val="1000"/>
              </a:spcAft>
              <a:buNone/>
            </a:pPr>
            <a:r>
              <a:rPr lang="ar-SA" sz="2400" dirty="0">
                <a:ea typeface="Calibri"/>
              </a:rPr>
              <a:t>كذلك تعرف الرسالة الإعلامية بأنها الرمز أو مجموعة الرموز المعدة والمصاغة لنقلها من المرسل إلى المستقبل، وبأنها كل مضمون يتم نقله عن طريق الاتصال بصورة مبسطة يفهمها ويستفيد منها الجمهور المستهدف</a:t>
            </a:r>
            <a:r>
              <a:rPr lang="en-US" sz="2400" dirty="0">
                <a:latin typeface="Arial"/>
                <a:ea typeface="Calibri"/>
                <a:cs typeface="Arial"/>
              </a:rPr>
              <a:t> .</a:t>
            </a:r>
            <a:endParaRPr lang="en-US" sz="1800" dirty="0">
              <a:ea typeface="Calibri"/>
              <a:cs typeface="Arial"/>
            </a:endParaRPr>
          </a:p>
          <a:p>
            <a:pPr marL="0" indent="0">
              <a:buNone/>
            </a:pPr>
            <a:endParaRPr lang="ar-IQ" sz="2400" dirty="0"/>
          </a:p>
        </p:txBody>
      </p:sp>
    </p:spTree>
    <p:extLst>
      <p:ext uri="{BB962C8B-B14F-4D97-AF65-F5344CB8AC3E}">
        <p14:creationId xmlns:p14="http://schemas.microsoft.com/office/powerpoint/2010/main" val="3936224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pPr marL="685800">
              <a:lnSpc>
                <a:spcPct val="115000"/>
              </a:lnSpc>
              <a:spcAft>
                <a:spcPts val="1000"/>
              </a:spcAft>
            </a:pPr>
            <a:r>
              <a:rPr lang="ar-IQ" sz="2800" dirty="0" smtClean="0">
                <a:ea typeface="Calibri"/>
                <a:cs typeface="Arial"/>
              </a:rPr>
              <a:t/>
            </a:r>
            <a:br>
              <a:rPr lang="ar-IQ" sz="2800" dirty="0" smtClean="0">
                <a:ea typeface="Calibri"/>
                <a:cs typeface="Arial"/>
              </a:rPr>
            </a:br>
            <a:r>
              <a:rPr lang="ar-IQ" sz="2800" dirty="0" smtClean="0">
                <a:ea typeface="Calibri"/>
                <a:cs typeface="Arial"/>
              </a:rPr>
              <a:t>تنظيم </a:t>
            </a:r>
            <a:r>
              <a:rPr lang="ar-IQ" sz="2800" dirty="0">
                <a:ea typeface="Calibri"/>
                <a:cs typeface="Arial"/>
              </a:rPr>
              <a:t>الرسالة الاعلامية </a:t>
            </a:r>
            <a:r>
              <a:rPr lang="en-US" sz="2000" dirty="0">
                <a:ea typeface="Calibri"/>
                <a:cs typeface="Arial"/>
              </a:rPr>
              <a:t/>
            </a:r>
            <a:br>
              <a:rPr lang="en-US" sz="2000" dirty="0">
                <a:ea typeface="Calibri"/>
                <a:cs typeface="Arial"/>
              </a:rPr>
            </a:br>
            <a:endParaRPr lang="ar-IQ" sz="2800" dirty="0"/>
          </a:p>
        </p:txBody>
      </p:sp>
      <p:sp>
        <p:nvSpPr>
          <p:cNvPr id="3" name="عنصر نائب للمحتوى 2"/>
          <p:cNvSpPr>
            <a:spLocks noGrp="1"/>
          </p:cNvSpPr>
          <p:nvPr>
            <p:ph idx="1"/>
          </p:nvPr>
        </p:nvSpPr>
        <p:spPr>
          <a:xfrm>
            <a:off x="179512" y="980728"/>
            <a:ext cx="8784976" cy="5760640"/>
          </a:xfrm>
        </p:spPr>
        <p:txBody>
          <a:bodyPr>
            <a:normAutofit/>
          </a:bodyPr>
          <a:lstStyle/>
          <a:p>
            <a:pPr indent="0">
              <a:lnSpc>
                <a:spcPct val="115000"/>
              </a:lnSpc>
              <a:spcAft>
                <a:spcPts val="1000"/>
              </a:spcAft>
              <a:buNone/>
            </a:pPr>
            <a:r>
              <a:rPr lang="ar-IQ" sz="2400" dirty="0">
                <a:ea typeface="Calibri"/>
              </a:rPr>
              <a:t>لا يقف بناء الرسالة الاعلامية عند اختيار الرموز والمعاني فقط, ولكن التنظيم يعتبر عاملا حيويا في تحقيق اهدافها ايضا, والرسالة التي تنحرف قليلا عن التنظيم يمكن ان تؤثر في تحقيق هدف  تحقيق الاتجاهات, كذلك فان الاخطاء النحوية التي قد توجد في الرسالة الاعلامية قد تؤثر بشكل سلبي في الاتجاه نحو الرسالة, ولتنظيم الرسالة الاعلامية يمكن الاستفادة من التوصيات التالية: </a:t>
            </a:r>
            <a:endParaRPr lang="en-US" sz="1800" dirty="0">
              <a:ea typeface="Calibri"/>
              <a:cs typeface="Arial"/>
            </a:endParaRPr>
          </a:p>
          <a:p>
            <a:pPr marL="0" indent="0">
              <a:buNone/>
            </a:pPr>
            <a:r>
              <a:rPr lang="ar-IQ" sz="2400" dirty="0" smtClean="0">
                <a:ea typeface="Calibri"/>
              </a:rPr>
              <a:t>1- تحديد </a:t>
            </a:r>
            <a:r>
              <a:rPr lang="ar-IQ" sz="2400" dirty="0">
                <a:ea typeface="Calibri"/>
              </a:rPr>
              <a:t>المداخل او البداية: ان استخدام الاسلوب المنطقي, او العقلاني, او استخدام الاسلوب العاطفي من الاساليب التي تستخدم في ايصال الرسالة الاعلامية, فالقاعدة التي استقرت لفترة طويلة ان الافراد يستجيبون للعقل والمنطق وان الافراد عقلانيون, قد يستجيبون للرسائل العاطفية عندما لا تتاح الفرصة للبديل المنطقي, تو العقلاني, وهناك اتجاهات ترى ان استخدام المدخل العاطفي بذكاء يؤدي الى نتائج افضل في الرسائل التي تبنى على الرسائل الوطنية والاهتمامات الانسانية والحب ومشاعر اخرى ليست عقلانية بطبيعتها </a:t>
            </a:r>
            <a:endParaRPr lang="ar-IQ" sz="2400" dirty="0"/>
          </a:p>
        </p:txBody>
      </p:sp>
    </p:spTree>
    <p:extLst>
      <p:ext uri="{BB962C8B-B14F-4D97-AF65-F5344CB8AC3E}">
        <p14:creationId xmlns:p14="http://schemas.microsoft.com/office/powerpoint/2010/main" val="2826793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552728"/>
          </a:xfrm>
        </p:spPr>
        <p:txBody>
          <a:bodyPr>
            <a:normAutofit/>
          </a:bodyPr>
          <a:lstStyle/>
          <a:p>
            <a:pPr marL="0" indent="0">
              <a:buNone/>
            </a:pPr>
            <a:r>
              <a:rPr lang="ar-IQ" sz="2400" dirty="0" smtClean="0">
                <a:ea typeface="Calibri"/>
              </a:rPr>
              <a:t>2- الخلاصة </a:t>
            </a:r>
            <a:r>
              <a:rPr lang="ar-IQ" sz="2400" dirty="0">
                <a:ea typeface="Calibri"/>
              </a:rPr>
              <a:t>والنتائج: </a:t>
            </a:r>
            <a:endParaRPr lang="ar-IQ" sz="2400" dirty="0" smtClean="0">
              <a:ea typeface="Calibri"/>
            </a:endParaRPr>
          </a:p>
          <a:p>
            <a:pPr marL="0" indent="0">
              <a:buNone/>
            </a:pPr>
            <a:r>
              <a:rPr lang="ar-IQ" sz="2400" dirty="0" smtClean="0">
                <a:ea typeface="Calibri"/>
              </a:rPr>
              <a:t>اجريت </a:t>
            </a:r>
            <a:r>
              <a:rPr lang="ar-IQ" sz="2400" dirty="0">
                <a:ea typeface="Calibri"/>
              </a:rPr>
              <a:t>بحوث عديدة لاختبار قدرة الفرد على القياس المنطقي ورات ان الفرد الذي يميل الى الاحكام المنطقية يحاول ان يدعم الاتجاه الى التوافق في الاتجاهات, فان الفرد الذي يكون اتجاهه مؤيدا يحكم على الخاتمة المتفقة بالصدق حتى لو لم تكن صادقة, بينما نجد ان الفرد الذي لا يوافق على النتيجة يميل الى الحكم عليها بعدم المصداقية وان كانت صادقة, وهذا يعني ان مخاطبة غير المؤيدين تحتاج الى جهود مضافة لاستمالتهم بخلاف صدق الخلاصة, او النتيجة فقط. وهذا يثير من جانب اخر مبدأ وضوح الخاتمة او غموضها, اي ذكر النتائج والاهداف بوضوح بحيث لا تترك للمتلقي عبء استدلال او استخلاص النتائج بنفسه او ترك هذه المهمة للمتلقي ليدركها ضمنيا, وفي هذه الحالة لا يتوقف الامر فقط على مدى الوضوح او الضمنية في عرض النتائج او خلاصة الافكار, ولكنه يتوقف على اعتبارات منها: مستوى ذكاء المتلقي, وارتباط الموضوع بذاته, وبالإضافة الى العوامل المرتبطة بالمصدر. وعلى هذا فان الخلاصة والنتائج يمكن ان تكون ضمنية كلما ارتفع مستوى الذكاء المتلقي وتعليمه, وكانت لديه معلومات سابقة عنه لاهتمامه به شخصيا. اما في غير هذه الحالات اي بالنسبة للأفكار غير المألوفة عن موضوعات ليست ذات علاقة بالأفراد الاقل ذكاءا وتعليما, فانه يفضل عرض النتائج بشكل واضح </a:t>
            </a:r>
            <a:endParaRPr lang="ar-IQ" sz="2400" dirty="0"/>
          </a:p>
        </p:txBody>
      </p:sp>
    </p:spTree>
    <p:extLst>
      <p:ext uri="{BB962C8B-B14F-4D97-AF65-F5344CB8AC3E}">
        <p14:creationId xmlns:p14="http://schemas.microsoft.com/office/powerpoint/2010/main" val="3250590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552728"/>
          </a:xfrm>
        </p:spPr>
        <p:txBody>
          <a:bodyPr>
            <a:normAutofit/>
          </a:bodyPr>
          <a:lstStyle/>
          <a:p>
            <a:pPr marL="0" lvl="0" indent="0">
              <a:lnSpc>
                <a:spcPct val="115000"/>
              </a:lnSpc>
              <a:buNone/>
            </a:pPr>
            <a:r>
              <a:rPr lang="ar-IQ" sz="2400" dirty="0" smtClean="0">
                <a:ea typeface="Calibri"/>
              </a:rPr>
              <a:t>1- استخدام </a:t>
            </a:r>
            <a:r>
              <a:rPr lang="ar-IQ" sz="2400" dirty="0">
                <a:ea typeface="Calibri"/>
              </a:rPr>
              <a:t>الادلة: تستند الرسائل المنطقية بالدرجة الاولى الى وجود الادلة والشواهد والقرائن والبينات التي تدعم الافكار والاتجاهات في موضوع الرسالة, ويتخلص استخدام الادلة في الاعتقاد بان ذلك يضفي الشرعية على الرسالة وبالتالي القدرة على الاقناع. واستخدام الادلة يرتبط بداية بحاجة الموضوع او الفكرة الى ادلة فلا يتوقع الفرد استخدام الادلة في الترويج للمشروبات الخفيفة, ولكن استخدامها يمكن ان يكون ضروريا في الترويج لزيادة راس المال, وبشكل عام هناك بعض التعميمات بالنسبة لاستخدام الادلة وتأثيراتها: </a:t>
            </a:r>
            <a:endParaRPr lang="en-US" sz="1800" dirty="0">
              <a:ea typeface="Calibri"/>
              <a:cs typeface="Arial"/>
            </a:endParaRPr>
          </a:p>
          <a:p>
            <a:pPr lvl="0">
              <a:lnSpc>
                <a:spcPct val="115000"/>
              </a:lnSpc>
              <a:buFont typeface="+mj-cs"/>
              <a:buAutoNum type="arabic1Minus"/>
            </a:pPr>
            <a:r>
              <a:rPr lang="ar-IQ" sz="2400" dirty="0">
                <a:ea typeface="Calibri"/>
              </a:rPr>
              <a:t>التقديم الضعيف للرسالة يقلل من قيمة الادلة المستخدمة. </a:t>
            </a:r>
            <a:endParaRPr lang="en-US" sz="1800" dirty="0">
              <a:ea typeface="Calibri"/>
              <a:cs typeface="Arial"/>
            </a:endParaRPr>
          </a:p>
          <a:p>
            <a:pPr lvl="0">
              <a:lnSpc>
                <a:spcPct val="115000"/>
              </a:lnSpc>
              <a:buFont typeface="+mj-cs"/>
              <a:buAutoNum type="arabic1Minus"/>
            </a:pPr>
            <a:r>
              <a:rPr lang="ar-IQ" sz="2400" dirty="0">
                <a:ea typeface="Calibri"/>
              </a:rPr>
              <a:t>استخدام الادلة المألوفة يقلل من قيمتها. </a:t>
            </a:r>
            <a:endParaRPr lang="en-US" sz="1800" dirty="0">
              <a:ea typeface="Calibri"/>
              <a:cs typeface="Arial"/>
            </a:endParaRPr>
          </a:p>
          <a:p>
            <a:pPr lvl="0">
              <a:lnSpc>
                <a:spcPct val="115000"/>
              </a:lnSpc>
              <a:buFont typeface="+mj-cs"/>
              <a:buAutoNum type="arabic1Minus"/>
            </a:pPr>
            <a:r>
              <a:rPr lang="ar-IQ" sz="2400" dirty="0">
                <a:ea typeface="Calibri"/>
              </a:rPr>
              <a:t>استخدام الادلة مع المتلقين الاكثر ذكاء يكون ذا فاعلية اكثر. </a:t>
            </a:r>
            <a:endParaRPr lang="en-US" sz="1800" dirty="0">
              <a:ea typeface="Calibri"/>
              <a:cs typeface="Arial"/>
            </a:endParaRPr>
          </a:p>
          <a:p>
            <a:pPr lvl="0">
              <a:lnSpc>
                <a:spcPct val="115000"/>
              </a:lnSpc>
              <a:spcAft>
                <a:spcPts val="1000"/>
              </a:spcAft>
              <a:buFont typeface="+mj-cs"/>
              <a:buAutoNum type="arabic1Minus"/>
            </a:pPr>
            <a:r>
              <a:rPr lang="ar-IQ" sz="2400" dirty="0">
                <a:ea typeface="Calibri"/>
              </a:rPr>
              <a:t>الادلة التي تقوم على حقائق محددة, اكثر فاعلية من تلك التي تقوم على حقائق غير محددة. </a:t>
            </a:r>
            <a:endParaRPr lang="en-US" sz="1800" dirty="0">
              <a:ea typeface="Calibri"/>
              <a:cs typeface="Arial"/>
            </a:endParaRPr>
          </a:p>
          <a:p>
            <a:pPr marL="0" indent="0">
              <a:buNone/>
            </a:pPr>
            <a:endParaRPr lang="ar-IQ" sz="2400" dirty="0"/>
          </a:p>
        </p:txBody>
      </p:sp>
    </p:spTree>
    <p:extLst>
      <p:ext uri="{BB962C8B-B14F-4D97-AF65-F5344CB8AC3E}">
        <p14:creationId xmlns:p14="http://schemas.microsoft.com/office/powerpoint/2010/main" val="3051758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6632"/>
            <a:ext cx="8784976" cy="6624736"/>
          </a:xfrm>
        </p:spPr>
        <p:txBody>
          <a:bodyPr>
            <a:normAutofit fontScale="92500" lnSpcReduction="20000"/>
          </a:bodyPr>
          <a:lstStyle/>
          <a:p>
            <a:pPr marL="0" lvl="0" indent="0">
              <a:lnSpc>
                <a:spcPct val="115000"/>
              </a:lnSpc>
              <a:buNone/>
            </a:pPr>
            <a:r>
              <a:rPr lang="ar-IQ" sz="2400" dirty="0" smtClean="0">
                <a:ea typeface="Calibri"/>
              </a:rPr>
              <a:t>4- عرض </a:t>
            </a:r>
            <a:r>
              <a:rPr lang="ar-IQ" sz="2400" dirty="0">
                <a:ea typeface="Calibri"/>
              </a:rPr>
              <a:t>جانب واحد او جانبي الموضوع او الفكرة: المقصود بالجانب الواحد هو الجانب المؤيد, وعرض الجانبين يعني تقديم كل الجانب المؤيد والمعارض, وفي الحالة الاخيرة يترك للمتلقي اتخاذ الراي او الاتجاه الذي يتفق وتقييمه للجانبين او الحجج المؤيدة لكل منهما, وهذه الحالة تقترب كثيرا من فكرة وضوح النتائج او ضمنيتها, او فكرة النهايات المغلقة او المفتوحة في التقارير الاخبارية, فالحالات الاخيرة تتفق جميعها وهي عرض الجانبين وضمنية النتائج والنهايات المفتوحة تتفق جميعها في انها تناسب المتلقي الاكثر ذكاء والاكثر تعليما, وقد توصل الباحثون الى التعميمات التالية فيما يتعلق بهذا الموضوع: </a:t>
            </a:r>
            <a:endParaRPr lang="en-US" sz="1800" dirty="0">
              <a:ea typeface="Calibri"/>
              <a:cs typeface="Arial"/>
            </a:endParaRPr>
          </a:p>
          <a:p>
            <a:pPr lvl="0">
              <a:lnSpc>
                <a:spcPct val="115000"/>
              </a:lnSpc>
              <a:buFont typeface="+mj-cs"/>
              <a:buAutoNum type="arabic1Minus"/>
            </a:pPr>
            <a:r>
              <a:rPr lang="ar-IQ" sz="2400" dirty="0">
                <a:ea typeface="Calibri"/>
              </a:rPr>
              <a:t>عندما يكون من المتوقع تعرض جمهور المتلقين الى رسائل دعائية مضادة فان عرض جانبي الموضع يصبح اكثر فاعلية. </a:t>
            </a:r>
            <a:endParaRPr lang="en-US" sz="1800" dirty="0">
              <a:ea typeface="Calibri"/>
              <a:cs typeface="Arial"/>
            </a:endParaRPr>
          </a:p>
          <a:p>
            <a:pPr lvl="0" algn="just">
              <a:lnSpc>
                <a:spcPct val="115000"/>
              </a:lnSpc>
              <a:buFont typeface="+mj-cs"/>
              <a:buAutoNum type="arabic1Minus"/>
            </a:pPr>
            <a:r>
              <a:rPr lang="ar-IQ" sz="2400" dirty="0">
                <a:ea typeface="Calibri"/>
              </a:rPr>
              <a:t>كذلك عندما لا يتفق جمهور المتلقين اصلا مع وجهة نظر القائم بالاتصال, فان الاكتفاء بعرضها لا يصلح في هذه الحالة, ويفترض عرض وجهة النظر الاخرى المتعارضة, اما اذا كان الجمهور يتفق فعلا مع وجهة نظر القائم بالاتصال فانه يكتفي بتقديم الجانب المؤيد فقط, بشرط ان لا يكون من المتوقع تعرض الجمهور بعد ذلك للدعاية المضادة. </a:t>
            </a:r>
            <a:endParaRPr lang="en-US" sz="1800" dirty="0">
              <a:ea typeface="Calibri"/>
              <a:cs typeface="Arial"/>
            </a:endParaRPr>
          </a:p>
          <a:p>
            <a:pPr lvl="0" algn="just">
              <a:lnSpc>
                <a:spcPct val="115000"/>
              </a:lnSpc>
              <a:spcAft>
                <a:spcPts val="1000"/>
              </a:spcAft>
              <a:buFont typeface="+mj-cs"/>
              <a:buAutoNum type="arabic1Minus"/>
            </a:pPr>
            <a:r>
              <a:rPr lang="ar-IQ" sz="2400" dirty="0">
                <a:ea typeface="Calibri"/>
              </a:rPr>
              <a:t>اذا كانت نية القائم بالاتصال المعلنة هي اقناع جمهور المتلقين باتجاهه او رايه, وكان اتجاه الجمهور نحو القائم بالاتصال ايجابيا فانه يمكن الاكتفاء بعرض جانب واحد فقط. </a:t>
            </a:r>
            <a:endParaRPr lang="en-US" sz="1800" dirty="0">
              <a:ea typeface="Calibri"/>
              <a:cs typeface="Arial"/>
            </a:endParaRPr>
          </a:p>
          <a:p>
            <a:pPr marL="0" indent="0">
              <a:buNone/>
            </a:pPr>
            <a:r>
              <a:rPr lang="ar-IQ" sz="2400" dirty="0">
                <a:ea typeface="Calibri"/>
              </a:rPr>
              <a:t>يصبح ايضا تقديم جانب واحد اكثر فاعلية اذا كان الهدف فقط احداث تغيير مؤقت في الراي, ولا يترك الجمهور الجوانب والآراء المضادة ولن يدركها, فان عرض جانب واحد يدعم الاتجاهات المؤيدة القائمة التي يعلن الجمهور التزامه بها . </a:t>
            </a:r>
            <a:endParaRPr lang="ar-IQ" sz="2400" dirty="0"/>
          </a:p>
        </p:txBody>
      </p:sp>
    </p:spTree>
    <p:extLst>
      <p:ext uri="{BB962C8B-B14F-4D97-AF65-F5344CB8AC3E}">
        <p14:creationId xmlns:p14="http://schemas.microsoft.com/office/powerpoint/2010/main" val="295173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856984" cy="6552728"/>
          </a:xfrm>
        </p:spPr>
        <p:txBody>
          <a:bodyPr>
            <a:noAutofit/>
          </a:bodyPr>
          <a:lstStyle/>
          <a:p>
            <a:pPr marL="0" lvl="0" indent="0" algn="just">
              <a:lnSpc>
                <a:spcPct val="115000"/>
              </a:lnSpc>
              <a:buNone/>
            </a:pPr>
            <a:r>
              <a:rPr lang="ar-IQ" dirty="0" smtClean="0">
                <a:ea typeface="Calibri"/>
              </a:rPr>
              <a:t>5- ترتيب </a:t>
            </a:r>
            <a:r>
              <a:rPr lang="ar-IQ" dirty="0">
                <a:ea typeface="Calibri"/>
              </a:rPr>
              <a:t>الرسالة الاعلامية: هناك تساؤل دائما عن بناء الرسالة بماذا يبدأ القائم بالاتصال, او بماذا ينتهي وماهي العلاقة بين ترتيب الادلة والحجج المؤيدة والمتعارضة, وايهما يسبق الاخر, او بشكل عام ما هو الترتيب الذي يحقق تأثيرا اكبر على اراء جمهور المتلقين وبصفة خاصة في حالة تعدد الادلة او الحجج وتباين اوزانها وكذلك في حالة تباين الآراء والحجج المؤيدة لها. وبالنسبة لترتيب الادلة حسب اوزانها هناك اتجاهان: </a:t>
            </a:r>
            <a:endParaRPr lang="en-US" dirty="0">
              <a:ea typeface="Calibri"/>
              <a:cs typeface="Arial"/>
            </a:endParaRPr>
          </a:p>
          <a:p>
            <a:pPr lvl="0" algn="just">
              <a:lnSpc>
                <a:spcPct val="115000"/>
              </a:lnSpc>
              <a:buFont typeface="+mj-cs"/>
              <a:buAutoNum type="arabic1Minus"/>
            </a:pPr>
            <a:r>
              <a:rPr lang="ar-IQ" b="1" dirty="0">
                <a:ea typeface="Calibri"/>
              </a:rPr>
              <a:t>ترتيب الذروة: </a:t>
            </a:r>
            <a:r>
              <a:rPr lang="ar-IQ" dirty="0">
                <a:ea typeface="Calibri"/>
              </a:rPr>
              <a:t>اي التدرج من الاضعف الى الاقوى الى ان تصبح اقوى الحجج واهمها في النهاية.</a:t>
            </a:r>
            <a:endParaRPr lang="en-US" dirty="0">
              <a:ea typeface="Calibri"/>
              <a:cs typeface="Arial"/>
            </a:endParaRPr>
          </a:p>
          <a:p>
            <a:pPr lvl="0" algn="just">
              <a:lnSpc>
                <a:spcPct val="115000"/>
              </a:lnSpc>
              <a:spcAft>
                <a:spcPts val="1000"/>
              </a:spcAft>
              <a:buFont typeface="+mj-cs"/>
              <a:buAutoNum type="arabic1Minus"/>
            </a:pPr>
            <a:r>
              <a:rPr lang="ar-IQ" b="1" dirty="0">
                <a:ea typeface="Calibri"/>
              </a:rPr>
              <a:t>الترتيب النازل: </a:t>
            </a:r>
            <a:r>
              <a:rPr lang="ar-IQ" dirty="0">
                <a:ea typeface="Calibri"/>
              </a:rPr>
              <a:t>الذي يبدأ بالأقوى ومن ثم يتدرج </a:t>
            </a:r>
            <a:r>
              <a:rPr lang="ar-IQ" dirty="0" smtClean="0">
                <a:ea typeface="Calibri"/>
              </a:rPr>
              <a:t>الى </a:t>
            </a:r>
            <a:r>
              <a:rPr lang="ar-IQ" dirty="0">
                <a:ea typeface="Calibri"/>
              </a:rPr>
              <a:t>الاضعف بالنهاية.       </a:t>
            </a:r>
            <a:endParaRPr lang="en-US" dirty="0">
              <a:ea typeface="Calibri"/>
              <a:cs typeface="Arial"/>
            </a:endParaRPr>
          </a:p>
          <a:p>
            <a:pPr marL="0" indent="0">
              <a:buNone/>
            </a:pPr>
            <a:endParaRPr lang="ar-IQ" dirty="0"/>
          </a:p>
        </p:txBody>
      </p:sp>
    </p:spTree>
    <p:extLst>
      <p:ext uri="{BB962C8B-B14F-4D97-AF65-F5344CB8AC3E}">
        <p14:creationId xmlns:p14="http://schemas.microsoft.com/office/powerpoint/2010/main" val="2004946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84976" cy="6408712"/>
          </a:xfrm>
        </p:spPr>
        <p:txBody>
          <a:bodyPr>
            <a:normAutofit fontScale="85000" lnSpcReduction="20000"/>
          </a:bodyPr>
          <a:lstStyle/>
          <a:p>
            <a:pPr marL="114300" indent="0">
              <a:lnSpc>
                <a:spcPct val="115000"/>
              </a:lnSpc>
              <a:buNone/>
            </a:pPr>
            <a:r>
              <a:rPr lang="ar-IQ" sz="2400" b="1" dirty="0">
                <a:ea typeface="Calibri"/>
              </a:rPr>
              <a:t>وهناك اكثر من وظيفة للرسالة الاعلامية, ومنها: </a:t>
            </a:r>
            <a:endParaRPr lang="en-US" sz="1800" dirty="0">
              <a:ea typeface="Calibri"/>
              <a:cs typeface="Arial"/>
            </a:endParaRPr>
          </a:p>
          <a:p>
            <a:pPr marL="0" lvl="0" indent="0">
              <a:lnSpc>
                <a:spcPct val="115000"/>
              </a:lnSpc>
              <a:buNone/>
            </a:pPr>
            <a:r>
              <a:rPr lang="ar-IQ" sz="2400" dirty="0" smtClean="0">
                <a:ea typeface="Calibri"/>
              </a:rPr>
              <a:t>1- إشكاليات </a:t>
            </a:r>
            <a:r>
              <a:rPr lang="ar-IQ" sz="2400" dirty="0">
                <a:ea typeface="Calibri"/>
              </a:rPr>
              <a:t>الدلالة والمعنى : لكل رمز او علامة دلالة او معنى او صورة ذهنية يتم استدعاؤها عند تناول هذه الرموز او العلامات في الاعمال الاعلامية. </a:t>
            </a:r>
            <a:endParaRPr lang="en-US" sz="1800" dirty="0">
              <a:ea typeface="Calibri"/>
              <a:cs typeface="Arial"/>
            </a:endParaRPr>
          </a:p>
          <a:p>
            <a:pPr marL="114300" indent="0">
              <a:lnSpc>
                <a:spcPct val="115000"/>
              </a:lnSpc>
              <a:buNone/>
            </a:pPr>
            <a:r>
              <a:rPr lang="ar-IQ" sz="2400" dirty="0">
                <a:ea typeface="Calibri"/>
              </a:rPr>
              <a:t>فمثلا ما تبثه احدى المحطات من اخبار قد يفهم بأكثر من معنى لدى الافراد المستجيبين, كل حسب بيئته وعمره وقدراته العقلية وتحيزه لهذا الخبر, فربما ان خبر تحطم طائرة لأحدى الدول يعد محزنا لدى فرد ما, لكنه من ناحية اخرى هو اكثر فرحا لدى فرد اخر . </a:t>
            </a:r>
            <a:endParaRPr lang="en-US" sz="1800" dirty="0">
              <a:ea typeface="Calibri"/>
              <a:cs typeface="Arial"/>
            </a:endParaRPr>
          </a:p>
          <a:p>
            <a:pPr marL="0" lvl="0" indent="0">
              <a:lnSpc>
                <a:spcPct val="115000"/>
              </a:lnSpc>
              <a:buNone/>
            </a:pPr>
            <a:r>
              <a:rPr lang="ar-IQ" sz="2400" dirty="0" smtClean="0">
                <a:ea typeface="Calibri"/>
              </a:rPr>
              <a:t>2- عملية </a:t>
            </a:r>
            <a:r>
              <a:rPr lang="ar-IQ" sz="2400" dirty="0">
                <a:ea typeface="Calibri"/>
              </a:rPr>
              <a:t>معالجة المعرفة اليومية: تعتبر نظرية معالجة المعلومات ان الانسان يتشابه مع جهاز الكمبيوتر التي يضم وحدة معالجة للمعلومات فالفرد يتعرض يوميا لكمية كبيرة من المعلومات الحسية يأخذ منها جزءا صغيرا فقط, ومن هذا الجزء الصغير يقوم بتخزين جزءا اقل في الذاكرة طويلة المدى, وبالتالي فانه حسب هذه النظرية نجد ان الفرد يكون مدركا, او واعيا لجزء صغير من المعلومات التي تقدم  في البيئة, ونظرية معالجة المعلومات تقدم دليلا على ان تباين الافراد في بناء وتنظيم ادراكهم للوقائع والاشياء وتفسيرهم للرموز التي يتعرضون لها. وتشير الى ان نجاح الرسالة الاعلامية يظل مرهونا ببنائها الرمزي وبما يتفق مع البناء المعرفي او الادراكي. </a:t>
            </a:r>
            <a:endParaRPr lang="en-US" sz="1800" dirty="0">
              <a:ea typeface="Calibri"/>
              <a:cs typeface="Arial"/>
            </a:endParaRPr>
          </a:p>
          <a:p>
            <a:pPr marL="0" lvl="0" indent="0">
              <a:lnSpc>
                <a:spcPct val="115000"/>
              </a:lnSpc>
              <a:spcAft>
                <a:spcPts val="1000"/>
              </a:spcAft>
              <a:buNone/>
            </a:pPr>
            <a:r>
              <a:rPr lang="ar-IQ" sz="2400" dirty="0" smtClean="0">
                <a:ea typeface="Calibri"/>
              </a:rPr>
              <a:t>3- تعدد </a:t>
            </a:r>
            <a:r>
              <a:rPr lang="ar-IQ" sz="2400" dirty="0">
                <a:ea typeface="Calibri"/>
              </a:rPr>
              <a:t>المعنى ومفهوم النص في محتوى الاعلام: عند تعامل الفرد مع وسائل الاعلام فانه يتعرض للعديد من المعاني المختلفة, والتي تشكل فيما بعد عاملا مؤثرا في شخصيته, وعلى الاعلامي الانتباه الى ضرورة عدم التناقض بين هذه المعاني حتى لا يخلق جيل متناقض شخصيا. وبالنسبة للتلفزيون والسينما لا يقف الامر عند حدود الرموز والمعاني اللغوية ولكن تضاف اليه الرموز الموسيقية والرموز الطبيعية والرموز الصناعية وغيرها من الرموز التي تسهم جميعها في تحقيق التفاعل بين بعضها كمثيرات تستهدف استجابة معينة. ويرى خبراء الاتصال والاعلام ان الوظيفة الاعلامية هذه الحالة تتحدد بداية في عين المشاهد, وذلك ان كل فرد يحدد الاستجابة بناء على تفسيره لكل رمز من جانب ومحصلة تفاعل الرموز معا من جانب اخر. </a:t>
            </a:r>
            <a:endParaRPr lang="en-US" sz="1800" dirty="0">
              <a:ea typeface="Calibri"/>
              <a:cs typeface="Arial"/>
            </a:endParaRPr>
          </a:p>
          <a:p>
            <a:pPr marL="0" indent="0">
              <a:buNone/>
            </a:pPr>
            <a:endParaRPr lang="ar-IQ" sz="2400" dirty="0"/>
          </a:p>
        </p:txBody>
      </p:sp>
    </p:spTree>
    <p:extLst>
      <p:ext uri="{BB962C8B-B14F-4D97-AF65-F5344CB8AC3E}">
        <p14:creationId xmlns:p14="http://schemas.microsoft.com/office/powerpoint/2010/main" val="1850795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552728"/>
          </a:xfrm>
        </p:spPr>
        <p:txBody>
          <a:bodyPr>
            <a:normAutofit/>
          </a:bodyPr>
          <a:lstStyle/>
          <a:p>
            <a:pPr marL="114300" indent="0">
              <a:lnSpc>
                <a:spcPct val="115000"/>
              </a:lnSpc>
              <a:buNone/>
            </a:pPr>
            <a:r>
              <a:rPr lang="ar-IQ" sz="2400" b="1" dirty="0">
                <a:solidFill>
                  <a:srgbClr val="00B0F0"/>
                </a:solidFill>
                <a:ea typeface="Calibri"/>
              </a:rPr>
              <a:t>عوامل نجاح الرسالة الاعلامية : </a:t>
            </a:r>
            <a:endParaRPr lang="en-US" sz="1800" dirty="0">
              <a:ea typeface="Calibri"/>
              <a:cs typeface="Arial"/>
            </a:endParaRPr>
          </a:p>
          <a:p>
            <a:pPr marL="114300" indent="0">
              <a:lnSpc>
                <a:spcPct val="115000"/>
              </a:lnSpc>
              <a:buNone/>
            </a:pPr>
            <a:r>
              <a:rPr lang="ar-IQ" sz="2400" dirty="0">
                <a:ea typeface="Calibri"/>
              </a:rPr>
              <a:t>يمكن تلخيص اهم عوامل نجاح الرسالة الاعلامية بما يلي : </a:t>
            </a:r>
            <a:endParaRPr lang="en-US" sz="1800" dirty="0">
              <a:ea typeface="Calibri"/>
              <a:cs typeface="Arial"/>
            </a:endParaRPr>
          </a:p>
          <a:p>
            <a:pPr lvl="0">
              <a:lnSpc>
                <a:spcPct val="115000"/>
              </a:lnSpc>
              <a:buFont typeface="+mj-lt"/>
              <a:buAutoNum type="arabicPeriod"/>
            </a:pPr>
            <a:r>
              <a:rPr lang="ar-IQ" sz="2400" dirty="0">
                <a:ea typeface="Calibri"/>
              </a:rPr>
              <a:t>التناغم او التشابه والمشاركة في الخبرات والصور لدى كل من المرسل(الاعلامي) والمستقبل (الجمهور) بما يكفل فهم الرموز ومعرفتها والاستجابة لها . </a:t>
            </a:r>
            <a:endParaRPr lang="en-US" sz="1800" dirty="0">
              <a:ea typeface="Calibri"/>
              <a:cs typeface="Arial"/>
            </a:endParaRPr>
          </a:p>
          <a:p>
            <a:pPr lvl="0">
              <a:lnSpc>
                <a:spcPct val="115000"/>
              </a:lnSpc>
              <a:buFont typeface="+mj-lt"/>
              <a:buAutoNum type="arabicPeriod"/>
            </a:pPr>
            <a:r>
              <a:rPr lang="ar-IQ" sz="2400" dirty="0">
                <a:ea typeface="Calibri"/>
              </a:rPr>
              <a:t>استثارة انتباه المستقبل, واستعمال رموز مفهومة. </a:t>
            </a:r>
            <a:endParaRPr lang="en-US" sz="1800" dirty="0">
              <a:ea typeface="Calibri"/>
              <a:cs typeface="Arial"/>
            </a:endParaRPr>
          </a:p>
          <a:p>
            <a:pPr lvl="0">
              <a:lnSpc>
                <a:spcPct val="115000"/>
              </a:lnSpc>
              <a:buFont typeface="+mj-lt"/>
              <a:buAutoNum type="arabicPeriod"/>
            </a:pPr>
            <a:r>
              <a:rPr lang="ar-IQ" sz="2400" dirty="0">
                <a:ea typeface="Calibri"/>
              </a:rPr>
              <a:t>ربط الرسالة الاعلامية بحاجات المستقبل مع اقتراح حلول مشبعة لها, بشرط الا تتنافى مع العادات والتقاليد والقيم والمعايير الاجتماعية. </a:t>
            </a:r>
            <a:endParaRPr lang="en-US" sz="1800" dirty="0">
              <a:ea typeface="Calibri"/>
              <a:cs typeface="Arial"/>
            </a:endParaRPr>
          </a:p>
          <a:p>
            <a:pPr lvl="0">
              <a:lnSpc>
                <a:spcPct val="115000"/>
              </a:lnSpc>
              <a:buFont typeface="+mj-lt"/>
              <a:buAutoNum type="arabicPeriod"/>
            </a:pPr>
            <a:r>
              <a:rPr lang="ar-IQ" sz="2400" dirty="0">
                <a:ea typeface="Calibri"/>
              </a:rPr>
              <a:t>مراعاة الحالة النفسية للمستقبل ومراعاة الدقة في اختيار الوقت المناسب والمكان الملائم والوسيلة المجدية حسب نوع وقدرة المستقبل. </a:t>
            </a:r>
            <a:endParaRPr lang="en-US" sz="1800" dirty="0">
              <a:ea typeface="Calibri"/>
              <a:cs typeface="Arial"/>
            </a:endParaRPr>
          </a:p>
          <a:p>
            <a:pPr lvl="0">
              <a:lnSpc>
                <a:spcPct val="115000"/>
              </a:lnSpc>
              <a:buFont typeface="+mj-lt"/>
              <a:buAutoNum type="arabicPeriod"/>
            </a:pPr>
            <a:r>
              <a:rPr lang="ar-IQ" sz="2400" dirty="0">
                <a:ea typeface="Calibri"/>
              </a:rPr>
              <a:t>الاهتمام باستعمال الالفاظ وتقديم الصور التي يستطيع المستقبل فهمها والاستجابة لها حسب اطاره المرجعي وخلفيته الاجتماعية والاقتصادية . </a:t>
            </a:r>
            <a:endParaRPr lang="en-US" sz="1800" dirty="0">
              <a:ea typeface="Calibri"/>
              <a:cs typeface="Arial"/>
            </a:endParaRPr>
          </a:p>
          <a:p>
            <a:pPr lvl="0">
              <a:lnSpc>
                <a:spcPct val="115000"/>
              </a:lnSpc>
              <a:spcAft>
                <a:spcPts val="1000"/>
              </a:spcAft>
              <a:buFont typeface="+mj-lt"/>
              <a:buAutoNum type="arabicPeriod"/>
            </a:pPr>
            <a:r>
              <a:rPr lang="ar-IQ" sz="2400" dirty="0">
                <a:ea typeface="Calibri"/>
              </a:rPr>
              <a:t>التخلص من عوامل التشويش التي تقف في سبيل التفاهم بين المرسل, والمستقبل ومن امثلة ذلك صعوبة فهم الرسالة الاعلامية او سرعة تقديمها او انعدام وسيلة نقلها . </a:t>
            </a:r>
            <a:endParaRPr lang="en-US" sz="1800" dirty="0">
              <a:ea typeface="Calibri"/>
              <a:cs typeface="Arial"/>
            </a:endParaRPr>
          </a:p>
          <a:p>
            <a:pPr marL="0" indent="0">
              <a:buNone/>
            </a:pPr>
            <a:endParaRPr lang="ar-IQ" sz="2400" dirty="0"/>
          </a:p>
        </p:txBody>
      </p:sp>
    </p:spTree>
    <p:extLst>
      <p:ext uri="{BB962C8B-B14F-4D97-AF65-F5344CB8AC3E}">
        <p14:creationId xmlns:p14="http://schemas.microsoft.com/office/powerpoint/2010/main" val="2364151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552728"/>
          </a:xfrm>
        </p:spPr>
        <p:txBody>
          <a:bodyPr>
            <a:normAutofit/>
          </a:bodyPr>
          <a:lstStyle/>
          <a:p>
            <a:pPr marL="0" indent="0">
              <a:lnSpc>
                <a:spcPct val="115000"/>
              </a:lnSpc>
              <a:buNone/>
            </a:pPr>
            <a:r>
              <a:rPr lang="ar-IQ" sz="2400" b="1" dirty="0">
                <a:ea typeface="Calibri"/>
              </a:rPr>
              <a:t>الرسالة الإعلامية الإقناعية </a:t>
            </a:r>
            <a:endParaRPr lang="en-US" sz="1800" dirty="0">
              <a:ea typeface="Calibri"/>
              <a:cs typeface="Arial"/>
            </a:endParaRPr>
          </a:p>
          <a:p>
            <a:pPr marL="0" indent="0">
              <a:lnSpc>
                <a:spcPct val="115000"/>
              </a:lnSpc>
              <a:buNone/>
            </a:pPr>
            <a:r>
              <a:rPr lang="ar-IQ" sz="2400" b="1" dirty="0">
                <a:ea typeface="Calibri"/>
              </a:rPr>
              <a:t>اولا: التكرار </a:t>
            </a:r>
            <a:endParaRPr lang="en-US" sz="1800" dirty="0">
              <a:ea typeface="Calibri"/>
              <a:cs typeface="Arial"/>
            </a:endParaRPr>
          </a:p>
          <a:p>
            <a:pPr marL="0" indent="0">
              <a:lnSpc>
                <a:spcPct val="115000"/>
              </a:lnSpc>
              <a:spcAft>
                <a:spcPts val="1000"/>
              </a:spcAft>
              <a:buNone/>
            </a:pPr>
            <a:r>
              <a:rPr lang="ar-IQ" sz="2400" dirty="0">
                <a:ea typeface="Calibri"/>
              </a:rPr>
              <a:t>اوضحت بحوث الاتصال المتعلقة بالرسائل التي تهدف الى اقناع المتلقي بتبني اتجاهات جديدة, او القيام بالسلوك الذي تحبذه عملية الاتصال الاقناعي, ان تكرار مضمون الرسالة الاتصالية الاقناعية سيكون في الغالب عاملا مساعدا على تغيير السلوك؛ فخطيب الجمعة مثلا اذا كرر في كل صلاة جمعة الدعوة للمصلين باصطحاب اطفالهم للمساجد حتى يعتادوا الصلاة, مع التنبيه على الا يسبب الصغار ما يزعج المصلين؛ فان صحن المسجد سيمتلئ جمعة بعد اخرى بأطفال مهذبين يسكنون حتى تنتهي صلاة الجمعة, ثم يبدأ كل صغير منهم بالتعلق بوالده وهو يسجد, او يقلده في سجوده ببراءة تزيد الجو الروحاني الذي يشعر به المصلون. </a:t>
            </a:r>
            <a:endParaRPr lang="en-US" sz="1800" dirty="0">
              <a:ea typeface="Calibri"/>
              <a:cs typeface="Arial"/>
            </a:endParaRPr>
          </a:p>
          <a:p>
            <a:pPr marL="0" indent="0">
              <a:buNone/>
            </a:pPr>
            <a:endParaRPr lang="ar-IQ" sz="2400" dirty="0"/>
          </a:p>
        </p:txBody>
      </p:sp>
    </p:spTree>
    <p:extLst>
      <p:ext uri="{BB962C8B-B14F-4D97-AF65-F5344CB8AC3E}">
        <p14:creationId xmlns:p14="http://schemas.microsoft.com/office/powerpoint/2010/main" val="3205608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712968" cy="6336704"/>
          </a:xfrm>
        </p:spPr>
        <p:txBody>
          <a:bodyPr>
            <a:normAutofit/>
          </a:bodyPr>
          <a:lstStyle/>
          <a:p>
            <a:pPr marL="0" indent="0">
              <a:lnSpc>
                <a:spcPct val="115000"/>
              </a:lnSpc>
              <a:buNone/>
            </a:pPr>
            <a:r>
              <a:rPr lang="ar-IQ" sz="2800" b="1" dirty="0">
                <a:ea typeface="Calibri"/>
              </a:rPr>
              <a:t>ثانيا: التنويع </a:t>
            </a:r>
            <a:endParaRPr lang="en-US" sz="2800" dirty="0">
              <a:ea typeface="Calibri"/>
              <a:cs typeface="Arial"/>
            </a:endParaRPr>
          </a:p>
          <a:p>
            <a:pPr marL="0" indent="0">
              <a:lnSpc>
                <a:spcPct val="115000"/>
              </a:lnSpc>
              <a:spcAft>
                <a:spcPts val="1000"/>
              </a:spcAft>
              <a:buNone/>
            </a:pPr>
            <a:r>
              <a:rPr lang="ar-IQ" sz="2800" dirty="0">
                <a:ea typeface="Calibri"/>
              </a:rPr>
              <a:t>ان استخدام تقنية التكرار للوصول لسلوك اقناعي للرسالة يكون اكثر فعالية اذا تم هذا الاقناع من خلال التكرار بتنويع الرسالة الاتصالية من ناحيتي الشكل والمضمون معا, ولا يكفي مجرد التكرار لنفس الرسالة للاستفادة من التأثير الايجابي لهذه التقنية, بل ان التنويع في الاسباب والمبررات, وحتى كل تقديم الرسالة سيكون ضروريا لتحقيق اثر التكرار, وتجنب ان يصيب المتلقي الضجر او الملل من نفس الرسالة التي يتعرض لها, ويمكن ان نلاحظ في هذا الصدد ان الحملات الاعلانية التجارية التي استخدمت نفس الرسالة, ولكن حتى مع مجرد التغيير والتعديل في توزيع النغمات الموسيقية المصاحبة مثلا لنفس الاعلان عن نفس السلعة, او اذاعة جزء من نفس الاعلان, كان اكثر فعالية فيما يتعلق باستخدام تقنية التكرار في تحقيق اهداف الرسالة الاقناعية . </a:t>
            </a:r>
            <a:endParaRPr lang="en-US" sz="2800" dirty="0">
              <a:ea typeface="Calibri"/>
              <a:cs typeface="Arial"/>
            </a:endParaRPr>
          </a:p>
          <a:p>
            <a:pPr marL="0" indent="0">
              <a:buNone/>
            </a:pPr>
            <a:endParaRPr lang="ar-IQ" sz="2800" dirty="0"/>
          </a:p>
        </p:txBody>
      </p:sp>
    </p:spTree>
    <p:extLst>
      <p:ext uri="{BB962C8B-B14F-4D97-AF65-F5344CB8AC3E}">
        <p14:creationId xmlns:p14="http://schemas.microsoft.com/office/powerpoint/2010/main" val="3721388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712968" cy="6552728"/>
          </a:xfrm>
        </p:spPr>
        <p:txBody>
          <a:bodyPr>
            <a:normAutofit/>
          </a:bodyPr>
          <a:lstStyle/>
          <a:p>
            <a:pPr marL="0" indent="0">
              <a:lnSpc>
                <a:spcPct val="115000"/>
              </a:lnSpc>
              <a:buNone/>
            </a:pPr>
            <a:r>
              <a:rPr lang="ar-IQ" sz="2400" b="1" dirty="0">
                <a:ea typeface="Calibri"/>
              </a:rPr>
              <a:t>ثالثا: استمالات التهديد او التخويف </a:t>
            </a:r>
            <a:endParaRPr lang="en-US" sz="1800" dirty="0">
              <a:ea typeface="Calibri"/>
              <a:cs typeface="Arial"/>
            </a:endParaRPr>
          </a:p>
          <a:p>
            <a:pPr marL="0" indent="0">
              <a:lnSpc>
                <a:spcPct val="115000"/>
              </a:lnSpc>
              <a:buNone/>
            </a:pPr>
            <a:r>
              <a:rPr lang="ar-IQ" sz="2400" dirty="0">
                <a:ea typeface="Calibri"/>
              </a:rPr>
              <a:t>من المداخل المختلفة للأقناع محاولة التغيير في البناء النفسي للفرد بأثارة حاجاته او دوافعه او اتجاهاته, ومن ضمن الانواع الشائعة في هذا المجال هو اثارة توقعات المتلقي بان قيامه بسلوك سيجنبه اخطار ما, مثل الالتزام بالحجر المنزلي او حظر التجوال اثناء انتشار وباء او مرض كما في انتشار فيروس كورونا ومن يلتزم ينجوا من الاصابة بالفيروس ومن لا يلتزم فان الموت يهدد حياته او حياة من يحبهم كالأهل او الاصدقاء, او يؤدي الى فقدانه القبول الاجتماعي. وتعد استمالات التخويف او التهديد من الاستمالات الشائعة في تخطيط الرسائل الاقناعية في مجال الاعلام, حيث يركز المحتوى في هذه الحالة على الاخطار او النتائج غير المرغوبة اذا لم يستجب المتلقي لتوصيات الرسالة الاقناعية, ويقوم استخدام استمالات التخويف او التهديد على الفروض التالية: </a:t>
            </a:r>
            <a:endParaRPr lang="en-US" sz="1800" dirty="0">
              <a:ea typeface="Calibri"/>
              <a:cs typeface="Arial"/>
            </a:endParaRPr>
          </a:p>
          <a:p>
            <a:pPr lvl="0">
              <a:lnSpc>
                <a:spcPct val="115000"/>
              </a:lnSpc>
              <a:buFont typeface="Times New Roman"/>
              <a:buChar char="-"/>
              <a:tabLst>
                <a:tab pos="457200" algn="l"/>
              </a:tabLst>
            </a:pPr>
            <a:r>
              <a:rPr lang="ar-IQ" sz="2400" dirty="0">
                <a:ea typeface="Calibri"/>
              </a:rPr>
              <a:t>إن استخدام هذه الاستمالات سوف يؤدي الى احساس الفرد بالتوتر. </a:t>
            </a:r>
            <a:endParaRPr lang="en-US" sz="1800" dirty="0">
              <a:ea typeface="Calibri"/>
              <a:cs typeface="Arial"/>
            </a:endParaRPr>
          </a:p>
          <a:p>
            <a:pPr lvl="0">
              <a:lnSpc>
                <a:spcPct val="115000"/>
              </a:lnSpc>
              <a:buFont typeface="Times New Roman"/>
              <a:buChar char="-"/>
              <a:tabLst>
                <a:tab pos="457200" algn="l"/>
              </a:tabLst>
            </a:pPr>
            <a:r>
              <a:rPr lang="ar-IQ" sz="2400" dirty="0">
                <a:ea typeface="Calibri"/>
              </a:rPr>
              <a:t>الاحساس بالتوتر في هذه الحالة يشكل حافزا للفرد على تجنب الخطر او النتائج غير المرغوبة فيها.</a:t>
            </a:r>
            <a:endParaRPr lang="en-US" sz="1800" dirty="0">
              <a:ea typeface="Calibri"/>
              <a:cs typeface="Arial"/>
            </a:endParaRPr>
          </a:p>
          <a:p>
            <a:pPr lvl="0">
              <a:lnSpc>
                <a:spcPct val="115000"/>
              </a:lnSpc>
              <a:spcAft>
                <a:spcPts val="1000"/>
              </a:spcAft>
              <a:buFont typeface="Times New Roman"/>
              <a:buChar char="-"/>
              <a:tabLst>
                <a:tab pos="457200" algn="l"/>
              </a:tabLst>
            </a:pPr>
            <a:r>
              <a:rPr lang="ar-IQ" sz="2400" dirty="0">
                <a:ea typeface="Calibri"/>
              </a:rPr>
              <a:t>سوف يستجيب الفرد بتأثير الحافز الى اي توصيات تجنبه هذا الخطر .</a:t>
            </a:r>
            <a:endParaRPr lang="en-US" sz="1800" dirty="0">
              <a:ea typeface="Calibri"/>
              <a:cs typeface="Arial"/>
            </a:endParaRPr>
          </a:p>
          <a:p>
            <a:pPr marL="0" indent="0">
              <a:buNone/>
            </a:pPr>
            <a:endParaRPr lang="ar-IQ" sz="2400" dirty="0"/>
          </a:p>
        </p:txBody>
      </p:sp>
    </p:spTree>
    <p:extLst>
      <p:ext uri="{BB962C8B-B14F-4D97-AF65-F5344CB8AC3E}">
        <p14:creationId xmlns:p14="http://schemas.microsoft.com/office/powerpoint/2010/main" val="2617882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552728"/>
          </a:xfrm>
        </p:spPr>
        <p:txBody>
          <a:bodyPr>
            <a:normAutofit/>
          </a:bodyPr>
          <a:lstStyle/>
          <a:p>
            <a:pPr marL="114300" indent="0">
              <a:lnSpc>
                <a:spcPct val="115000"/>
              </a:lnSpc>
              <a:buNone/>
            </a:pPr>
            <a:r>
              <a:rPr lang="ar-IQ" sz="2400" dirty="0">
                <a:ea typeface="Calibri"/>
              </a:rPr>
              <a:t>من خلال تجريب هذه الاستجابات وتدعيمها تتحول بعد الى عادات سلوكية, تتفق مع اهداف القائم بالاتصال. وبالتالي فان الرسالة تعمل على اثارة التوتر العاطفي نتيجة استمالات التخويف او التهديد, وبنفس الوقت يجب ان تتضمن التوصيات التي يمكن بمقتضاها الفرد ان يتجنب مصادر هذا التهديد المعتدل يحقق نتائج افضل من التهديد القوي, وذلك للأسباب التالية: </a:t>
            </a:r>
            <a:endParaRPr lang="en-US" sz="1800" dirty="0">
              <a:ea typeface="Calibri"/>
              <a:cs typeface="Arial"/>
            </a:endParaRPr>
          </a:p>
          <a:p>
            <a:pPr lvl="0">
              <a:lnSpc>
                <a:spcPct val="115000"/>
              </a:lnSpc>
              <a:buFont typeface="+mj-lt"/>
              <a:buAutoNum type="arabicPeriod"/>
            </a:pPr>
            <a:r>
              <a:rPr lang="ar-IQ" sz="2400" dirty="0">
                <a:ea typeface="Calibri"/>
              </a:rPr>
              <a:t>ان التهديد القوي يثير التحدي بدلا من الاستجابة او الاذعان للتوصيات . </a:t>
            </a:r>
            <a:endParaRPr lang="en-US" sz="1800" dirty="0">
              <a:ea typeface="Calibri"/>
              <a:cs typeface="Arial"/>
            </a:endParaRPr>
          </a:p>
          <a:p>
            <a:pPr lvl="0">
              <a:lnSpc>
                <a:spcPct val="115000"/>
              </a:lnSpc>
              <a:buFont typeface="+mj-lt"/>
              <a:buAutoNum type="arabicPeriod"/>
            </a:pPr>
            <a:r>
              <a:rPr lang="ar-IQ" sz="2400" dirty="0">
                <a:ea typeface="Calibri"/>
              </a:rPr>
              <a:t>قد يتجنب الفرد التعرض للرسائل التي تحتوي على تهديد قوي.</a:t>
            </a:r>
            <a:endParaRPr lang="en-US" sz="1800" dirty="0">
              <a:ea typeface="Calibri"/>
              <a:cs typeface="Arial"/>
            </a:endParaRPr>
          </a:p>
          <a:p>
            <a:pPr lvl="0">
              <a:lnSpc>
                <a:spcPct val="115000"/>
              </a:lnSpc>
              <a:spcAft>
                <a:spcPts val="1000"/>
              </a:spcAft>
              <a:buFont typeface="+mj-lt"/>
              <a:buAutoNum type="arabicPeriod"/>
            </a:pPr>
            <a:r>
              <a:rPr lang="ar-IQ" sz="2400" dirty="0">
                <a:ea typeface="Calibri"/>
              </a:rPr>
              <a:t>استخدام الحشو والتطويل والاضافة في محتوى الرسائل التي تحتوي على التهديد واستخدام تفاصيل الدقيقة يؤدي الى تخفيف التوتر واختفاء الحافز على الاستجابة للتوصيات . </a:t>
            </a:r>
            <a:endParaRPr lang="en-US" sz="1800" dirty="0">
              <a:ea typeface="Calibri"/>
              <a:cs typeface="Arial"/>
            </a:endParaRPr>
          </a:p>
          <a:p>
            <a:pPr marL="0" indent="0">
              <a:buNone/>
            </a:pPr>
            <a:endParaRPr lang="ar-IQ" sz="2400" dirty="0"/>
          </a:p>
        </p:txBody>
      </p:sp>
    </p:spTree>
    <p:extLst>
      <p:ext uri="{BB962C8B-B14F-4D97-AF65-F5344CB8AC3E}">
        <p14:creationId xmlns:p14="http://schemas.microsoft.com/office/powerpoint/2010/main" val="2339117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16632"/>
            <a:ext cx="8712968" cy="6624736"/>
          </a:xfrm>
        </p:spPr>
        <p:txBody>
          <a:bodyPr>
            <a:normAutofit/>
          </a:bodyPr>
          <a:lstStyle/>
          <a:p>
            <a:pPr indent="0">
              <a:lnSpc>
                <a:spcPct val="115000"/>
              </a:lnSpc>
              <a:buNone/>
            </a:pPr>
            <a:r>
              <a:rPr lang="ar-IQ" sz="2400" b="1" dirty="0">
                <a:ea typeface="Calibri"/>
              </a:rPr>
              <a:t>رابعا: استثارة التوقعات الاجتماعية </a:t>
            </a:r>
            <a:endParaRPr lang="en-US" sz="1800" dirty="0">
              <a:ea typeface="Calibri"/>
              <a:cs typeface="Arial"/>
            </a:endParaRPr>
          </a:p>
          <a:p>
            <a:pPr indent="0">
              <a:lnSpc>
                <a:spcPct val="115000"/>
              </a:lnSpc>
              <a:buNone/>
            </a:pPr>
            <a:r>
              <a:rPr lang="ar-IQ" sz="2400" dirty="0">
                <a:ea typeface="Calibri"/>
              </a:rPr>
              <a:t>اذا كان التخويف او التهديد يثير في الفرد الحاجة الى الامن او تجنب الحرمان من تلبية حاجات اخرى, فان هذا المدخل يركز على العلاقات الاجتماعية, ودافعية الانتماء وحرص الفرد على تقدير المجموع له, بحيث يجعله يتجنب السلوك الذي لا ترضى عنه الجماعة, ويستجيب للسلوك الذي يتوافق مع المعايير الاجتماعية, التي تتمثل في القيم, والتقاليد والاعراف وهي التي تحدد معايير السلوك لدى الجماعة. </a:t>
            </a:r>
            <a:endParaRPr lang="en-US" sz="1800" dirty="0">
              <a:ea typeface="Calibri"/>
              <a:cs typeface="Arial"/>
            </a:endParaRPr>
          </a:p>
          <a:p>
            <a:pPr indent="0">
              <a:lnSpc>
                <a:spcPct val="115000"/>
              </a:lnSpc>
              <a:spcAft>
                <a:spcPts val="1000"/>
              </a:spcAft>
              <a:buNone/>
            </a:pPr>
            <a:r>
              <a:rPr lang="ar-IQ" sz="2400" dirty="0">
                <a:ea typeface="Calibri"/>
              </a:rPr>
              <a:t>فالفرد يستجيب الى كل ما لا يشكل ضغطا خارجيا عليه او يجعله يشعر بالتوتر الناتج عن هذه الضغوط, اذ ان الفرد يخشى العزلة او عدم القبول من الجماعة نتيجة خروجه على معاييرها, وبالتالي فان الجماعة في نفس الوقت تملك سلطة الثواب والعقاب, وتشكل ضغطا على المتلقي لتجعله يستجيب الى الرسائل الاعلامية. </a:t>
            </a:r>
            <a:endParaRPr lang="en-US" sz="1800" dirty="0">
              <a:ea typeface="Calibri"/>
              <a:cs typeface="Arial"/>
            </a:endParaRPr>
          </a:p>
          <a:p>
            <a:pPr marL="0" indent="0">
              <a:buNone/>
            </a:pPr>
            <a:endParaRPr lang="ar-IQ" sz="2400" dirty="0"/>
          </a:p>
        </p:txBody>
      </p:sp>
    </p:spTree>
    <p:extLst>
      <p:ext uri="{BB962C8B-B14F-4D97-AF65-F5344CB8AC3E}">
        <p14:creationId xmlns:p14="http://schemas.microsoft.com/office/powerpoint/2010/main" val="1915908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408712"/>
          </a:xfrm>
        </p:spPr>
        <p:txBody>
          <a:bodyPr>
            <a:normAutofit fontScale="92500"/>
          </a:bodyPr>
          <a:lstStyle/>
          <a:p>
            <a:pPr indent="0">
              <a:lnSpc>
                <a:spcPct val="115000"/>
              </a:lnSpc>
              <a:buNone/>
            </a:pPr>
            <a:r>
              <a:rPr lang="ar-IQ" sz="2400" b="1" dirty="0">
                <a:ea typeface="Calibri"/>
              </a:rPr>
              <a:t>خامسا: اعادة تشكيل المعرفة </a:t>
            </a:r>
            <a:endParaRPr lang="en-US" sz="1800" dirty="0">
              <a:ea typeface="Calibri"/>
              <a:cs typeface="Arial"/>
            </a:endParaRPr>
          </a:p>
          <a:p>
            <a:pPr indent="0">
              <a:lnSpc>
                <a:spcPct val="115000"/>
              </a:lnSpc>
              <a:buNone/>
            </a:pPr>
            <a:r>
              <a:rPr lang="ar-IQ" sz="2400" dirty="0">
                <a:ea typeface="Calibri"/>
              </a:rPr>
              <a:t>يلجأ الى اسلوب القائم بالاتصال عندما تشكل المعرفة الحالية للأفراد والجماعات ومقاومة لإفراد الرسائل الاقناعية وتوصياتها, وذلك لان المعرفة تؤثر في تشكيل الاتجاهات وتؤثر بالتالي في سلوك الافراد والجماعات, وفي هذه الحالة يكون امام القائم بالاتصال احد امرين: </a:t>
            </a:r>
            <a:endParaRPr lang="en-US" sz="1800" dirty="0">
              <a:ea typeface="Calibri"/>
              <a:cs typeface="Arial"/>
            </a:endParaRPr>
          </a:p>
          <a:p>
            <a:pPr indent="0">
              <a:lnSpc>
                <a:spcPct val="115000"/>
              </a:lnSpc>
              <a:buNone/>
            </a:pPr>
            <a:r>
              <a:rPr lang="ar-IQ" sz="2400" dirty="0">
                <a:ea typeface="Calibri"/>
              </a:rPr>
              <a:t>ان يقوم بأنشاء اطار معرفي متكامل حول المواقف الاتصالية موضوع الرسالة, وبالتالي يكون على وسائل الاعلام ان تعمل على انشاء رموز جديدة تعيد فيها تصوير الواقع الاجتماعي بالشكل الذي يمهد لقبول الافكار الجديدة, مثال: فكرة الثروة مرتبطة بالتعليم الجامعي, لتخفيف الضغوط على الجامعات يجب كسر العلاقة بين الثروة والتعليم الجامعي, وذلك بتصوير الفئات التي نالت الشهادة الجامعية ولم تتمكن من الوصول الى الثروة التي وصل اليها غير من غير خريجي الجامعات, وفي هذه الحالة سيصبح من السهل بعد ذلك صياغة الرسائل الاعلامية بإعادة توجيه الافراد نحو التعليم غير الجامعي. </a:t>
            </a:r>
            <a:endParaRPr lang="en-US" sz="1800" dirty="0">
              <a:ea typeface="Calibri"/>
              <a:cs typeface="Arial"/>
            </a:endParaRPr>
          </a:p>
          <a:p>
            <a:pPr indent="0">
              <a:lnSpc>
                <a:spcPct val="115000"/>
              </a:lnSpc>
              <a:spcAft>
                <a:spcPts val="1000"/>
              </a:spcAft>
              <a:buNone/>
            </a:pPr>
            <a:r>
              <a:rPr lang="ar-IQ" sz="2400" dirty="0">
                <a:ea typeface="Calibri"/>
              </a:rPr>
              <a:t>انشاء معاني جديدة لرموز موجودة فعلا, مثلا: اسقاط معاني العنف والتمرد والقلق على النظم المعارضة في الوقت الذي تعتبر فيه جزءا من البناء في النظم الديمقراطية, او اضفاء معنى السعادة على الاسرة السعيدة والبؤس, والشقاء على الاسرة الكبيرة, في الوقت الذي تعتبر فيه الاسرة الكبيرة مصدرا للدخل وترتبط بمفهوم القوة احيانا . </a:t>
            </a:r>
            <a:endParaRPr lang="en-US" sz="1800" dirty="0">
              <a:ea typeface="Calibri"/>
              <a:cs typeface="Arial"/>
            </a:endParaRPr>
          </a:p>
          <a:p>
            <a:pPr marL="0" indent="0">
              <a:buNone/>
            </a:pPr>
            <a:endParaRPr lang="ar-IQ" sz="2400" dirty="0"/>
          </a:p>
        </p:txBody>
      </p:sp>
    </p:spTree>
    <p:extLst>
      <p:ext uri="{BB962C8B-B14F-4D97-AF65-F5344CB8AC3E}">
        <p14:creationId xmlns:p14="http://schemas.microsoft.com/office/powerpoint/2010/main" val="13039655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242</TotalTime>
  <Words>2134</Words>
  <Application>Microsoft Office PowerPoint</Application>
  <PresentationFormat>عرض على الشاشة (3:4)‏</PresentationFormat>
  <Paragraphs>56</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تدفق</vt:lpstr>
      <vt:lpstr>بناء الرسالة الاعلامية وتنظيمها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تنظيم الرسالة الاعلامية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بناء الرسالة الاعلامية وتنظيمها </dc:title>
  <dc:creator>alnaseem</dc:creator>
  <cp:lastModifiedBy>DR.Ahmed Saker 2O11</cp:lastModifiedBy>
  <cp:revision>8</cp:revision>
  <dcterms:created xsi:type="dcterms:W3CDTF">2020-07-02T14:18:02Z</dcterms:created>
  <dcterms:modified xsi:type="dcterms:W3CDTF">2020-09-08T21:37:14Z</dcterms:modified>
</cp:coreProperties>
</file>