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14/10/1441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14/10/1441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14/10/1441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14/10/1441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14/10/1441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14/10/1441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14/10/1441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14/10/1441</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60648"/>
            <a:ext cx="7848872" cy="360040"/>
          </a:xfrm>
        </p:spPr>
        <p:txBody>
          <a:bodyPr>
            <a:normAutofit fontScale="90000"/>
          </a:bodyPr>
          <a:lstStyle/>
          <a:p>
            <a:r>
              <a:rPr lang="ar-SA" sz="2400" b="1" u="sng"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a:ea typeface="Times New Roman"/>
                <a:cs typeface="Arial"/>
              </a:rPr>
              <a:t>اللغة والإقناع في علم النفس الإعلامي</a:t>
            </a:r>
            <a:r>
              <a:rPr lang="en-US" sz="3200" dirty="0">
                <a:latin typeface="Times New Roman"/>
                <a:ea typeface="Times New Roman"/>
              </a:rPr>
              <a:t/>
            </a:r>
            <a:br>
              <a:rPr lang="en-US" sz="3200" dirty="0">
                <a:latin typeface="Times New Roman"/>
                <a:ea typeface="Times New Roman"/>
              </a:rPr>
            </a:br>
            <a:endParaRPr lang="ar-IQ" dirty="0"/>
          </a:p>
        </p:txBody>
      </p:sp>
      <p:sp>
        <p:nvSpPr>
          <p:cNvPr id="3" name="عنوان فرعي 2"/>
          <p:cNvSpPr>
            <a:spLocks noGrp="1"/>
          </p:cNvSpPr>
          <p:nvPr>
            <p:ph type="subTitle" idx="1"/>
          </p:nvPr>
        </p:nvSpPr>
        <p:spPr>
          <a:xfrm>
            <a:off x="251520" y="836712"/>
            <a:ext cx="8784976" cy="5832648"/>
          </a:xfrm>
        </p:spPr>
        <p:txBody>
          <a:bodyPr>
            <a:noAutofit/>
          </a:bodyPr>
          <a:lstStyle/>
          <a:p>
            <a:pPr algn="r"/>
            <a:r>
              <a:rPr lang="ar-SA" sz="2000" b="1" u="sng" dirty="0">
                <a:solidFill>
                  <a:srgbClr val="000000"/>
                </a:solidFill>
                <a:latin typeface="Times New Roman"/>
                <a:ea typeface="Times New Roman"/>
              </a:rPr>
              <a:t> اللغة الإعلامية</a:t>
            </a:r>
            <a:endParaRPr lang="en-US" sz="2000" dirty="0">
              <a:latin typeface="Times New Roman"/>
              <a:ea typeface="Times New Roman"/>
            </a:endParaRPr>
          </a:p>
          <a:p>
            <a:pPr algn="r"/>
            <a:r>
              <a:rPr lang="ar-SA" sz="2000" dirty="0">
                <a:solidFill>
                  <a:srgbClr val="000000"/>
                </a:solidFill>
                <a:latin typeface="Times New Roman"/>
                <a:ea typeface="Times New Roman"/>
              </a:rPr>
              <a:t>اللغة: هي وسيلة الاتصال والتخاطب بين الناس، وهي سبيل التفاهم بينهم والأفراد يستجيبون للغة التي ترد إلى مسامعهم قبل أن تتولد لديهم القدرة على استخدامها. فالرضيع يعجز عن إيصال رسالته لذويه باستخدام اللغة ومفرداتها من الكلمات، إلا أنه يستخدم حنجرته لإخراج أصوات ترتبط بنغمات خاصة تعبر عما يريد الوصول إليه. </a:t>
            </a:r>
            <a:endParaRPr lang="en-US" sz="2000" dirty="0">
              <a:latin typeface="Times New Roman"/>
              <a:ea typeface="Times New Roman"/>
            </a:endParaRPr>
          </a:p>
          <a:p>
            <a:pPr algn="r"/>
            <a:r>
              <a:rPr lang="ar-SA" sz="2000" b="1" u="sng" dirty="0">
                <a:solidFill>
                  <a:srgbClr val="000000"/>
                </a:solidFill>
                <a:latin typeface="Times New Roman"/>
                <a:ea typeface="Times New Roman"/>
              </a:rPr>
              <a:t>علم النفس واللغة</a:t>
            </a:r>
            <a:endParaRPr lang="en-US" sz="2000" dirty="0">
              <a:latin typeface="Times New Roman"/>
              <a:ea typeface="Times New Roman"/>
            </a:endParaRPr>
          </a:p>
          <a:p>
            <a:pPr algn="r"/>
            <a:r>
              <a:rPr lang="ar-SA" sz="2000" dirty="0">
                <a:solidFill>
                  <a:srgbClr val="000000"/>
                </a:solidFill>
                <a:latin typeface="Times New Roman"/>
                <a:ea typeface="Times New Roman"/>
              </a:rPr>
              <a:t>إن ما يميز علم النفس هو تنوعه وتعدد فروعه النظرية وخاصة التطبيقية التي من بينها علم النفس اللغوي الذي يهتم بدراسة اللغة والسلوك اللغوي في الحالة السوية وغير السوية. </a:t>
            </a:r>
            <a:endParaRPr lang="en-US" sz="2000" dirty="0">
              <a:latin typeface="Times New Roman"/>
              <a:ea typeface="Times New Roman"/>
            </a:endParaRPr>
          </a:p>
          <a:p>
            <a:pPr algn="r"/>
            <a:r>
              <a:rPr lang="ar-SA" sz="2000" b="1" u="sng" dirty="0">
                <a:solidFill>
                  <a:srgbClr val="000000"/>
                </a:solidFill>
                <a:latin typeface="Times New Roman"/>
                <a:ea typeface="Times New Roman"/>
              </a:rPr>
              <a:t>تعريف علم النفس اللغوي </a:t>
            </a:r>
            <a:endParaRPr lang="en-US" sz="2000" dirty="0">
              <a:latin typeface="Times New Roman"/>
              <a:ea typeface="Times New Roman"/>
            </a:endParaRPr>
          </a:p>
          <a:p>
            <a:pPr algn="r"/>
            <a:r>
              <a:rPr lang="ar-SA" sz="2000" dirty="0">
                <a:solidFill>
                  <a:srgbClr val="000000"/>
                </a:solidFill>
                <a:latin typeface="Times New Roman"/>
                <a:ea typeface="Times New Roman"/>
              </a:rPr>
              <a:t>علم بيني، يتكامل فيه حقلا علم اللغة وعلم النفس، ويتطلب فهمه دراية مجالات الفلسفة، التربية والتعليم، والثقافة، وأيضا بآليات الجهاز العصبي والمخ والذكاء الاصطناعي. وهو دراسة تجريبية للعمليات النفسية التي يكتسب المرء من خلالها نظام اللغة الطبيعية ويقوم بتنفيذه .</a:t>
            </a:r>
            <a:endParaRPr lang="en-US" sz="2000" dirty="0">
              <a:latin typeface="Times New Roman"/>
              <a:ea typeface="Times New Roman"/>
            </a:endParaRPr>
          </a:p>
          <a:p>
            <a:pPr algn="r"/>
            <a:r>
              <a:rPr lang="ar-SA" sz="2000" dirty="0">
                <a:solidFill>
                  <a:srgbClr val="000000"/>
                </a:solidFill>
                <a:latin typeface="Times New Roman"/>
                <a:ea typeface="Times New Roman"/>
              </a:rPr>
              <a:t>ويتميز علم اللغة النفسي: بأنه يتناول اللغة من منظور علم النفس، أي أنه یعنی باللغة كظاهرة نفسية عند المتكلم والسامع على السواء. فيصوغ المتكلم أفكاره في عبارات يعبر عنها بالكلام، فيدركها السامع ويفهمها، كما يتميز بأنه يرصد العمليات الذهنية عند اكتساب اللغة أو عند استخدامها وعلاقة ذلك بالفكر والثقافة، </a:t>
            </a:r>
            <a:r>
              <a:rPr lang="ar-SA" sz="2000" dirty="0" err="1">
                <a:solidFill>
                  <a:srgbClr val="000000"/>
                </a:solidFill>
                <a:latin typeface="Times New Roman"/>
                <a:ea typeface="Times New Roman"/>
              </a:rPr>
              <a:t>فيعنی</a:t>
            </a:r>
            <a:r>
              <a:rPr lang="ar-SA" sz="2000" dirty="0">
                <a:solidFill>
                  <a:srgbClr val="000000"/>
                </a:solidFill>
                <a:latin typeface="Times New Roman"/>
                <a:ea typeface="Times New Roman"/>
              </a:rPr>
              <a:t> مثلا بدراسة العمليات التي يقوم العقل البشري من خلالها بربط الصيغة (مسموعة أو مكتوبة بالمعنى من خلال وسيط وهو نظام </a:t>
            </a:r>
            <a:r>
              <a:rPr lang="ar-SA" sz="2000" dirty="0" smtClean="0">
                <a:solidFill>
                  <a:srgbClr val="000000"/>
                </a:solidFill>
                <a:latin typeface="Times New Roman"/>
                <a:ea typeface="Times New Roman"/>
              </a:rPr>
              <a:t>اللغة</a:t>
            </a:r>
            <a:r>
              <a:rPr lang="ar-IQ" sz="2000" dirty="0" smtClean="0">
                <a:solidFill>
                  <a:srgbClr val="000000"/>
                </a:solidFill>
                <a:latin typeface="Times New Roman"/>
                <a:ea typeface="Times New Roman"/>
              </a:rPr>
              <a:t>) </a:t>
            </a:r>
            <a:endParaRPr lang="en-US" sz="2000" dirty="0">
              <a:latin typeface="Times New Roman"/>
              <a:ea typeface="Times New Roman"/>
            </a:endParaRPr>
          </a:p>
        </p:txBody>
      </p:sp>
    </p:spTree>
    <p:extLst>
      <p:ext uri="{BB962C8B-B14F-4D97-AF65-F5344CB8AC3E}">
        <p14:creationId xmlns:p14="http://schemas.microsoft.com/office/powerpoint/2010/main" val="37836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a:bodyPr>
          <a:lstStyle/>
          <a:p>
            <a:pPr marL="0" indent="0">
              <a:buNone/>
            </a:pPr>
            <a:r>
              <a:rPr lang="ar-SA" dirty="0">
                <a:solidFill>
                  <a:srgbClr val="000000"/>
                </a:solidFill>
                <a:latin typeface="Times New Roman"/>
                <a:ea typeface="Times New Roman"/>
              </a:rPr>
              <a:t>من الملحوظ أنه من النادر جدا أن تعنی وسائل الإعلام العربية كيفية تلقين اللغة للطفل، وفي إمكانها ذلك لو صدقت النية لشاعت الفصحى.</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إن القصة، المقال، والتحقيق الصحفي من أبرز الألوان الأدبية والصحفية، وقد ثبت أن القصة التي تقدم للطفل في قالب لغوي شائق لائق، وتحمل معنى ذا هدف نبيل أمر يحقق قدرا من النمو العقلي واللغوي. أما المقال فينبغي أن ينقل للطفل الفكرة، أو الرأي بهدوء، وسلاسة أسلوب. أما التحقيق الصحفي فمن خلاله يمكن أن نقدم الجواب عن أسئلة الأطفال عن كثير من الأسرار، والحقائق، والمعاني، والمفاهيم بأسلوب سلس، ولغة مشوقة. أما المذياع فهو وسيلة مهمة من وسائل الاتصال، ويمكن أن يسهم في نشر </a:t>
            </a:r>
            <a:r>
              <a:rPr lang="ar-SA" dirty="0" smtClean="0">
                <a:solidFill>
                  <a:srgbClr val="000000"/>
                </a:solidFill>
                <a:latin typeface="Times New Roman"/>
                <a:ea typeface="Times New Roman"/>
              </a:rPr>
              <a:t>ال</a:t>
            </a:r>
            <a:r>
              <a:rPr lang="ar-IQ" dirty="0" smtClean="0">
                <a:solidFill>
                  <a:srgbClr val="000000"/>
                </a:solidFill>
                <a:latin typeface="Times New Roman"/>
                <a:ea typeface="Times New Roman"/>
              </a:rPr>
              <a:t>ف</a:t>
            </a:r>
            <a:r>
              <a:rPr lang="ar-SA" dirty="0" smtClean="0">
                <a:solidFill>
                  <a:srgbClr val="000000"/>
                </a:solidFill>
                <a:latin typeface="Times New Roman"/>
                <a:ea typeface="Times New Roman"/>
              </a:rPr>
              <a:t>صحى </a:t>
            </a:r>
            <a:r>
              <a:rPr lang="ar-SA" dirty="0">
                <a:solidFill>
                  <a:srgbClr val="000000"/>
                </a:solidFill>
                <a:latin typeface="Times New Roman"/>
                <a:ea typeface="Times New Roman"/>
              </a:rPr>
              <a:t>بين الأفراد، وذلك عن طريق الألوان الأدبية التي يتاح تناولها في برامج الإذاعة، مثل</a:t>
            </a:r>
            <a:r>
              <a:rPr lang="ar-SA" dirty="0" smtClean="0">
                <a:solidFill>
                  <a:srgbClr val="000000"/>
                </a:solidFill>
                <a:latin typeface="Times New Roman"/>
                <a:ea typeface="Times New Roman"/>
              </a:rPr>
              <a:t>: </a:t>
            </a:r>
            <a:r>
              <a:rPr lang="ar-SA" dirty="0">
                <a:solidFill>
                  <a:srgbClr val="000000"/>
                </a:solidFill>
                <a:latin typeface="Times New Roman"/>
                <a:ea typeface="Times New Roman"/>
              </a:rPr>
              <a:t>المسرحيات الهادفة، والقصة ذات المضمون الجيد، والشعر. وهذه الوسيلة تحتاج إلى صوت إذاعي جيد، يشد أذني الفرد إليه، وعند عرض هذه الألوان ونحوها لا بد أن يقترن الوضوح التعبيري مع الإيجاز، والبعد عن الجمل الفعلية الطويلة، التي قد لا يستطيع الفرد استيعابها.</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ومن المرفوض كذلك الترويج للعامية في وسائل الإعلام بإشاعة ما يسمى بالشعر النبطي، والمسمى بالزجل؛ لأن في ذلك دعما لإيجاد ما يزاحم لغة القرآن.</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934399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408712"/>
          </a:xfrm>
        </p:spPr>
        <p:txBody>
          <a:bodyPr>
            <a:normAutofit/>
          </a:bodyPr>
          <a:lstStyle/>
          <a:p>
            <a:pPr marL="0" indent="0">
              <a:buNone/>
            </a:pPr>
            <a:r>
              <a:rPr lang="ar-SA" dirty="0">
                <a:solidFill>
                  <a:srgbClr val="000000"/>
                </a:solidFill>
                <a:latin typeface="Times New Roman"/>
                <a:ea typeface="Times New Roman"/>
              </a:rPr>
              <a:t>ومما يؤسف له أن تروج بعض وسائل الإعلام العربية لما يسمى بالأدب الشعبي، وهم يقصدون به ما كانت لغته عامية، وفيه الأمثال والشعر والقصص. وحجتهم أنه قد ظهر مثل ذلك الأدب الشعبي عند العرب، وكان متمثلا في الرجز، ولقد أوصی مجمع اللغة العربية بالقاهرة في عام 1984م بأن تقلل وسائل الإعلام من العناية بالآداب الشعبية،</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إن أجهزة الإعلام قادرة في المجال اللغوي أن تكون صورة من أروع صور التكامل مع جهود المدرسة والجامعة في النهوض باللغة العربية، كما هي مؤهلة أن تكون صورة من صور التخاذل مع هذه الجهود، وتمت ما يشبه الإجماع على أن وسائل الإعلام لا تستخدم </a:t>
            </a:r>
            <a:r>
              <a:rPr lang="ar-SA" dirty="0" smtClean="0">
                <a:solidFill>
                  <a:srgbClr val="000000"/>
                </a:solidFill>
                <a:latin typeface="Times New Roman"/>
                <a:ea typeface="Times New Roman"/>
              </a:rPr>
              <a:t>استخدمه </a:t>
            </a:r>
            <a:r>
              <a:rPr lang="ar-SA" dirty="0">
                <a:solidFill>
                  <a:srgbClr val="000000"/>
                </a:solidFill>
                <a:latin typeface="Times New Roman"/>
                <a:ea typeface="Times New Roman"/>
              </a:rPr>
              <a:t>مفيدة، أو منتجة، وأنها إلى المتعة أقرب منها إلى الفائدة، وإلى إضاعة الوقت أقرب منها إلى الاستفادة منه وأنها إلى العمل السياسي أدنى منها إلى العمل العلمي</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ولكي تنهض وسائل الإعلام باللغة العربية ينبغي العناية باختيار مقدمي الأخبار والبرامج في الإذاعتين المسموعة والمرئية من بين المتمكنين في اللغة العربية ليكونوا القدوة الصالحة للمستمعين والمشاهدين، وإقامة دورات تقوية في اللغة العربية للعاملين في مختلف الأجهزة الإعلامية، لتحقيق المستوى اللغوي الرفيع الذي </a:t>
            </a:r>
            <a:r>
              <a:rPr lang="ar-SA" dirty="0" smtClean="0">
                <a:solidFill>
                  <a:srgbClr val="000000"/>
                </a:solidFill>
                <a:latin typeface="Times New Roman"/>
                <a:ea typeface="Times New Roman"/>
              </a:rPr>
              <a:t>تقتضيه</a:t>
            </a:r>
            <a:r>
              <a:rPr lang="ar-IQ" sz="2400" dirty="0" smtClean="0">
                <a:latin typeface="Times New Roman"/>
                <a:ea typeface="Times New Roman"/>
              </a:rPr>
              <a:t> </a:t>
            </a:r>
            <a:r>
              <a:rPr lang="ar-SA" dirty="0" smtClean="0">
                <a:solidFill>
                  <a:srgbClr val="000000"/>
                </a:solidFill>
                <a:latin typeface="Times New Roman"/>
                <a:ea typeface="Times New Roman"/>
              </a:rPr>
              <a:t>أنشطتهم</a:t>
            </a:r>
            <a:r>
              <a:rPr lang="ar-SA" dirty="0">
                <a:solidFill>
                  <a:srgbClr val="000000"/>
                </a:solidFill>
                <a:latin typeface="Times New Roman"/>
                <a:ea typeface="Times New Roman"/>
              </a:rPr>
              <a:t>.</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65284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192688"/>
          </a:xfrm>
        </p:spPr>
        <p:txBody>
          <a:bodyPr>
            <a:normAutofit/>
          </a:bodyPr>
          <a:lstStyle/>
          <a:p>
            <a:pPr marL="0" indent="0">
              <a:buNone/>
            </a:pPr>
            <a:r>
              <a:rPr lang="ar-SA" dirty="0">
                <a:solidFill>
                  <a:srgbClr val="000000"/>
                </a:solidFill>
                <a:latin typeface="Times New Roman"/>
                <a:ea typeface="Times New Roman"/>
              </a:rPr>
              <a:t>وفي لغة الإعلام (ضبابية التعبير)، الذي بسببه يجد المواطن الاعتيادي صعوبة في إدراك المحتوى، وهذه (الضبابية) لا تتصل باللغة، بل بقدرة الإعلامي على التعبير الواضح، والوضوح لا يعني ابتذال الخطاب، أو (العامية) بل يكمن في يسر الصياغة، وسهولة الفهم. ولا يقصد باللغة الإعلامية ما توصف به اللغة الأدبية من تذوق فني جمالي، أو ما توصف به اللغة العلمية من </a:t>
            </a:r>
            <a:r>
              <a:rPr lang="ar-SA" dirty="0" err="1">
                <a:solidFill>
                  <a:srgbClr val="000000"/>
                </a:solidFill>
                <a:latin typeface="Times New Roman"/>
                <a:ea typeface="Times New Roman"/>
              </a:rPr>
              <a:t>تجرید</a:t>
            </a:r>
            <a:r>
              <a:rPr lang="ar-SA" dirty="0">
                <a:solidFill>
                  <a:srgbClr val="000000"/>
                </a:solidFill>
                <a:latin typeface="Times New Roman"/>
                <a:ea typeface="Times New Roman"/>
              </a:rPr>
              <a:t> نظري، إنما المقصود باللغة الإعلامية أنها لغة بنيت على نسق علمي اجتماعي عادي. أي إن كل كلمة في اللغة الإعلامية يجب أن تكون مفهومة من جمهور المستقبلين، كما يجب بطريقة جذابة، تحقق يسر القراءة، والاستماع، أما فنون التورية، وازدواج المعاني، أو الهالات الانفعالية حول الألفاظ وغيرها من فنون الأدب التي تؤدي إلى تداعي المعاني فهي بعيدة عن لغة الإعلام.</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3082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408712"/>
          </a:xfrm>
        </p:spPr>
        <p:txBody>
          <a:bodyPr>
            <a:normAutofit/>
          </a:bodyPr>
          <a:lstStyle/>
          <a:p>
            <a:pPr marL="0" indent="0">
              <a:buNone/>
            </a:pPr>
            <a:r>
              <a:rPr lang="ar-SA" dirty="0">
                <a:solidFill>
                  <a:srgbClr val="000000"/>
                </a:solidFill>
                <a:latin typeface="Times New Roman"/>
                <a:ea typeface="Times New Roman"/>
              </a:rPr>
              <a:t>إن علم اللغة النفسي يعنى بالبحث في كيفية فهم المرء وإنتاجه واكتسابه اللغة والتركيز على العمليات المعرفية المتضمنة في الاستخدام العادي للغة، كما یعنی بالقواعد الاجتماعية المتضمنة في استخدام اللغة وآليات المخ المرتبطة بها.</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وقد حد علم النفس في أوروبا بأنه علم الحياة الذهنية، وساد الاعتقاد بأنه يمكن فحص الأحداث الذهنية كالشعور، المشاعر والانطباعات الذهنية باستخدام مناهج دقيقة كتلك المناهج المستخدمة في العلوم الطبيعية، وأن دراسة اللغة تساهم في تأمل طبيعة الذهن، وأن الجملة - وليست الكلمة - هي الوحدة الأساسية للغة، وأن إنتاج الكلام هو تحويل عملية فكر كاملة إلى أجزاء کلام منظمة ومتعاقبة، وفي الوقت نفسه عارض الباحثون في الولايات المتحدة التركيز على دراسة العمليات الذهنية كهدف العلم النفس، فقد اضطلع السلوكيون بدراسة السلوك الموضوعي، المدرك بالحواس وأكدوا على دور التجربة في تشكيل السلوك وعلى دور الحدث البيئي (التعزيز والعقاب) وعلى الأنماط الموجودة في البيئة مباشرة.</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934431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712968" cy="6408712"/>
          </a:xfrm>
        </p:spPr>
        <p:txBody>
          <a:bodyPr/>
          <a:lstStyle/>
          <a:p>
            <a:pPr marL="0" indent="0">
              <a:buNone/>
            </a:pPr>
            <a:r>
              <a:rPr lang="ar-SA" dirty="0">
                <a:solidFill>
                  <a:srgbClr val="000000"/>
                </a:solidFill>
                <a:latin typeface="Times New Roman"/>
                <a:ea typeface="Times New Roman"/>
              </a:rPr>
              <a:t>حين درس السلوكيون لغة الإنسان وعنوا بالسلوك اللفظي فإن دقة سلوك الكلام تنم عن نشأة الفرد في بيئة تتوافر فيها أنماط لغوية دقيقة وصحيحة والحرص على تلقين الأطفال النطق الصحيح وعلى تصحيح أخطائهم في الكلام. وقد تركز اهتمام السلوكيين على المعنى </a:t>
            </a:r>
            <a:r>
              <a:rPr lang="en-US" dirty="0">
                <a:solidFill>
                  <a:srgbClr val="000000"/>
                </a:solidFill>
                <a:latin typeface="Arial"/>
                <a:ea typeface="Times New Roman"/>
              </a:rPr>
              <a:t>Meaning</a:t>
            </a:r>
            <a:r>
              <a:rPr lang="ar-SA" dirty="0">
                <a:solidFill>
                  <a:srgbClr val="000000"/>
                </a:solidFill>
                <a:latin typeface="Times New Roman"/>
                <a:ea typeface="Times New Roman"/>
              </a:rPr>
              <a:t> حيث أكدت أبحاثهم على تداعيات المعنى في الكلمات، كمثل قياس تداعيات المعاني التي يمكن للفرد أن يقدمها في فترة زمنية محددة ووضعها في قائمة من كلمات مفردة ذات معنى، وكمثل إثبات أن الكلمات ذات المعنى المألوفة (مثل الطبخ) يسهل تعليمها أكثر من تعلم الكلمات ذات المعني غير المألوفة (مثل أيقونة).</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98645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264696"/>
          </a:xfrm>
        </p:spPr>
        <p:txBody>
          <a:bodyPr>
            <a:normAutofit/>
          </a:bodyPr>
          <a:lstStyle/>
          <a:p>
            <a:pPr marL="0" indent="0">
              <a:buNone/>
            </a:pPr>
            <a:r>
              <a:rPr lang="ar-SA" dirty="0">
                <a:solidFill>
                  <a:srgbClr val="000000"/>
                </a:solidFill>
                <a:latin typeface="Times New Roman"/>
                <a:ea typeface="Times New Roman"/>
              </a:rPr>
              <a:t>وعلى الرغم من ترابط الأفكار المتبادل بين الحقلين فقد بقي علم النفس وعلم اللغة علمين لعدة عقود وإلى أن حل الطور المتأخر لعلم اللغة النفسي، فقد نظم مجلس البحث العلمي الاجتماعي في عام 1950م، مؤتمرا داعيا فيه علماء اللغة وعلماء النفس على السواء، وأعد برنامجا مشتركا يخص على اللغة النفسي، ويعكس اتفاقا جماعيا في الرأي بين المشاركين بأن الوسائل المنحة النظرية التي يستعين بها علماء النفس يمكنها أن تستكشف وتعلل البنى اللغوية التي لم يعالجها علم اللغة . كيف تكون اللغة وسيلة اتصال؟ كيف تستخدم وسائل التكنولوجيا اللغة؟</a:t>
            </a:r>
            <a:endParaRPr lang="en-US" sz="2400" dirty="0">
              <a:latin typeface="Times New Roman"/>
              <a:ea typeface="Times New Roman"/>
            </a:endParaRPr>
          </a:p>
          <a:p>
            <a:pPr marL="0" indent="0">
              <a:buNone/>
            </a:pPr>
            <a:r>
              <a:rPr lang="ar-SA" dirty="0">
                <a:solidFill>
                  <a:srgbClr val="000000"/>
                </a:solidFill>
                <a:ea typeface="Calibri"/>
              </a:rPr>
              <a:t>يلاحظ بأن الهدف الأساس من اللغة هي وسيلة اتصال، ونقل معلومات بأفضل الطرق متبوعة بأفضل تعبير، وتوصيل، وتأثير وذلك عن طريق اللغة، فاللغة تعتبر وسيلة الاتصال الأساسية الأولى. والمعنى الاصطلاحي للاتصال: </a:t>
            </a:r>
            <a:r>
              <a:rPr lang="ar-SA" dirty="0" smtClean="0">
                <a:solidFill>
                  <a:srgbClr val="000000"/>
                </a:solidFill>
                <a:ea typeface="Calibri"/>
              </a:rPr>
              <a:t>تبليغ </a:t>
            </a:r>
            <a:r>
              <a:rPr lang="ar-SA" dirty="0">
                <a:solidFill>
                  <a:srgbClr val="000000"/>
                </a:solidFill>
                <a:ea typeface="Calibri"/>
              </a:rPr>
              <a:t>رسالة شفوية، أو خطية، أو معلومات أو أفكار أو آراء عن طريق الكلام المنطوق، أو الكتابة أو الإشارات .</a:t>
            </a:r>
            <a:endParaRPr lang="ar-IQ" dirty="0"/>
          </a:p>
        </p:txBody>
      </p:sp>
    </p:spTree>
    <p:extLst>
      <p:ext uri="{BB962C8B-B14F-4D97-AF65-F5344CB8AC3E}">
        <p14:creationId xmlns:p14="http://schemas.microsoft.com/office/powerpoint/2010/main" val="3921076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a:bodyPr>
          <a:lstStyle/>
          <a:p>
            <a:pPr marL="0" indent="0">
              <a:buNone/>
            </a:pPr>
            <a:r>
              <a:rPr lang="ar-SA" dirty="0">
                <a:solidFill>
                  <a:srgbClr val="000000"/>
                </a:solidFill>
                <a:latin typeface="Times New Roman"/>
                <a:ea typeface="Times New Roman"/>
              </a:rPr>
              <a:t>هذه العملية تتم عن طريق الوسائل التكنولوجية المعروفة عبر سلسلة تفاعلات متبادلة مترابطة : مرسل - مستقبل - رسالة – وسيلة اتصال. كما أنها هي عملية يتم فيها تبادل المفاهيم بين الأفراد وذلك باستخدام نظام الرموز المعروفة، والمعنى الجماهيري للاتصال هو: تزويد الجماهير بالأخبار والمعلومات والآراء بهدف التأثير فيها بأسلوب غير مباشر. ومع أن الاتصال قديم قدم المجتمع البشري، وهو قائم منذ أن وعى الإنسان حقيقة وجوده، فبدأ من الإشارات وانتهى باكتشاف اللغة وصولا إلى ما نراه اليوم من وسائل الإعلام الحديثة، فصار يقال: " إن لغة الإعلام هي التي تصوغ الحضارة. ووسائل الإعلام هي الطريقة التي يمكن بها إيصال فكرة أو رأي إلى عدد من المستقبلين، </a:t>
            </a:r>
            <a:r>
              <a:rPr lang="ar-SA" dirty="0" smtClean="0">
                <a:solidFill>
                  <a:srgbClr val="000000"/>
                </a:solidFill>
                <a:latin typeface="Times New Roman"/>
                <a:ea typeface="Times New Roman"/>
              </a:rPr>
              <a:t>كالجرائد، </a:t>
            </a:r>
            <a:r>
              <a:rPr lang="ar-SA" dirty="0">
                <a:solidFill>
                  <a:srgbClr val="000000"/>
                </a:solidFill>
                <a:latin typeface="Times New Roman"/>
                <a:ea typeface="Times New Roman"/>
              </a:rPr>
              <a:t>المذياع، التلفاز، السينما، وكل وسيلة تحمل نوعا خاصا بها من الرسائل تختلف عن الأخرى، وقد تهدف إلى الترفيه أو التثقيف أو الإعلام. والسؤال الذي يلح هو كيف تظهر اللغة كوسيلة اتصال؟ إن عملية الاتصال لا تقوم على المرسل والمستقبل فقط، ولا تنجح إلا بالرسالة فهي تمثل الوسيلة أو بالأصح هي اللغة، إذن اللغة هي وسيلة الاتصال القائمة عليها عملية الاتصال الجماهيري . ولكل كلمة رمز، فهي ليست مصطلحات رمزية مجردة، لكنها ضمن التركيب اللغوي تكون قائمة على نقل المعنى، فالكلمة ضمن السياق الكلامي يختلف الرمزي في كل مرة، فيكون لها بعدان: بعد مادي، وبعد معنوي، فيهتم رجل الاع الجماهيري بالبعد المعنوي للكلمة؛ لأن همه الوحيد هو فهم الجمهور العام فين يتصل الفرد بغيره يحاول مشاركة مع من نتصل به".</a:t>
            </a:r>
            <a:endParaRPr lang="en-US" sz="2400" dirty="0">
              <a:effectLst/>
              <a:latin typeface="Times New Roman"/>
              <a:ea typeface="Times New Roman"/>
            </a:endParaRPr>
          </a:p>
        </p:txBody>
      </p:sp>
    </p:spTree>
    <p:extLst>
      <p:ext uri="{BB962C8B-B14F-4D97-AF65-F5344CB8AC3E}">
        <p14:creationId xmlns:p14="http://schemas.microsoft.com/office/powerpoint/2010/main" val="29843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568952" cy="6336704"/>
          </a:xfrm>
        </p:spPr>
        <p:txBody>
          <a:bodyPr>
            <a:normAutofit/>
          </a:bodyPr>
          <a:lstStyle/>
          <a:p>
            <a:pPr marL="0" indent="0">
              <a:buNone/>
            </a:pPr>
            <a:r>
              <a:rPr lang="ar-SA" dirty="0">
                <a:solidFill>
                  <a:srgbClr val="000000"/>
                </a:solidFill>
                <a:latin typeface="Times New Roman"/>
                <a:ea typeface="Times New Roman"/>
              </a:rPr>
              <a:t>ومن هنا تظهر أهمية اللغة باعتبارها أهم وسيلة اتصال فهي الأساس القائم عليها جميع وسائل الاتصال الأخرى، فلا بد من إيجاد لغة جديدة ومبسطة ومنسجمة مع حاجة كل وسيلة إعلامية.</a:t>
            </a:r>
            <a:endParaRPr lang="en-US" sz="2400" dirty="0">
              <a:latin typeface="Times New Roman"/>
              <a:ea typeface="Times New Roman"/>
            </a:endParaRPr>
          </a:p>
          <a:p>
            <a:pPr marL="0" indent="0">
              <a:buNone/>
            </a:pPr>
            <a:r>
              <a:rPr lang="ar-SA" b="1" dirty="0">
                <a:solidFill>
                  <a:srgbClr val="000000"/>
                </a:solidFill>
                <a:latin typeface="Times New Roman"/>
                <a:ea typeface="Times New Roman"/>
              </a:rPr>
              <a:t>التأثر والتأثير المتبادلان بين اللغة ووسائل الإعلام الجماهيرية</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إن هذا العصر كان مشهودا بالتطورات الكبيرة في وسائل الإعلام (صحف، إذاعة، تلفاز، </a:t>
            </a:r>
            <a:r>
              <a:rPr lang="ar-SA" dirty="0" smtClean="0">
                <a:solidFill>
                  <a:srgbClr val="000000"/>
                </a:solidFill>
                <a:latin typeface="Times New Roman"/>
                <a:ea typeface="Times New Roman"/>
              </a:rPr>
              <a:t>سينما، </a:t>
            </a:r>
            <a:r>
              <a:rPr lang="ar-SA" dirty="0">
                <a:solidFill>
                  <a:srgbClr val="000000"/>
                </a:solidFill>
                <a:latin typeface="Times New Roman"/>
                <a:ea typeface="Times New Roman"/>
              </a:rPr>
              <a:t>انترنت)، كما شهد هذا العصر تحولا في اللغة، خاصة بلغة الإعلام، وعملت هذه اللغة على إنجاح وسائل الإعلام حتى واكبت العصر، ودلت على قدرة هذه اللغة بوصفها أداة متميزة من أدوات الاتصال، وعلى تأثيرها في مشاعر الناس وفي سلوكهم ومعتقداتهم، ولقد تأثرت اللغة بوسائل الاتصال، حتى جعلت المهتمين باللغة يقولون: إن ما وصلنا إليه من أسلوب سهل في هذه اللغة يعود بفضل إلى الصحافة اليوم ولا يعود لأي أحد آخر.</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وقد تأثر اللغة بالصحافة فالصحافة طوعت اللغة، وجعلتها مرنة، تفي بمتطلبات العصر، كما تستوعب التطورات العظيمة المصاحبة للنهضة فنلاحظ شيوع الألفاظ الجديدة، ومصطلحات حديثة، وتوسيع آفاق اللغة، وتطورات أساليب اللغة في العلوم، الفنون، الاجتماع، السياسية.</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204382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336704"/>
          </a:xfrm>
        </p:spPr>
        <p:txBody>
          <a:bodyPr>
            <a:normAutofit/>
          </a:bodyPr>
          <a:lstStyle/>
          <a:p>
            <a:pPr marL="0" indent="0">
              <a:buNone/>
            </a:pPr>
            <a:r>
              <a:rPr lang="ar-SA" dirty="0">
                <a:solidFill>
                  <a:srgbClr val="000000"/>
                </a:solidFill>
                <a:ea typeface="Calibri"/>
              </a:rPr>
              <a:t>لكن بقدر ما أثرت الصحافة في اللغة إيجابا، كان لها تأثير </a:t>
            </a:r>
            <a:r>
              <a:rPr lang="ar-SA" dirty="0" smtClean="0">
                <a:solidFill>
                  <a:srgbClr val="000000"/>
                </a:solidFill>
                <a:ea typeface="Calibri"/>
              </a:rPr>
              <a:t>سل</a:t>
            </a:r>
            <a:r>
              <a:rPr lang="ar-IQ" dirty="0" smtClean="0">
                <a:solidFill>
                  <a:srgbClr val="000000"/>
                </a:solidFill>
                <a:ea typeface="Calibri"/>
              </a:rPr>
              <a:t>ب</a:t>
            </a:r>
            <a:r>
              <a:rPr lang="ar-SA" dirty="0" smtClean="0">
                <a:solidFill>
                  <a:srgbClr val="000000"/>
                </a:solidFill>
                <a:ea typeface="Calibri"/>
              </a:rPr>
              <a:t>ی</a:t>
            </a:r>
            <a:r>
              <a:rPr lang="ar-SA" dirty="0">
                <a:solidFill>
                  <a:srgbClr val="000000"/>
                </a:solidFill>
                <a:ea typeface="Calibri"/>
              </a:rPr>
              <a:t>، فبسبب ضعف الكوادر واتساع هذه الوسيلة وغياب العنصر المثقف المهني فيها، أدى ذلك إلى ضعف لغوي أدائي، وإعلامي انعكس على الصحف نفسها، وسبب ضعفا في أبوابها، فهي تعتبر منبرا إعلاميا جماهيريا، وثقافيا، وسياسيا، وديمقراطيا. لكن كل من يكتب بها  نسي ذلك فراح يكتب بأسلوب أدبي، </a:t>
            </a:r>
            <a:r>
              <a:rPr lang="ar-SA" dirty="0" smtClean="0">
                <a:solidFill>
                  <a:srgbClr val="000000"/>
                </a:solidFill>
                <a:ea typeface="Calibri"/>
              </a:rPr>
              <a:t>ذاتي، </a:t>
            </a:r>
            <a:r>
              <a:rPr lang="ar-SA" dirty="0">
                <a:solidFill>
                  <a:srgbClr val="000000"/>
                </a:solidFill>
                <a:ea typeface="Calibri"/>
              </a:rPr>
              <a:t>بعيدا عن اللغة الإعلامية الجماهيرية النصيحة المبسطة، مما أفقد الصحيفة هذا المنبر فالإغراق في استخدام العامية، وتهجين الفصحى مما جعلها ضعيفة في بلورة فصحى مشتركة. فيظن معدو البرامج أنه حينما يسهل اللغة الفصحى تصبح لهجة عامية دارجة كي يفهم الجمهور، لكنه يحاول عبثا فتظل على الجمهور صعبة. الفصحي المشتركة للغة الحضارة الإعلامية الإعلام فن حضاري، ولغته لغة جديدة، وهي تعد نظام إعلاميا، فمشكلة اللغة، بحد ذاتها في فاعلية وسائل الإعلام الجماهيرية، فمثلا: البلدان التي تتعامل بأكثر من لغة واحدة، تواجه الجهات المسؤولة صعوبة في تعميم الإعلام الجماهيري، أما البلدان التي تتعامل بلغة قومية، فالمشكلة تكاد تنحصر إلى حد ما، وقد ذكر بلز قبل </a:t>
            </a:r>
            <a:r>
              <a:rPr lang="ar-SA" dirty="0" smtClean="0">
                <a:solidFill>
                  <a:srgbClr val="000000"/>
                </a:solidFill>
                <a:ea typeface="Calibri"/>
              </a:rPr>
              <a:t>عدة </a:t>
            </a:r>
            <a:r>
              <a:rPr lang="ar-SA" dirty="0">
                <a:solidFill>
                  <a:srgbClr val="000000"/>
                </a:solidFill>
                <a:ea typeface="Calibri"/>
              </a:rPr>
              <a:t>عقود أن الإعلام سيخلق لغة جديدة، وبلاغة جديدة، وعبر أن حاجة العصر تستلزم لغة إعلامية جديدة .</a:t>
            </a:r>
            <a:endParaRPr lang="ar-IQ" dirty="0"/>
          </a:p>
        </p:txBody>
      </p:sp>
    </p:spTree>
    <p:extLst>
      <p:ext uri="{BB962C8B-B14F-4D97-AF65-F5344CB8AC3E}">
        <p14:creationId xmlns:p14="http://schemas.microsoft.com/office/powerpoint/2010/main" val="73037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712968" cy="6336704"/>
          </a:xfrm>
        </p:spPr>
        <p:txBody>
          <a:bodyPr>
            <a:normAutofit/>
          </a:bodyPr>
          <a:lstStyle/>
          <a:p>
            <a:pPr marL="0" indent="0">
              <a:buNone/>
            </a:pPr>
            <a:r>
              <a:rPr lang="ar-SA" dirty="0">
                <a:solidFill>
                  <a:srgbClr val="000000"/>
                </a:solidFill>
                <a:latin typeface="Times New Roman"/>
                <a:ea typeface="Times New Roman"/>
              </a:rPr>
              <a:t>وذهب بعض الباحثين إلى أن الناس تبني حضارتها وفق عالم اللغة، فهؤلاء يخضعون إلى عالم اللغة التي هي وسيلة تعبير لهم، والواقع يرتكز لا شعوريا على العادات اللغوية للجماعة ولا تحيط بالنطاق المادي، والحياة الاقتصادية فقط. إن وسائل الإعلام الجماهيري بما فيها اللغة، أصبح لها تأثير عظيم على عقول الناس، وعلى سلوكهم، وتغيير مداركهم، ومواقفهم الخاصة، وتشكيل آرائهم، فهي تجعلهم ينزعون إلى التجديد وتحمل المسؤولية، والإسهام في عمليات التنمية القومية، على جميع الأصعدة.</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أما على الصعيد الوطني، فإن لغة الإعلام، الفصيحة، المشتركة، المبسطة، والمعبرة هي اللغة الوسط، لتعميم الإعلام وتأثيره، لكي يقوم بدوره في عملية التواصل، وفي إلغاء عنصر المكان، وتنمية الوعي الوطني كما ونوعا.</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40617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a:bodyPr>
          <a:lstStyle/>
          <a:p>
            <a:pPr marL="0" indent="0">
              <a:buNone/>
            </a:pPr>
            <a:r>
              <a:rPr lang="ar-SA" b="1" u="sng" dirty="0">
                <a:solidFill>
                  <a:srgbClr val="000000"/>
                </a:solidFill>
                <a:latin typeface="Times New Roman"/>
                <a:ea typeface="Times New Roman"/>
              </a:rPr>
              <a:t>علاقة وسائل الإعلام باللغة يمكن توضيح هذه العلاقة من خلال النقاط التالية :</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ساعدت وسائل الإعلام على نشر كثير من الألفاظ والأساليب العامية، وأصر بعض المشتغلين بالعربية يتوارون من الآخرين من تلك النظرة المصحوبة بالسخرية والازدراء، ذلك؛ لأن بعض وسائل الإعلام أبرزت رجل اللغة بصورة مهزوزة، له عالم خاص، ومزاج منفرد</a:t>
            </a:r>
            <a:endParaRPr lang="en-US" sz="2400" dirty="0">
              <a:latin typeface="Times New Roman"/>
              <a:ea typeface="Times New Roman"/>
            </a:endParaRPr>
          </a:p>
          <a:p>
            <a:pPr marL="0" indent="0">
              <a:buNone/>
            </a:pPr>
            <a:r>
              <a:rPr lang="ar-SA" dirty="0">
                <a:solidFill>
                  <a:srgbClr val="000000"/>
                </a:solidFill>
                <a:latin typeface="Times New Roman"/>
                <a:ea typeface="Times New Roman"/>
              </a:rPr>
              <a:t>بعض وسائل الإعلام العربية تحتفي بالممثلين والرياضيين، وتحجب مشاهير اللغة عن الظهور؛ لأنهم يعلمون أن الإعلام له تأثير بعيد المدى ؛ إذ لو عرفهم الناس، ووقفوا على سيرتهم، لاقتفوا أثرهم، وحاولوا التأسي بهم، والسير على طريقهم، وفي هذه خدمة للغة، لكنهم يريدون ذلك. حتى بعض البرامج العتيقة التي فيها رائحة اللغة والأدب تهجم على لغة العرب، ولم تتغير صورتها، وطريقة تقديمها، إذ إنها لم تتناول قضايا ينبغي الوقوف عليها، مثل الدعوة إلى العامية، والتعريب، والتقريب بين الفصحى والعامية، والرد على دعوی صعوبة النحو، والهجوم على النحاة وغير ذلك.</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3630290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TotalTime>
  <Words>1893</Words>
  <Application>Microsoft Office PowerPoint</Application>
  <PresentationFormat>عرض على الشاشة (3:4)‏</PresentationFormat>
  <Paragraphs>31</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شكل موجة</vt:lpstr>
      <vt:lpstr>اللغة والإقناع في علم النفس الإعلامي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اللغة والإقناع في علم النفس الإعلامي </dc:title>
  <dc:creator>alnaseem</dc:creator>
  <cp:lastModifiedBy>DR.Ahmed Saker 2O11</cp:lastModifiedBy>
  <cp:revision>4</cp:revision>
  <dcterms:created xsi:type="dcterms:W3CDTF">2020-06-05T11:50:14Z</dcterms:created>
  <dcterms:modified xsi:type="dcterms:W3CDTF">2020-06-05T12:20:23Z</dcterms:modified>
</cp:coreProperties>
</file>