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63" r:id="rId4"/>
    <p:sldId id="290" r:id="rId5"/>
    <p:sldId id="291" r:id="rId6"/>
    <p:sldId id="292" r:id="rId7"/>
    <p:sldId id="293" r:id="rId8"/>
    <p:sldId id="294" r:id="rId9"/>
    <p:sldId id="295" r:id="rId10"/>
    <p:sldId id="296" r:id="rId11"/>
    <p:sldId id="297" r:id="rId12"/>
    <p:sldId id="298" r:id="rId13"/>
    <p:sldId id="299" r:id="rId14"/>
    <p:sldId id="274" r:id="rId15"/>
  </p:sldIdLst>
  <p:sldSz cx="9144000" cy="6858000" type="screen4x3"/>
  <p:notesSz cx="6858000" cy="9144000"/>
  <p:embeddedFontLst>
    <p:embeddedFont>
      <p:font typeface="Calibri"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257"/>
    <a:srgbClr val="FF2121"/>
    <a:srgbClr val="FF5050"/>
    <a:srgbClr val="FD5E4D"/>
    <a:srgbClr val="D60093"/>
    <a:srgbClr val="FFCCFF"/>
    <a:srgbClr val="FF66CC"/>
    <a:srgbClr val="CC3300"/>
    <a:srgbClr val="CF79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p:scale>
          <a:sx n="86" d="100"/>
          <a:sy n="86" d="100"/>
        </p:scale>
        <p:origin x="-131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7779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1" name="Google Shape;21;p2" descr="C:\Users\user\Desktop\888888.png"/>
          <p:cNvPicPr preferRelativeResize="0"/>
          <p:nvPr/>
        </p:nvPicPr>
        <p:blipFill rotWithShape="1">
          <a:blip r:embed="rId2">
            <a:alphaModFix/>
          </a:blip>
          <a:srcRect/>
          <a:stretch/>
        </p:blipFill>
        <p:spPr>
          <a:xfrm>
            <a:off x="0" y="0"/>
            <a:ext cx="9756576" cy="8829600"/>
          </a:xfrm>
          <a:prstGeom prst="rect">
            <a:avLst/>
          </a:prstGeom>
          <a:noFill/>
          <a:ln>
            <a:noFill/>
          </a:ln>
        </p:spPr>
      </p:pic>
      <p:pic>
        <p:nvPicPr>
          <p:cNvPr id="22" name="Google Shape;22;p2" descr="C:\Users\user\Desktop\thefinallogo2.png"/>
          <p:cNvPicPr preferRelativeResize="0"/>
          <p:nvPr/>
        </p:nvPicPr>
        <p:blipFill rotWithShape="1">
          <a:blip r:embed="rId3">
            <a:alphaModFix/>
          </a:blip>
          <a:srcRect/>
          <a:stretch/>
        </p:blipFill>
        <p:spPr>
          <a:xfrm>
            <a:off x="7668344" y="44624"/>
            <a:ext cx="1475656" cy="1043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7" name="Google Shape;27;p3" descr="C:\Users\user\Desktop\rrrrrrrrrrrrrrrr.png"/>
          <p:cNvPicPr preferRelativeResize="0"/>
          <p:nvPr/>
        </p:nvPicPr>
        <p:blipFill rotWithShape="1">
          <a:blip r:embed="rId2">
            <a:alphaModFix/>
          </a:blip>
          <a:srcRect/>
          <a:stretch/>
        </p:blipFill>
        <p:spPr>
          <a:xfrm>
            <a:off x="-800315" y="-13692"/>
            <a:ext cx="9944315" cy="6871692"/>
          </a:xfrm>
          <a:prstGeom prst="rect">
            <a:avLst/>
          </a:prstGeom>
          <a:noFill/>
          <a:ln>
            <a:noFill/>
          </a:ln>
        </p:spPr>
      </p:pic>
      <p:pic>
        <p:nvPicPr>
          <p:cNvPr id="28" name="Google Shape;28;p3" descr="C:\Users\user\Desktop\thefinallogo2.png"/>
          <p:cNvPicPr preferRelativeResize="0"/>
          <p:nvPr/>
        </p:nvPicPr>
        <p:blipFill rotWithShape="1">
          <a:blip r:embed="rId3">
            <a:alphaModFix/>
          </a:blip>
          <a:srcRect/>
          <a:stretch/>
        </p:blipFill>
        <p:spPr>
          <a:xfrm>
            <a:off x="7308304" y="-243408"/>
            <a:ext cx="1835696" cy="1297661"/>
          </a:xfrm>
          <a:prstGeom prst="rect">
            <a:avLst/>
          </a:prstGeom>
          <a:noFill/>
          <a:ln>
            <a:noFill/>
          </a:ln>
        </p:spPr>
      </p:pic>
      <p:sp>
        <p:nvSpPr>
          <p:cNvPr id="29" name="Google Shape;29;p3"/>
          <p:cNvSpPr/>
          <p:nvPr/>
        </p:nvSpPr>
        <p:spPr>
          <a:xfrm>
            <a:off x="1874611" y="6211669"/>
            <a:ext cx="5646161"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1800" b="0" i="0" u="none" strike="noStrike" cap="none">
                <a:solidFill>
                  <a:schemeClr val="dk1"/>
                </a:solidFill>
                <a:latin typeface="Calibri"/>
                <a:ea typeface="Calibri"/>
                <a:cs typeface="Calibri"/>
                <a:sym typeface="Calibri"/>
              </a:rPr>
              <a:t> </a:t>
            </a:r>
            <a:r>
              <a:rPr lang="ar-IQ" sz="1600" b="0" i="0" u="none" strike="noStrike" cap="none">
                <a:solidFill>
                  <a:schemeClr val="dk1"/>
                </a:solidFill>
                <a:latin typeface="Calibri"/>
                <a:ea typeface="Calibri"/>
                <a:cs typeface="Calibri"/>
                <a:sym typeface="Calibri"/>
              </a:rPr>
              <a:t>Promoting youth employment in remote areas in Jordan -(Job Jo)</a:t>
            </a:r>
            <a:endParaRPr/>
          </a:p>
          <a:p>
            <a:pPr marL="0" marR="0" lvl="0" indent="0" algn="ctr" rtl="0">
              <a:spcBef>
                <a:spcPts val="0"/>
              </a:spcBef>
              <a:spcAft>
                <a:spcPts val="0"/>
              </a:spcAft>
              <a:buNone/>
            </a:pPr>
            <a:r>
              <a:rPr lang="ar-IQ" sz="1600" b="0" i="0" u="none" strike="noStrike" cap="none">
                <a:solidFill>
                  <a:schemeClr val="dk1"/>
                </a:solidFill>
                <a:latin typeface="Calibri"/>
                <a:ea typeface="Calibri"/>
                <a:cs typeface="Calibri"/>
                <a:sym typeface="Calibri"/>
              </a:rPr>
              <a:t> 598428-EPP-1-2018-1-JO-EPPKA2-CBHE-JP </a:t>
            </a:r>
            <a:endParaRPr/>
          </a:p>
        </p:txBody>
      </p:sp>
      <p:pic>
        <p:nvPicPr>
          <p:cNvPr id="30" name="Google Shape;30;p3" descr="C:\Users\user\Desktop\european union.png"/>
          <p:cNvPicPr preferRelativeResize="0"/>
          <p:nvPr/>
        </p:nvPicPr>
        <p:blipFill rotWithShape="1">
          <a:blip r:embed="rId4">
            <a:alphaModFix/>
          </a:blip>
          <a:srcRect/>
          <a:stretch/>
        </p:blipFill>
        <p:spPr>
          <a:xfrm>
            <a:off x="0" y="-4663"/>
            <a:ext cx="2932112" cy="84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b="1" dirty="0"/>
          </a:p>
          <a:p>
            <a:pPr marL="0" lvl="0" indent="0" algn="r" rtl="1">
              <a:spcBef>
                <a:spcPts val="640"/>
              </a:spcBef>
              <a:spcAft>
                <a:spcPts val="0"/>
              </a:spcAft>
              <a:buClr>
                <a:schemeClr val="dk1"/>
              </a:buClr>
              <a:buSzPts val="3200"/>
              <a:buNone/>
            </a:pPr>
            <a:endParaRPr b="1" dirty="0"/>
          </a:p>
          <a:p>
            <a:pPr marL="0" lvl="0" indent="0" algn="ctr" rtl="1">
              <a:spcBef>
                <a:spcPts val="640"/>
              </a:spcBef>
              <a:spcAft>
                <a:spcPts val="0"/>
              </a:spcAft>
              <a:buClr>
                <a:schemeClr val="dk1"/>
              </a:buClr>
              <a:buSzPts val="3200"/>
              <a:buNone/>
            </a:pPr>
            <a:r>
              <a:rPr lang="ar-IQ" b="1" dirty="0"/>
              <a:t>اعداد وتقديم</a:t>
            </a:r>
            <a:endParaRPr b="1" dirty="0"/>
          </a:p>
          <a:p>
            <a:pPr marL="0" lvl="0" indent="0" algn="ctr" rtl="1">
              <a:spcBef>
                <a:spcPts val="640"/>
              </a:spcBef>
              <a:spcAft>
                <a:spcPts val="0"/>
              </a:spcAft>
              <a:buClr>
                <a:schemeClr val="dk1"/>
              </a:buClr>
              <a:buSzPts val="3200"/>
              <a:buNone/>
            </a:pPr>
            <a:r>
              <a:rPr lang="ar-IQ" b="1" dirty="0"/>
              <a:t> الاستاذ </a:t>
            </a:r>
            <a:r>
              <a:rPr lang="ar-IQ" b="1" dirty="0" smtClean="0"/>
              <a:t>الدكتور </a:t>
            </a:r>
            <a:endParaRPr dirty="0"/>
          </a:p>
          <a:p>
            <a:pPr marL="0" lvl="0" indent="0" algn="ctr" rtl="1">
              <a:spcBef>
                <a:spcPts val="640"/>
              </a:spcBef>
              <a:spcAft>
                <a:spcPts val="0"/>
              </a:spcAft>
              <a:buClr>
                <a:schemeClr val="dk1"/>
              </a:buClr>
              <a:buSzPts val="3200"/>
              <a:buNone/>
            </a:pPr>
            <a:r>
              <a:rPr lang="ar-IQ" b="1" dirty="0"/>
              <a:t>ساهره قحطان عبد الجبار الحميري</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98" name="Google Shape;98;p14"/>
          <p:cNvSpPr txBox="1">
            <a:spLocks noGrp="1"/>
          </p:cNvSpPr>
          <p:nvPr>
            <p:ph type="title"/>
          </p:nvPr>
        </p:nvSpPr>
        <p:spPr>
          <a:xfrm>
            <a:off x="107504" y="1886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a:t>مفاهيم حقوق الإنسان</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spcBef>
                <a:spcPts val="0"/>
              </a:spcBef>
              <a:buNone/>
            </a:pPr>
            <a:r>
              <a:rPr lang="ar-IQ" sz="2800" dirty="0" smtClean="0"/>
              <a:t>- </a:t>
            </a:r>
            <a:r>
              <a:rPr lang="ar-IQ" sz="2800" b="1" dirty="0" smtClean="0"/>
              <a:t>التحقيق البرلماني (لجان </a:t>
            </a:r>
            <a:r>
              <a:rPr lang="ar-IQ" sz="2800" b="1" dirty="0"/>
              <a:t>تقصي </a:t>
            </a:r>
            <a:r>
              <a:rPr lang="ar-IQ" sz="2800" b="1" dirty="0" smtClean="0"/>
              <a:t>الحقائق) </a:t>
            </a:r>
            <a:r>
              <a:rPr lang="ar-IQ" sz="2800" dirty="0" smtClean="0"/>
              <a:t>: يقصد به وقوف </a:t>
            </a:r>
            <a:r>
              <a:rPr lang="ar-IQ" sz="2800" dirty="0"/>
              <a:t>البرلمان بنفسه على حقيقة موضوع معين أو مدى صحة واقعة معينة، ومن ثم سيكون بمثابة ((الفحص البرلماني )) المباشر لموضوع ما يدخل في صلب عمل </a:t>
            </a:r>
            <a:r>
              <a:rPr lang="ar-IQ" sz="2800" dirty="0" smtClean="0"/>
              <a:t>الحكومة.</a:t>
            </a:r>
          </a:p>
          <a:p>
            <a:pPr marL="114300" indent="0" algn="just" rtl="1">
              <a:spcBef>
                <a:spcPts val="0"/>
              </a:spcBef>
              <a:buNone/>
            </a:pPr>
            <a:endParaRPr lang="ar-IQ" sz="1200" dirty="0" smtClean="0"/>
          </a:p>
          <a:p>
            <a:pPr algn="just" rtl="1">
              <a:spcBef>
                <a:spcPts val="0"/>
              </a:spcBef>
              <a:buFontTx/>
              <a:buChar char="-"/>
            </a:pPr>
            <a:r>
              <a:rPr lang="ar-IQ" sz="2800" dirty="0" smtClean="0"/>
              <a:t>هو </a:t>
            </a:r>
            <a:r>
              <a:rPr lang="ar-IQ" sz="2800" dirty="0"/>
              <a:t>نظام عرفته إنجلترا منذ نهاية القرن السابع </a:t>
            </a:r>
            <a:r>
              <a:rPr lang="ar-IQ" sz="2800" dirty="0" smtClean="0"/>
              <a:t>عشر.</a:t>
            </a:r>
          </a:p>
          <a:p>
            <a:pPr marL="114300" indent="0" algn="just" rtl="1">
              <a:spcBef>
                <a:spcPts val="0"/>
              </a:spcBef>
              <a:buNone/>
            </a:pPr>
            <a:endParaRPr lang="ar-IQ" sz="1050" dirty="0" smtClean="0"/>
          </a:p>
          <a:p>
            <a:pPr marL="114300" indent="0" algn="just" rtl="1">
              <a:spcBef>
                <a:spcPts val="0"/>
              </a:spcBef>
              <a:buNone/>
            </a:pPr>
            <a:r>
              <a:rPr lang="ar-IQ" sz="2800" dirty="0" smtClean="0"/>
              <a:t>- يتم التحقيق </a:t>
            </a:r>
            <a:r>
              <a:rPr lang="ar-IQ" sz="2800" dirty="0"/>
              <a:t>من قبل لجان برلمانية متخصصة تتمتع بسلطات واسعة من أجل الوقوف على حقيقة الموضوع الذي يجري التحقيق بشأنه. </a:t>
            </a:r>
            <a:endParaRPr lang="ar-IQ" sz="2800" dirty="0" smtClean="0"/>
          </a:p>
        </p:txBody>
      </p:sp>
    </p:spTree>
    <p:extLst>
      <p:ext uri="{BB962C8B-B14F-4D97-AF65-F5344CB8AC3E}">
        <p14:creationId xmlns:p14="http://schemas.microsoft.com/office/powerpoint/2010/main" val="85802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التحقيق البرلماني </a:t>
            </a:r>
            <a:endParaRPr lang="ar-IQ" sz="2800" b="1" dirty="0" smtClean="0"/>
          </a:p>
          <a:p>
            <a:pPr marL="114300" indent="0" algn="just" rtl="1">
              <a:spcBef>
                <a:spcPts val="0"/>
              </a:spcBef>
              <a:buNone/>
            </a:pPr>
            <a:r>
              <a:rPr lang="ar-IQ" sz="2800" b="1" dirty="0" smtClean="0"/>
              <a:t>- </a:t>
            </a:r>
            <a:r>
              <a:rPr lang="ar-IQ" sz="2800" dirty="0" smtClean="0"/>
              <a:t>إن </a:t>
            </a:r>
            <a:r>
              <a:rPr lang="ar-IQ" sz="2800" dirty="0"/>
              <a:t>لمجلس النواب دور رقابي مستقل آخر يتمثل في </a:t>
            </a:r>
            <a:r>
              <a:rPr lang="ar-IQ" sz="2800" dirty="0" smtClean="0"/>
              <a:t>:-</a:t>
            </a:r>
          </a:p>
          <a:p>
            <a:pPr marL="444500" indent="0" algn="just" rtl="1">
              <a:spcBef>
                <a:spcPts val="0"/>
              </a:spcBef>
              <a:buNone/>
            </a:pPr>
            <a:r>
              <a:rPr lang="ar-IQ" sz="2800" dirty="0" smtClean="0"/>
              <a:t>1-</a:t>
            </a:r>
            <a:r>
              <a:rPr lang="ar-IQ" sz="2800" b="1" dirty="0" smtClean="0"/>
              <a:t>«طلب </a:t>
            </a:r>
            <a:r>
              <a:rPr lang="ar-IQ" sz="2800" b="1" dirty="0"/>
              <a:t>مختلف الوثائق والمعلومات والمستندات والمعلومات بشأن أي موضوع» </a:t>
            </a:r>
            <a:r>
              <a:rPr lang="ar-IQ" sz="2800" dirty="0"/>
              <a:t>يتعلق بالمصلحة العامة أو حقوق المواطنين أو تنفيذ القوانين أو تطبيقها، من أي مؤسسة من مؤسسات السلطة التنفيذية والهيئات </a:t>
            </a:r>
            <a:r>
              <a:rPr lang="ar-IQ" sz="2800" dirty="0" smtClean="0"/>
              <a:t>المستقلة</a:t>
            </a:r>
            <a:endParaRPr lang="ar-IQ" sz="2800" dirty="0"/>
          </a:p>
          <a:p>
            <a:pPr marL="444500" indent="0" algn="just" rtl="1">
              <a:spcBef>
                <a:spcPts val="0"/>
              </a:spcBef>
              <a:buNone/>
            </a:pPr>
            <a:r>
              <a:rPr lang="ar-IQ" sz="2800" b="1" dirty="0" smtClean="0"/>
              <a:t>2- </a:t>
            </a:r>
            <a:r>
              <a:rPr lang="ar-IQ" sz="2800" b="1" dirty="0"/>
              <a:t>«طلب حضور أي شخص» </a:t>
            </a:r>
            <a:r>
              <a:rPr lang="ar-IQ" sz="2800" dirty="0"/>
              <a:t>للإدلاء بالشهادة أو توضيح موقف أو بيان معلومات بشأن أي موضوع معروض على المجلس، كما ان له «القيام بزيارات تفقدية» إلى مختلف المؤسسات وغير ذلك... ومن قبيل هذه المعلومات والزيارات ما يتعلق بالمسائل الخاصة بحقوق الإنسان</a:t>
            </a:r>
          </a:p>
          <a:p>
            <a:pPr marL="114300" indent="0" algn="just" rtl="1">
              <a:lnSpc>
                <a:spcPct val="150000"/>
              </a:lnSpc>
              <a:spcBef>
                <a:spcPts val="0"/>
              </a:spcBef>
              <a:buNone/>
            </a:pPr>
            <a:endParaRPr lang="ar-IQ" sz="2800" b="1" dirty="0" smtClean="0"/>
          </a:p>
        </p:txBody>
      </p:sp>
    </p:spTree>
    <p:extLst>
      <p:ext uri="{BB962C8B-B14F-4D97-AF65-F5344CB8AC3E}">
        <p14:creationId xmlns:p14="http://schemas.microsoft.com/office/powerpoint/2010/main" val="208066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411592"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i="1" dirty="0"/>
              <a:t>ثانيا : التعددية </a:t>
            </a:r>
            <a:r>
              <a:rPr lang="ar-IQ" sz="2800" b="1" i="1" dirty="0" smtClean="0"/>
              <a:t>الحزبية</a:t>
            </a:r>
            <a:endParaRPr lang="en-US" sz="2800" dirty="0" smtClean="0"/>
          </a:p>
          <a:p>
            <a:pPr marL="114300" indent="0" algn="just" rtl="1">
              <a:buNone/>
            </a:pPr>
            <a:r>
              <a:rPr lang="ar-IQ" sz="2800" dirty="0" smtClean="0"/>
              <a:t>أن وجود حرية حزبية تؤمن وجود عدد من الأحزاب السياسية في الدولة تعد </a:t>
            </a:r>
            <a:r>
              <a:rPr lang="ar-IQ" sz="2800" dirty="0"/>
              <a:t>من أبرز مظاهر ومعالم النظام الديمقراطي في كل العالم، </a:t>
            </a:r>
            <a:r>
              <a:rPr lang="ar-IQ" sz="2800" dirty="0" smtClean="0"/>
              <a:t> ومن نتائج هذه التعددية الحزبية ان هنالك أحزاباً ستفوز في الانتخابات وتصل إلى السلطة وأخرى ستخسر أو تفوز ولكن لاتصل إلى السلطة.</a:t>
            </a:r>
          </a:p>
          <a:p>
            <a:pPr algn="just" rtl="1">
              <a:buFontTx/>
              <a:buChar char="-"/>
            </a:pPr>
            <a:r>
              <a:rPr lang="ar-IQ" sz="2800" dirty="0" smtClean="0"/>
              <a:t>ان </a:t>
            </a:r>
            <a:r>
              <a:rPr lang="ar-IQ" sz="2800" dirty="0"/>
              <a:t>الاحزاب التي لن تصل إلى رأس السلطة تتحول إلى «أحزاب معارضة»، </a:t>
            </a:r>
            <a:endParaRPr lang="ar-IQ" sz="2800" dirty="0"/>
          </a:p>
          <a:p>
            <a:pPr marL="630238" indent="-185738" algn="just" rtl="1">
              <a:buFont typeface="Courier New" pitchFamily="49" charset="0"/>
              <a:buChar char="o"/>
            </a:pPr>
            <a:r>
              <a:rPr lang="ar-IQ" sz="2800" dirty="0" smtClean="0"/>
              <a:t>للأحزاب المعارضة </a:t>
            </a:r>
            <a:r>
              <a:rPr lang="ar-IQ" sz="2800" dirty="0"/>
              <a:t>دور هام وفعال في ممارسة الرقابة الفاعلة على أداء الحكومة والسلطة </a:t>
            </a:r>
            <a:r>
              <a:rPr lang="ar-IQ" sz="2800" dirty="0" smtClean="0"/>
              <a:t>التشريعية.</a:t>
            </a:r>
          </a:p>
          <a:p>
            <a:pPr marL="630238" indent="-185738" algn="just" rtl="1">
              <a:buFont typeface="Courier New" pitchFamily="49" charset="0"/>
              <a:buChar char="o"/>
            </a:pPr>
            <a:r>
              <a:rPr lang="ar-IQ" sz="2800" dirty="0" smtClean="0"/>
              <a:t> تمارس هذه الأحزاب دورها </a:t>
            </a:r>
            <a:r>
              <a:rPr lang="ar-IQ" sz="2800" dirty="0"/>
              <a:t>المعارض والرقابي </a:t>
            </a:r>
            <a:r>
              <a:rPr lang="ar-IQ" sz="2800" dirty="0" smtClean="0"/>
              <a:t>سواء </a:t>
            </a:r>
            <a:r>
              <a:rPr lang="ar-IQ" sz="2800" dirty="0"/>
              <a:t>من داخل البرلمان أم خارجه</a:t>
            </a:r>
            <a:endParaRPr lang="ar-IQ" sz="2800" b="1" dirty="0" smtClean="0"/>
          </a:p>
        </p:txBody>
      </p:sp>
    </p:spTree>
    <p:extLst>
      <p:ext uri="{BB962C8B-B14F-4D97-AF65-F5344CB8AC3E}">
        <p14:creationId xmlns:p14="http://schemas.microsoft.com/office/powerpoint/2010/main" val="66704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292963" y="1127051"/>
            <a:ext cx="8575829" cy="5263117"/>
          </a:xfrm>
          <a:prstGeom prst="rect">
            <a:avLst/>
          </a:prstGeom>
          <a:noFill/>
          <a:ln>
            <a:noFill/>
          </a:ln>
        </p:spPr>
        <p:txBody>
          <a:bodyPr spcFirstLastPara="1" wrap="square" lIns="91425" tIns="45700" rIns="91425" bIns="45700" anchor="t" anchorCtr="0">
            <a:noAutofit/>
          </a:bodyPr>
          <a:lstStyle/>
          <a:p>
            <a:pPr marL="114300" indent="0" algn="r" rtl="1">
              <a:buNone/>
            </a:pPr>
            <a:r>
              <a:rPr lang="ar-IQ" sz="2800" b="1" dirty="0"/>
              <a:t>ثالثا : رقابة الاعلام و اثرها في الرأي </a:t>
            </a:r>
            <a:r>
              <a:rPr lang="ar-IQ" sz="2800" b="1" dirty="0" smtClean="0"/>
              <a:t>العام</a:t>
            </a:r>
          </a:p>
          <a:p>
            <a:pPr marL="114300" indent="0" algn="just" rtl="1">
              <a:buNone/>
            </a:pPr>
            <a:r>
              <a:rPr lang="ar-IQ" sz="2800" dirty="0" smtClean="0"/>
              <a:t>إن </a:t>
            </a:r>
            <a:r>
              <a:rPr lang="ar-IQ" sz="2800" dirty="0"/>
              <a:t>لـ«وسائل الإعلام» دور فاعل في تكوين الرأي العام، بما يوفر ضمانة هامة لتطبيق حقوق الإنسان وصيانة </a:t>
            </a:r>
            <a:r>
              <a:rPr lang="ar-IQ" sz="2800" dirty="0" smtClean="0"/>
              <a:t>حرياته فهي تقوم بما يلي:-</a:t>
            </a:r>
          </a:p>
          <a:p>
            <a:pPr marL="114300" indent="0" algn="just" rtl="1">
              <a:buNone/>
            </a:pPr>
            <a:endParaRPr lang="ar-IQ" sz="900" smtClean="0"/>
          </a:p>
          <a:p>
            <a:pPr algn="just" rtl="1">
              <a:buFontTx/>
              <a:buChar char="-"/>
            </a:pPr>
            <a:r>
              <a:rPr lang="ar-IQ" sz="2800" dirty="0" smtClean="0"/>
              <a:t>ممارسة </a:t>
            </a:r>
            <a:r>
              <a:rPr lang="ar-IQ" sz="2800" dirty="0"/>
              <a:t>الدور الرقابي على مختلف مفاصل الدولة والكشف عن العديد من الممارسات التي تخرق هذه الحقوق </a:t>
            </a:r>
            <a:r>
              <a:rPr lang="ar-IQ" sz="2800" dirty="0" smtClean="0"/>
              <a:t>والحريات.</a:t>
            </a:r>
          </a:p>
          <a:p>
            <a:pPr marL="114300" indent="0" algn="just" rtl="1">
              <a:buNone/>
            </a:pPr>
            <a:endParaRPr lang="ar-IQ" sz="800" dirty="0" smtClean="0"/>
          </a:p>
          <a:p>
            <a:pPr algn="just" rtl="1">
              <a:buFontTx/>
              <a:buChar char="-"/>
            </a:pPr>
            <a:r>
              <a:rPr lang="ar-IQ" sz="2800" dirty="0" smtClean="0"/>
              <a:t>نقل هذه الخروقات </a:t>
            </a:r>
            <a:r>
              <a:rPr lang="ar-IQ" sz="2800" dirty="0"/>
              <a:t>إلى الجمهور بشكل يؤدي إلى إحراج الحكومات في كثير من الاحيان فيدفعها إلى التراجع عن تلك </a:t>
            </a:r>
            <a:r>
              <a:rPr lang="ar-IQ" sz="2800" dirty="0" smtClean="0"/>
              <a:t>الانتهاكات.</a:t>
            </a:r>
          </a:p>
          <a:p>
            <a:pPr marL="114300" indent="0" algn="just" rtl="1">
              <a:buNone/>
            </a:pPr>
            <a:endParaRPr lang="ar-IQ" sz="800" dirty="0" smtClean="0"/>
          </a:p>
          <a:p>
            <a:pPr algn="just" rtl="1">
              <a:buFontTx/>
              <a:buChar char="-"/>
            </a:pPr>
            <a:r>
              <a:rPr lang="ar-IQ" sz="2800" dirty="0" smtClean="0"/>
              <a:t>دفع السلطة </a:t>
            </a:r>
            <a:r>
              <a:rPr lang="ar-IQ" sz="2800" dirty="0"/>
              <a:t>التشريعية في كثير من الاحيان إلى التراجع عن تشريع قانون معين مخالف لحقوق الإنسان </a:t>
            </a:r>
            <a:r>
              <a:rPr lang="ar-IQ" sz="2800" dirty="0" smtClean="0"/>
              <a:t>وحرياته، تسمى </a:t>
            </a:r>
            <a:r>
              <a:rPr lang="ar-IQ" sz="2800" dirty="0"/>
              <a:t>هذه الحالة </a:t>
            </a:r>
            <a:r>
              <a:rPr lang="ar-IQ" sz="2800" dirty="0" smtClean="0"/>
              <a:t>بـ </a:t>
            </a:r>
            <a:r>
              <a:rPr lang="ar-IQ" sz="2800" dirty="0"/>
              <a:t>«ضغط الرأي العام»</a:t>
            </a:r>
            <a:r>
              <a:rPr lang="ar-IQ" sz="2800" dirty="0" smtClean="0"/>
              <a:t> </a:t>
            </a:r>
            <a:endParaRPr lang="en-US" sz="2800" dirty="0"/>
          </a:p>
        </p:txBody>
      </p:sp>
    </p:spTree>
    <p:extLst>
      <p:ext uri="{BB962C8B-B14F-4D97-AF65-F5344CB8AC3E}">
        <p14:creationId xmlns:p14="http://schemas.microsoft.com/office/powerpoint/2010/main" val="245517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نهاية </a:t>
            </a:r>
            <a:r>
              <a:rPr lang="ar-IQ" dirty="0" smtClean="0"/>
              <a:t>المحاضرة</a:t>
            </a:r>
            <a:endParaRPr dirty="0"/>
          </a:p>
        </p:txBody>
      </p:sp>
      <p:sp>
        <p:nvSpPr>
          <p:cNvPr id="225" name="Google Shape;22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2000"/>
              <a:buNone/>
            </a:pPr>
            <a:r>
              <a:rPr lang="ar-IQ" sz="2000" dirty="0"/>
              <a:t>.</a:t>
            </a:r>
            <a:endParaRPr sz="5400" dirty="0"/>
          </a:p>
        </p:txBody>
      </p:sp>
      <p:sp>
        <p:nvSpPr>
          <p:cNvPr id="226" name="Google Shape;226;p32"/>
          <p:cNvSpPr/>
          <p:nvPr/>
        </p:nvSpPr>
        <p:spPr>
          <a:xfrm rot="-1497462">
            <a:off x="699787" y="2767282"/>
            <a:ext cx="77444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8000" b="1" i="0" u="none" strike="noStrike" cap="none" dirty="0">
                <a:solidFill>
                  <a:srgbClr val="FF0000"/>
                </a:solidFill>
                <a:latin typeface="Calibri"/>
                <a:ea typeface="Calibri"/>
                <a:cs typeface="Calibri"/>
                <a:sym typeface="Calibri"/>
              </a:rPr>
              <a:t> شكرا لحسن استماعكم</a:t>
            </a:r>
            <a:endParaRPr sz="8000" b="1" i="0" u="none" strike="noStrike" cap="none" dirty="0">
              <a:solidFill>
                <a:srgbClr val="FF0000"/>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Autofit/>
          </a:bodyPr>
          <a:lstStyle/>
          <a:p>
            <a:pPr lvl="0" indent="-457200" algn="r" rtl="1">
              <a:lnSpc>
                <a:spcPct val="170000"/>
              </a:lnSpc>
              <a:spcBef>
                <a:spcPts val="0"/>
              </a:spcBef>
              <a:buSzPts val="3200"/>
              <a:buFont typeface="Wingdings" pitchFamily="2" charset="2"/>
              <a:buChar char="v"/>
            </a:pPr>
            <a:r>
              <a:rPr lang="ar-IQ" sz="2800" b="1" dirty="0"/>
              <a:t>ضمانات حماية حقوق </a:t>
            </a:r>
            <a:r>
              <a:rPr lang="ar-IQ" sz="2800" b="1" dirty="0" smtClean="0"/>
              <a:t>الانسان</a:t>
            </a:r>
          </a:p>
          <a:p>
            <a:pPr marL="114300" indent="0" algn="just" rtl="1">
              <a:lnSpc>
                <a:spcPct val="170000"/>
              </a:lnSpc>
              <a:spcBef>
                <a:spcPts val="0"/>
              </a:spcBef>
              <a:buNone/>
            </a:pPr>
            <a:r>
              <a:rPr lang="ar-IQ" sz="2800" b="1" dirty="0" smtClean="0"/>
              <a:t>3-الضمانات </a:t>
            </a:r>
            <a:r>
              <a:rPr lang="ar-IQ" sz="2800" b="1" dirty="0"/>
              <a:t>السياسية لحقوق </a:t>
            </a:r>
            <a:r>
              <a:rPr lang="ar-IQ" sz="2800" b="1" dirty="0" smtClean="0"/>
              <a:t>الانسان</a:t>
            </a:r>
          </a:p>
          <a:p>
            <a:pPr marL="114300" indent="0" algn="just" rtl="1">
              <a:lnSpc>
                <a:spcPct val="170000"/>
              </a:lnSpc>
              <a:spcBef>
                <a:spcPts val="0"/>
              </a:spcBef>
              <a:buNone/>
            </a:pPr>
            <a:r>
              <a:rPr lang="ar-IQ" sz="2800" b="1" dirty="0" smtClean="0"/>
              <a:t>        اولا </a:t>
            </a:r>
            <a:r>
              <a:rPr lang="ar-IQ" sz="2800" b="1" dirty="0"/>
              <a:t>: </a:t>
            </a:r>
            <a:r>
              <a:rPr lang="ar-IQ" sz="2800" b="1" dirty="0" smtClean="0"/>
              <a:t>الرقابة البرلمانية</a:t>
            </a:r>
            <a:endParaRPr lang="en-US" sz="2800" b="1" dirty="0"/>
          </a:p>
          <a:p>
            <a:pPr marL="114300" indent="0" algn="just" rtl="1">
              <a:lnSpc>
                <a:spcPct val="170000"/>
              </a:lnSpc>
              <a:spcBef>
                <a:spcPts val="0"/>
              </a:spcBef>
              <a:buNone/>
            </a:pPr>
            <a:r>
              <a:rPr lang="ar-IQ" sz="2800" b="1" dirty="0" smtClean="0"/>
              <a:t>        ثانيا: التعددية الحزبية</a:t>
            </a:r>
          </a:p>
          <a:p>
            <a:pPr marL="114300" indent="0" algn="just" rtl="1">
              <a:lnSpc>
                <a:spcPct val="170000"/>
              </a:lnSpc>
              <a:spcBef>
                <a:spcPts val="0"/>
              </a:spcBef>
              <a:buNone/>
            </a:pPr>
            <a:r>
              <a:rPr lang="ar-IQ" sz="2800" b="1" dirty="0" smtClean="0"/>
              <a:t>        ثالثا : رقابة الاعلام  </a:t>
            </a:r>
          </a:p>
          <a:p>
            <a:pPr marL="114300" indent="0" algn="just" rtl="1">
              <a:lnSpc>
                <a:spcPct val="150000"/>
              </a:lnSpc>
              <a:spcBef>
                <a:spcPts val="0"/>
              </a:spcBef>
              <a:buNone/>
            </a:pPr>
            <a:endParaRPr lang="ar-IQ" sz="2000" dirty="0"/>
          </a:p>
          <a:p>
            <a:pPr marL="0" lvl="0" indent="0" algn="r" rtl="1">
              <a:lnSpc>
                <a:spcPct val="150000"/>
              </a:lnSpc>
              <a:spcBef>
                <a:spcPts val="0"/>
              </a:spcBef>
              <a:buSzPts val="3200"/>
              <a:buNone/>
            </a:pPr>
            <a:r>
              <a:rPr lang="ar-IQ" sz="2000" dirty="0" smtClean="0"/>
              <a:t> </a:t>
            </a:r>
            <a:r>
              <a:rPr lang="en-US" sz="2000" dirty="0"/>
              <a:t/>
            </a:r>
            <a:br>
              <a:rPr lang="en-US" sz="2000" dirty="0"/>
            </a:br>
            <a:r>
              <a:rPr lang="ar-IQ" sz="2000" dirty="0" smtClean="0"/>
              <a:t>   </a:t>
            </a:r>
            <a:endParaRPr sz="2000" dirty="0"/>
          </a:p>
          <a:p>
            <a:pPr marL="0" lvl="0" indent="0" algn="r" rtl="1">
              <a:spcBef>
                <a:spcPts val="640"/>
              </a:spcBef>
              <a:spcAft>
                <a:spcPts val="0"/>
              </a:spcAft>
              <a:buClr>
                <a:schemeClr val="dk1"/>
              </a:buClr>
              <a:buSzPts val="3200"/>
              <a:buNone/>
            </a:pPr>
            <a:endParaRPr sz="2000" dirty="0"/>
          </a:p>
        </p:txBody>
      </p:sp>
      <p:sp>
        <p:nvSpPr>
          <p:cNvPr id="104" name="Google Shape;104;p15"/>
          <p:cNvSpPr txBox="1">
            <a:spLocks noGrp="1"/>
          </p:cNvSpPr>
          <p:nvPr>
            <p:ph type="title"/>
          </p:nvPr>
        </p:nvSpPr>
        <p:spPr>
          <a:xfrm>
            <a:off x="-96473"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الموضوعات : </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114300" indent="0" algn="just" rtl="1">
              <a:lnSpc>
                <a:spcPct val="150000"/>
              </a:lnSpc>
              <a:buNone/>
            </a:pPr>
            <a:r>
              <a:rPr lang="ar-IQ" sz="2800" dirty="0">
                <a:solidFill>
                  <a:schemeClr val="tx1"/>
                </a:solidFill>
              </a:rPr>
              <a:t>يقصد بهذا النوع من الضمانات، وجود جهات مختلفة تراقب عمل سلطات الدولة ومنها عملها في مجال احترام حقوق الإنسان، ومن أمثلتها رقابة السلطة التشريعية «البرلمان» والرقابة الناشئة عن التعددية الحزبية ورقابة الاعلام والرأي </a:t>
            </a:r>
            <a:r>
              <a:rPr lang="ar-IQ" sz="2800" dirty="0" smtClean="0">
                <a:solidFill>
                  <a:schemeClr val="tx1"/>
                </a:solidFill>
              </a:rPr>
              <a:t>العام، وهي </a:t>
            </a:r>
            <a:r>
              <a:rPr lang="ar-IQ" sz="2800" dirty="0">
                <a:solidFill>
                  <a:schemeClr val="tx1"/>
                </a:solidFill>
              </a:rPr>
              <a:t>ترتبط بالدرجة الأساس بـ «النظام الديمقراطي» </a:t>
            </a:r>
            <a:r>
              <a:rPr lang="ar-IQ" sz="2800" dirty="0" smtClean="0">
                <a:solidFill>
                  <a:schemeClr val="tx1"/>
                </a:solidFill>
              </a:rPr>
              <a:t>.</a:t>
            </a:r>
          </a:p>
          <a:p>
            <a:pPr marL="114300" indent="0" algn="just" rtl="1">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17250" y="1600200"/>
            <a:ext cx="8393837" cy="482723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dirty="0"/>
              <a:t>- الديمقراطية ستمثل خير ضمانة لحقوق الإنسان من خلال مظاهرها وأركانها التي تدور حول توفير بيئة آمنة للإنسان تحول دون الاستبداد ومنع الحكم المتسلط الذي تغيب فيه ممارسة هذه الحقوق.</a:t>
            </a:r>
            <a:endParaRPr lang="en-US" sz="2800" dirty="0"/>
          </a:p>
          <a:p>
            <a:pPr marL="114300" indent="0" algn="just" rtl="1">
              <a:lnSpc>
                <a:spcPct val="150000"/>
              </a:lnSpc>
              <a:spcBef>
                <a:spcPts val="0"/>
              </a:spcBef>
              <a:buNone/>
            </a:pPr>
            <a:r>
              <a:rPr lang="ar-IQ" sz="2800" dirty="0" smtClean="0"/>
              <a:t>- لا </a:t>
            </a:r>
            <a:r>
              <a:rPr lang="ar-IQ" sz="2800" dirty="0" smtClean="0"/>
              <a:t>يمكن </a:t>
            </a:r>
            <a:r>
              <a:rPr lang="ar-IQ" sz="2800" dirty="0"/>
              <a:t>الحديث عن دولة مؤسسات تسمو فوق كل الاعتبارات الشخصية والحزبية والسياسية إلا في ظل نظام ديمقراطي سليم، </a:t>
            </a:r>
            <a:endParaRPr lang="ar-IQ" sz="2800" dirty="0" smtClean="0"/>
          </a:p>
          <a:p>
            <a:pPr marL="114300" indent="0" algn="just" rtl="1">
              <a:lnSpc>
                <a:spcPct val="150000"/>
              </a:lnSpc>
              <a:spcBef>
                <a:spcPts val="0"/>
              </a:spcBef>
              <a:buNone/>
            </a:pPr>
            <a:r>
              <a:rPr lang="ar-IQ" sz="2800" dirty="0" smtClean="0"/>
              <a:t>- ذكر الأديب </a:t>
            </a:r>
            <a:r>
              <a:rPr lang="ar-IQ" sz="2800" dirty="0"/>
              <a:t>المعروف «عباس محمود العقاد» </a:t>
            </a:r>
            <a:r>
              <a:rPr lang="ar-IQ" sz="2800" dirty="0" smtClean="0"/>
              <a:t> </a:t>
            </a:r>
            <a:r>
              <a:rPr lang="ar-IQ" sz="2800" dirty="0"/>
              <a:t>منذ عام 1939 ان «المستقبل للديمقراطية بين شعوب الارض كافة</a:t>
            </a:r>
            <a:r>
              <a:rPr lang="ar-IQ" sz="2800" dirty="0" smtClean="0"/>
              <a:t>))</a:t>
            </a:r>
          </a:p>
        </p:txBody>
      </p:sp>
    </p:spTree>
    <p:extLst>
      <p:ext uri="{BB962C8B-B14F-4D97-AF65-F5344CB8AC3E}">
        <p14:creationId xmlns:p14="http://schemas.microsoft.com/office/powerpoint/2010/main" val="123121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endParaRPr lang="en-US" sz="2800" dirty="0"/>
          </a:p>
          <a:p>
            <a:pPr marL="114300" indent="0" algn="just" rtl="1">
              <a:lnSpc>
                <a:spcPct val="150000"/>
              </a:lnSpc>
              <a:spcBef>
                <a:spcPts val="0"/>
              </a:spcBef>
              <a:buNone/>
            </a:pPr>
            <a:r>
              <a:rPr lang="ar-IQ" sz="2800" dirty="0"/>
              <a:t>يعد النظام البرلماني من ابرز معالم النظام الديمقراطي، ومن هنا فإن للسلطة التشريعية «البرلمان» دور رقابي </a:t>
            </a:r>
            <a:r>
              <a:rPr lang="ar-IQ" sz="2800" dirty="0" smtClean="0"/>
              <a:t> </a:t>
            </a:r>
            <a:r>
              <a:rPr lang="ar-IQ" sz="2800" dirty="0"/>
              <a:t>مضافاً إلى دوره </a:t>
            </a:r>
            <a:r>
              <a:rPr lang="ar-IQ" sz="2800" dirty="0" smtClean="0"/>
              <a:t>التشريعي. </a:t>
            </a:r>
            <a:r>
              <a:rPr lang="ar-IQ" sz="2800" dirty="0"/>
              <a:t>ومن بين صور هذا الدور الرقابي على أداء الحكومة ما يتعلق بحقوق الإنسان وحرياته، وتأخذ </a:t>
            </a:r>
            <a:r>
              <a:rPr lang="ar-IQ" sz="2800" dirty="0" smtClean="0"/>
              <a:t>الرقابة البرلمانية </a:t>
            </a:r>
            <a:r>
              <a:rPr lang="ar-IQ" sz="2800" dirty="0"/>
              <a:t>أشكالاً متعددة، منها «السؤال» و«الاستجواب» و«الاستيضاح» و«سحب الثقة» أو اعفاء» و«التحقيق».</a:t>
            </a:r>
            <a:endParaRPr lang="ar-IQ" sz="2800" dirty="0" smtClean="0"/>
          </a:p>
        </p:txBody>
      </p:sp>
    </p:spTree>
    <p:extLst>
      <p:ext uri="{BB962C8B-B14F-4D97-AF65-F5344CB8AC3E}">
        <p14:creationId xmlns:p14="http://schemas.microsoft.com/office/powerpoint/2010/main" val="416374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800" b="1" dirty="0" smtClean="0"/>
              <a:t>- السؤال البرلماني</a:t>
            </a:r>
            <a:r>
              <a:rPr lang="ar-IQ" sz="2800" dirty="0" smtClean="0"/>
              <a:t>: يقصد </a:t>
            </a:r>
            <a:r>
              <a:rPr lang="ar-IQ" sz="2800" dirty="0"/>
              <a:t>به قيام نائب برلماني أو أكثر بالاستفسار من الوزير أو - رئيس مجلس الوزراء بشأن موضوع أو أكثر من الموضوعات التي تدخل في اختصاصه، ومن قبيل ذلك موضوعات انتهاك حقوق الإنسان. </a:t>
            </a:r>
            <a:endParaRPr lang="ar-IQ" sz="2800" dirty="0" smtClean="0"/>
          </a:p>
          <a:p>
            <a:pPr marL="114300" indent="0" algn="just" rtl="1">
              <a:lnSpc>
                <a:spcPct val="150000"/>
              </a:lnSpc>
              <a:spcBef>
                <a:spcPts val="0"/>
              </a:spcBef>
              <a:buNone/>
            </a:pPr>
            <a:r>
              <a:rPr lang="ar-IQ" sz="2800" dirty="0" smtClean="0"/>
              <a:t>- </a:t>
            </a:r>
            <a:r>
              <a:rPr lang="ar-IQ" sz="2800" b="1" dirty="0" smtClean="0"/>
              <a:t>الاستجواب البرلماني</a:t>
            </a:r>
            <a:r>
              <a:rPr lang="ar-IQ" sz="2800" dirty="0" smtClean="0"/>
              <a:t>: يقصد </a:t>
            </a:r>
            <a:r>
              <a:rPr lang="ar-IQ" sz="2800" dirty="0"/>
              <a:t>به السؤال المشوب </a:t>
            </a:r>
            <a:r>
              <a:rPr lang="ar-IQ" sz="2800" dirty="0" err="1"/>
              <a:t>بالإتهام</a:t>
            </a:r>
            <a:r>
              <a:rPr lang="ar-IQ" sz="2800" dirty="0"/>
              <a:t>، ومنه ما يتعلق بمسائل حقوق </a:t>
            </a:r>
            <a:r>
              <a:rPr lang="ar-IQ" sz="2800" dirty="0" smtClean="0"/>
              <a:t>الإنسان.</a:t>
            </a:r>
          </a:p>
          <a:p>
            <a:pPr marL="114300" indent="0" algn="just" rtl="1">
              <a:lnSpc>
                <a:spcPct val="150000"/>
              </a:lnSpc>
              <a:spcBef>
                <a:spcPts val="0"/>
              </a:spcBef>
              <a:buNone/>
            </a:pPr>
            <a:endParaRPr lang="ar-IQ" sz="2800" dirty="0" smtClean="0"/>
          </a:p>
        </p:txBody>
      </p:sp>
    </p:spTree>
    <p:extLst>
      <p:ext uri="{BB962C8B-B14F-4D97-AF65-F5344CB8AC3E}">
        <p14:creationId xmlns:p14="http://schemas.microsoft.com/office/powerpoint/2010/main" val="295670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800" dirty="0" smtClean="0"/>
              <a:t>- </a:t>
            </a:r>
            <a:r>
              <a:rPr lang="ar-IQ" sz="2800" b="1" dirty="0" smtClean="0"/>
              <a:t>الاستيضاح البرلماني</a:t>
            </a:r>
            <a:r>
              <a:rPr lang="ar-IQ" sz="2800" dirty="0" smtClean="0"/>
              <a:t>: هو مرحلة وسطى بين السؤال والاستجواب، </a:t>
            </a:r>
            <a:r>
              <a:rPr lang="ar-IQ" sz="2800" dirty="0"/>
              <a:t>، وغالباً ما يتم توجيه الاستيضاح في حال عدم القناعة بجواب رئيس مجلس الوزراء أو احد الوزراء عن «السؤال البرلماني الموجه اليه»، ومن قبيل ذلك الاستيضاح بشأن أي من موضوعات حقوق الإنسان. وقد حدد الدستور العراقي لعام 2005 آليات هذه الوسائل الثلاث، وهو ما أكده ايضاً قانون مجلس النواب وتشكيلاته لعام 2018</a:t>
            </a:r>
            <a:endParaRPr lang="ar-IQ" sz="2800" dirty="0" smtClean="0"/>
          </a:p>
          <a:p>
            <a:pPr marL="114300" indent="0" algn="just" rtl="1">
              <a:lnSpc>
                <a:spcPct val="150000"/>
              </a:lnSpc>
              <a:spcBef>
                <a:spcPts val="0"/>
              </a:spcBef>
              <a:buNone/>
            </a:pPr>
            <a:endParaRPr lang="ar-IQ" sz="2800" dirty="0" smtClean="0"/>
          </a:p>
        </p:txBody>
      </p:sp>
    </p:spTree>
    <p:extLst>
      <p:ext uri="{BB962C8B-B14F-4D97-AF65-F5344CB8AC3E}">
        <p14:creationId xmlns:p14="http://schemas.microsoft.com/office/powerpoint/2010/main" val="17329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67833" y="1158949"/>
            <a:ext cx="8229600" cy="5550195"/>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400" dirty="0" smtClean="0"/>
              <a:t>- سحب الثقة(حجب الثقة) : فيتمثل </a:t>
            </a:r>
            <a:r>
              <a:rPr lang="ar-IQ" sz="2400" dirty="0"/>
              <a:t>في إنهاء </a:t>
            </a:r>
            <a:r>
              <a:rPr lang="ar-IQ" sz="2400" dirty="0" smtClean="0"/>
              <a:t>إشغال </a:t>
            </a:r>
            <a:r>
              <a:rPr lang="ar-IQ" sz="2400" dirty="0"/>
              <a:t>رئيس مجلس الوزراء أو أحد الوزراء في الحكومة</a:t>
            </a:r>
            <a:r>
              <a:rPr lang="ar-IQ" sz="2400" dirty="0" smtClean="0"/>
              <a:t> </a:t>
            </a:r>
            <a:r>
              <a:rPr lang="ar-IQ" sz="2400" dirty="0"/>
              <a:t>لتكليفهم </a:t>
            </a:r>
            <a:r>
              <a:rPr lang="ar-IQ" sz="2400" dirty="0" smtClean="0"/>
              <a:t>الحكومي.</a:t>
            </a:r>
          </a:p>
          <a:p>
            <a:pPr algn="just" rtl="1">
              <a:lnSpc>
                <a:spcPct val="150000"/>
              </a:lnSpc>
              <a:spcBef>
                <a:spcPts val="0"/>
              </a:spcBef>
              <a:buFontTx/>
              <a:buChar char="-"/>
            </a:pPr>
            <a:r>
              <a:rPr lang="ar-IQ" sz="2400" dirty="0" smtClean="0"/>
              <a:t>تعد </a:t>
            </a:r>
            <a:r>
              <a:rPr lang="ar-IQ" sz="2400" dirty="0"/>
              <a:t>من أبرز صور </a:t>
            </a:r>
            <a:r>
              <a:rPr lang="ar-IQ" sz="2400" dirty="0" smtClean="0"/>
              <a:t>الرقابة البرلمانية على </a:t>
            </a:r>
            <a:r>
              <a:rPr lang="ar-IQ" sz="2400" dirty="0"/>
              <a:t>أعمال الحكومة في حال </a:t>
            </a:r>
            <a:r>
              <a:rPr lang="ar-IQ" sz="2400" dirty="0" err="1"/>
              <a:t>إرتكابها</a:t>
            </a:r>
            <a:r>
              <a:rPr lang="ar-IQ" sz="2400" dirty="0"/>
              <a:t> أفعالا تصل إلى مرحلة فقدانها الأهلية السياسية والتنفيذية للاستمرار في إدارة شؤون الحكومة أو أحد </a:t>
            </a:r>
            <a:r>
              <a:rPr lang="ar-IQ" sz="2400" dirty="0" smtClean="0"/>
              <a:t>الوزارات.</a:t>
            </a:r>
          </a:p>
          <a:p>
            <a:pPr algn="just" rtl="1">
              <a:lnSpc>
                <a:spcPct val="150000"/>
              </a:lnSpc>
              <a:spcBef>
                <a:spcPts val="0"/>
              </a:spcBef>
              <a:buFontTx/>
              <a:buChar char="-"/>
            </a:pPr>
            <a:r>
              <a:rPr lang="ar-IQ" sz="2400" dirty="0" smtClean="0"/>
              <a:t> </a:t>
            </a:r>
            <a:r>
              <a:rPr lang="ar-IQ" sz="2400" dirty="0"/>
              <a:t>ما يوجب سحب الثقة انتهاكات حقوق الإنسان وحرياته. وقد نظم الدستور العراقي لعام 2005 أحكام سحب الثقة من رئيس مجلس الوزراء أو أحد الوزراء أو اعفاء احد مسؤولي الهيئات المستقلة، وهو ما أكده ايضاً قانون مجلس النواب وتشكيلاته لعام </a:t>
            </a:r>
            <a:r>
              <a:rPr lang="ar-IQ" sz="2400" dirty="0" smtClean="0"/>
              <a:t>(2018</a:t>
            </a:r>
            <a:r>
              <a:rPr lang="en-US" sz="2400" dirty="0" smtClean="0"/>
              <a:t>(</a:t>
            </a:r>
            <a:endParaRPr lang="ar-IQ" sz="2400" dirty="0" smtClean="0"/>
          </a:p>
        </p:txBody>
      </p:sp>
    </p:spTree>
    <p:extLst>
      <p:ext uri="{BB962C8B-B14F-4D97-AF65-F5344CB8AC3E}">
        <p14:creationId xmlns:p14="http://schemas.microsoft.com/office/powerpoint/2010/main" val="48763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spcBef>
                <a:spcPts val="0"/>
              </a:spcBef>
              <a:buNone/>
            </a:pPr>
            <a:r>
              <a:rPr lang="en-US" sz="2800" b="1" dirty="0"/>
              <a:t>-</a:t>
            </a:r>
            <a:r>
              <a:rPr lang="ar-IQ" sz="2800" b="1" dirty="0" smtClean="0"/>
              <a:t>مساءلة </a:t>
            </a:r>
            <a:r>
              <a:rPr lang="ar-IQ" sz="2800" b="1" dirty="0"/>
              <a:t>رئيس </a:t>
            </a:r>
            <a:r>
              <a:rPr lang="ar-IQ" sz="2800" b="1" dirty="0" smtClean="0"/>
              <a:t>الجمهورية</a:t>
            </a:r>
            <a:r>
              <a:rPr lang="en-US" sz="2800" dirty="0" smtClean="0"/>
              <a:t>:</a:t>
            </a:r>
            <a:r>
              <a:rPr lang="ar-IQ" sz="2800" dirty="0" smtClean="0"/>
              <a:t> هو من </a:t>
            </a:r>
            <a:r>
              <a:rPr lang="ar-IQ" sz="2800" dirty="0"/>
              <a:t>الاختصاصات الرقابية لمجلس النواب، </a:t>
            </a:r>
            <a:r>
              <a:rPr lang="ar-IQ" sz="2800" dirty="0" smtClean="0"/>
              <a:t>ويتم بناء </a:t>
            </a:r>
            <a:r>
              <a:rPr lang="ar-IQ" sz="2800" dirty="0"/>
              <a:t>على طلب </a:t>
            </a:r>
            <a:r>
              <a:rPr lang="ar-IQ" sz="2800" dirty="0" smtClean="0"/>
              <a:t>من </a:t>
            </a:r>
            <a:r>
              <a:rPr lang="ar-IQ" sz="2800" dirty="0"/>
              <a:t>الاغلبية المطلقة لأعضاء مجلس </a:t>
            </a:r>
            <a:r>
              <a:rPr lang="ar-IQ" sz="2800" dirty="0" smtClean="0"/>
              <a:t>النواب.</a:t>
            </a:r>
          </a:p>
          <a:p>
            <a:pPr marL="114300" indent="0" algn="just" rtl="1">
              <a:spcBef>
                <a:spcPts val="0"/>
              </a:spcBef>
              <a:buNone/>
            </a:pPr>
            <a:r>
              <a:rPr lang="ar-IQ" sz="2800" dirty="0" smtClean="0"/>
              <a:t>- يمكن لمجلس النواب اعفاء رئيس الجمهورية بعد </a:t>
            </a:r>
            <a:r>
              <a:rPr lang="ar-IQ" sz="2800" dirty="0"/>
              <a:t>إدانته من المحكمة الاتحادية العليا في حالات معينة كانتهاك الدستور والخيانة </a:t>
            </a:r>
            <a:r>
              <a:rPr lang="ar-IQ" sz="2800" dirty="0" smtClean="0"/>
              <a:t>العظمى</a:t>
            </a:r>
          </a:p>
          <a:p>
            <a:pPr algn="just" rtl="1">
              <a:spcBef>
                <a:spcPts val="0"/>
              </a:spcBef>
              <a:buFontTx/>
              <a:buChar char="-"/>
            </a:pPr>
            <a:r>
              <a:rPr lang="ar-IQ" sz="2800" dirty="0" smtClean="0"/>
              <a:t>يتم الاعفاء في </a:t>
            </a:r>
            <a:r>
              <a:rPr lang="ar-IQ" sz="2800" dirty="0"/>
              <a:t>احدى الحالات الثلاث الآتية: </a:t>
            </a:r>
            <a:endParaRPr lang="ar-IQ" sz="2800" dirty="0" smtClean="0"/>
          </a:p>
          <a:p>
            <a:pPr algn="just" rtl="1">
              <a:spcBef>
                <a:spcPts val="0"/>
              </a:spcBef>
              <a:buFontTx/>
              <a:buChar char="-"/>
            </a:pPr>
            <a:r>
              <a:rPr lang="ar-IQ" sz="2800" dirty="0" smtClean="0"/>
              <a:t>1</a:t>
            </a:r>
            <a:r>
              <a:rPr lang="ar-IQ" sz="2800" dirty="0"/>
              <a:t>. الحنث في اليمين </a:t>
            </a:r>
            <a:r>
              <a:rPr lang="ar-IQ" sz="2800" dirty="0" smtClean="0"/>
              <a:t>الدستورية.</a:t>
            </a:r>
          </a:p>
          <a:p>
            <a:pPr algn="just" rtl="1">
              <a:spcBef>
                <a:spcPts val="0"/>
              </a:spcBef>
              <a:buFontTx/>
              <a:buChar char="-"/>
            </a:pPr>
            <a:r>
              <a:rPr lang="ar-IQ" sz="2800" dirty="0" smtClean="0"/>
              <a:t> </a:t>
            </a:r>
            <a:r>
              <a:rPr lang="ar-IQ" sz="2800" dirty="0"/>
              <a:t>2. انتهاك </a:t>
            </a:r>
            <a:r>
              <a:rPr lang="ar-IQ" sz="2800" dirty="0" smtClean="0"/>
              <a:t>الدستور.</a:t>
            </a:r>
          </a:p>
          <a:p>
            <a:pPr algn="just" rtl="1">
              <a:spcBef>
                <a:spcPts val="0"/>
              </a:spcBef>
              <a:buFontTx/>
              <a:buChar char="-"/>
            </a:pPr>
            <a:r>
              <a:rPr lang="ar-IQ" sz="2800" dirty="0" smtClean="0"/>
              <a:t> 3. </a:t>
            </a:r>
            <a:r>
              <a:rPr lang="ar-IQ" sz="2800" dirty="0"/>
              <a:t>الخيانة </a:t>
            </a:r>
            <a:r>
              <a:rPr lang="ar-IQ" sz="2800" dirty="0" err="1" smtClean="0"/>
              <a:t>العظمی</a:t>
            </a:r>
            <a:r>
              <a:rPr lang="ar-IQ" sz="2800" dirty="0" smtClean="0"/>
              <a:t>. </a:t>
            </a:r>
          </a:p>
        </p:txBody>
      </p:sp>
    </p:spTree>
    <p:extLst>
      <p:ext uri="{BB962C8B-B14F-4D97-AF65-F5344CB8AC3E}">
        <p14:creationId xmlns:p14="http://schemas.microsoft.com/office/powerpoint/2010/main" val="2806110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942</Words>
  <Application>Microsoft Office PowerPoint</Application>
  <PresentationFormat>عرض على الشاشة (3:4)‏</PresentationFormat>
  <Paragraphs>73</Paragraphs>
  <Slides>14</Slides>
  <Notes>14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vt:lpstr>
      <vt:lpstr>Courier New</vt:lpstr>
      <vt:lpstr>Wingdings</vt:lpstr>
      <vt:lpstr>Office Theme</vt:lpstr>
      <vt:lpstr>مفاهيم حقوق الإنسان</vt:lpstr>
      <vt:lpstr>الموضوعات :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نهاية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حقوق الإنسان</dc:title>
  <dc:creator>Dr Saherah</dc:creator>
  <cp:lastModifiedBy>Maher</cp:lastModifiedBy>
  <cp:revision>73</cp:revision>
  <dcterms:modified xsi:type="dcterms:W3CDTF">2022-05-15T18:07:39Z</dcterms:modified>
</cp:coreProperties>
</file>