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8"/>
  </p:notesMasterIdLst>
  <p:handoutMasterIdLst>
    <p:handoutMasterId r:id="rId19"/>
  </p:handoutMasterIdLst>
  <p:sldIdLst>
    <p:sldId id="256" r:id="rId2"/>
    <p:sldId id="339" r:id="rId3"/>
    <p:sldId id="347" r:id="rId4"/>
    <p:sldId id="359" r:id="rId5"/>
    <p:sldId id="360" r:id="rId6"/>
    <p:sldId id="361" r:id="rId7"/>
    <p:sldId id="363" r:id="rId8"/>
    <p:sldId id="364" r:id="rId9"/>
    <p:sldId id="365" r:id="rId10"/>
    <p:sldId id="366" r:id="rId11"/>
    <p:sldId id="367" r:id="rId12"/>
    <p:sldId id="368" r:id="rId13"/>
    <p:sldId id="369" r:id="rId14"/>
    <p:sldId id="370" r:id="rId15"/>
    <p:sldId id="371" r:id="rId16"/>
    <p:sldId id="35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2" autoAdjust="0"/>
    <p:restoredTop sz="78046" autoAdjust="0"/>
  </p:normalViewPr>
  <p:slideViewPr>
    <p:cSldViewPr snapToGrid="0">
      <p:cViewPr>
        <p:scale>
          <a:sx n="81" d="100"/>
          <a:sy n="81" d="100"/>
        </p:scale>
        <p:origin x="-686" y="-163"/>
      </p:cViewPr>
      <p:guideLst>
        <p:guide orient="horz" pos="2160"/>
        <p:guide pos="3840"/>
      </p:guideLst>
    </p:cSldViewPr>
  </p:slideViewPr>
  <p:notesTextViewPr>
    <p:cViewPr>
      <p:scale>
        <a:sx n="1" d="1"/>
        <a:sy n="1" d="1"/>
      </p:scale>
      <p:origin x="0" y="0"/>
    </p:cViewPr>
  </p:notesTextViewPr>
  <p:sorterViewPr>
    <p:cViewPr>
      <p:scale>
        <a:sx n="100" d="100"/>
        <a:sy n="100" d="100"/>
      </p:scale>
      <p:origin x="0" y="5136"/>
    </p:cViewPr>
  </p:sorterViewPr>
  <p:notesViewPr>
    <p:cSldViewPr snapToGrid="0">
      <p:cViewPr varScale="1">
        <p:scale>
          <a:sx n="64" d="100"/>
          <a:sy n="64" d="100"/>
        </p:scale>
        <p:origin x="-308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188153-0D03-4830-91B1-FACAA00AA4FA}" type="datetime1">
              <a:rPr lang="en-US" smtClean="0"/>
              <a:t>4/16/2022</a:t>
            </a:fld>
            <a:endParaRPr lang="en-US"/>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4D19F-CD87-4A3D-B833-7CA191FE7016}" type="slidenum">
              <a:rPr lang="en-US" smtClean="0"/>
              <a:t>‹#›</a:t>
            </a:fld>
            <a:endParaRPr lang="en-US"/>
          </a:p>
        </p:txBody>
      </p:sp>
    </p:spTree>
    <p:extLst>
      <p:ext uri="{BB962C8B-B14F-4D97-AF65-F5344CB8AC3E}">
        <p14:creationId xmlns:p14="http://schemas.microsoft.com/office/powerpoint/2010/main" val="7852229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3074F-F4B0-4103-9F7F-71E5B199252D}" type="datetime1">
              <a:rPr lang="en-US" smtClean="0"/>
              <a:t>4/16/2022</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ADA62-A0F4-434E-AAB1-0D36E859A8B4}" type="slidenum">
              <a:rPr lang="en-US" smtClean="0"/>
              <a:t>‹#›</a:t>
            </a:fld>
            <a:endParaRPr lang="en-US"/>
          </a:p>
        </p:txBody>
      </p:sp>
    </p:spTree>
    <p:extLst>
      <p:ext uri="{BB962C8B-B14F-4D97-AF65-F5344CB8AC3E}">
        <p14:creationId xmlns:p14="http://schemas.microsoft.com/office/powerpoint/2010/main" val="2929228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4/16/2022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4/16/2022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11</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4/16/2022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4/16/2022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4/16/2022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4/16/2022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15</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4/16/2022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16</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4/16/2022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4/16/2022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4/16/2022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5</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4/16/2022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6</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4/16/2022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7</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4/16/2022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8</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4/16/2022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9</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4/16/2022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10</a:t>
            </a:fld>
            <a:endParaRPr lang="en-US"/>
          </a:p>
        </p:txBody>
      </p:sp>
    </p:spTree>
    <p:extLst>
      <p:ext uri="{BB962C8B-B14F-4D97-AF65-F5344CB8AC3E}">
        <p14:creationId xmlns:p14="http://schemas.microsoft.com/office/powerpoint/2010/main" val="1022820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5" y="0"/>
            <a:ext cx="12231161"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2"/>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9D96261-D562-4F29-B6A9-3D5AB21AF37E}" type="datetime1">
              <a:rPr lang="en-US" smtClean="0"/>
              <a:t>4/16/2022</a:t>
            </a:fld>
            <a:endParaRPr lang="en-US"/>
          </a:p>
        </p:txBody>
      </p:sp>
      <p:sp>
        <p:nvSpPr>
          <p:cNvPr id="5" name="Footer Placeholder 4"/>
          <p:cNvSpPr>
            <a:spLocks noGrp="1"/>
          </p:cNvSpPr>
          <p:nvPr>
            <p:ph type="ftr" sz="quarter" idx="11"/>
          </p:nvPr>
        </p:nvSpPr>
        <p:spPr>
          <a:xfrm>
            <a:off x="2692398" y="5037663"/>
            <a:ext cx="5214635" cy="279400"/>
          </a:xfrm>
        </p:spPr>
        <p:txBody>
          <a:bodyPr/>
          <a:lstStyle/>
          <a:p>
            <a:endParaRPr lang="en-US"/>
          </a:p>
        </p:txBody>
      </p:sp>
      <p:sp>
        <p:nvSpPr>
          <p:cNvPr id="6" name="Slide Number Placeholder 5"/>
          <p:cNvSpPr>
            <a:spLocks noGrp="1"/>
          </p:cNvSpPr>
          <p:nvPr>
            <p:ph type="sldNum" sz="quarter" idx="12"/>
          </p:nvPr>
        </p:nvSpPr>
        <p:spPr>
          <a:xfrm>
            <a:off x="8956902" y="5037663"/>
            <a:ext cx="551166" cy="279400"/>
          </a:xfrm>
        </p:spPr>
        <p:txBody>
          <a:bodyPr/>
          <a:lstStyle/>
          <a:p>
            <a:fld id="{5953F695-DE56-40D5-B4A3-0974E3FA882C}" type="slidenum">
              <a:rPr lang="en-US" smtClean="0"/>
              <a:t>‹#›</a:t>
            </a:fld>
            <a:endParaRPr lang="en-US"/>
          </a:p>
        </p:txBody>
      </p:sp>
      <p:cxnSp>
        <p:nvCxnSpPr>
          <p:cNvPr id="15" name="Straight Connector 14"/>
          <p:cNvCxnSpPr/>
          <p:nvPr/>
        </p:nvCxnSpPr>
        <p:spPr>
          <a:xfrm>
            <a:off x="2692401"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12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8" y="1041400"/>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4F06-0DB4-45D1-B059-D114F02DD344}" type="datetime1">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121879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0"/>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B21EE-5725-4DD0-895A-BBBAAE357CEB}" type="datetime1">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97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3"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2" y="4343400"/>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864D8-FB2E-4B29-9059-0172820A6E08}" type="datetime1">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4" name="TextBox 13"/>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01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31A7D-2A36-468D-89A6-FBDB8782F79C}" type="datetime1">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5460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EB31B-B50A-4D5A-B5A8-E2281759EEBD}" type="datetime1">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2" name="TextBox 11"/>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71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470400"/>
            <a:ext cx="9609669"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8C206-4C0F-4EAD-BBF7-3490D4C6AE99}" type="datetime1">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06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BC519F-9160-4A17-B7D0-BEEE93BD86A2}" type="datetime1">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86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2"/>
            <a:ext cx="1890894"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6"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60D7D-2D60-4068-BCEF-47F681A1A696}" type="datetime1">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8863890" y="990601"/>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92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en-US"/>
          </a:p>
        </p:txBody>
      </p:sp>
      <p:sp>
        <p:nvSpPr>
          <p:cNvPr id="3" name="Tablo Yer Tutucusu 2"/>
          <p:cNvSpPr>
            <a:spLocks noGrp="1"/>
          </p:cNvSpPr>
          <p:nvPr>
            <p:ph type="tbl" idx="1"/>
          </p:nvPr>
        </p:nvSpPr>
        <p:spPr>
          <a:xfrm>
            <a:off x="609600" y="1600202"/>
            <a:ext cx="10972800" cy="4525963"/>
          </a:xfrm>
        </p:spPr>
        <p:txBody>
          <a:bodyPr/>
          <a:lstStyle/>
          <a:p>
            <a:endParaRPr lang="en-US"/>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84AD1365-ED2D-451F-9E93-891818D5D86E}" type="datetime1">
              <a:rPr lang="en-US" smtClean="0"/>
              <a:t>4/16/2022</a:t>
            </a:fld>
            <a:endParaRPr lang="en-GB"/>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en-GB"/>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B38094A5-13EA-4178-A8FC-F10059BD0D2D}" type="slidenum">
              <a:rPr lang="en-GB"/>
              <a:pPr/>
              <a:t>‹#›</a:t>
            </a:fld>
            <a:endParaRPr lang="en-GB"/>
          </a:p>
        </p:txBody>
      </p:sp>
    </p:spTree>
    <p:extLst>
      <p:ext uri="{BB962C8B-B14F-4D97-AF65-F5344CB8AC3E}">
        <p14:creationId xmlns:p14="http://schemas.microsoft.com/office/powerpoint/2010/main" val="1300712119"/>
      </p:ext>
    </p:extLst>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D22A58-E1F8-4406-80D7-3F28C62972F6}" type="datetime1">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95597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8"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5C7B3-EEB2-4BC8-9827-525F4FB78B51}" type="datetime1">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2012724"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54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394DFA-E8DF-4E82-A5CF-408604EA7D2C}" type="datetime1">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6088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1"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3113C8-67A3-410A-89F4-4C72F691EC87}" type="datetime1">
              <a:rPr lang="en-US" smtClean="0"/>
              <a:t>4/16/2022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3F695-DE56-40D5-B4A3-0974E3FA882C}" type="slidenum">
              <a:rPr lang="en-US" smtClean="0"/>
              <a:t>‹#›</a:t>
            </a:fld>
            <a:endParaRPr lang="en-US"/>
          </a:p>
        </p:txBody>
      </p:sp>
      <p:cxnSp>
        <p:nvCxnSpPr>
          <p:cNvPr id="18" name="Straight Connector 1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01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B394C8-DB23-4789-A1A5-491492876949}" type="datetime1">
              <a:rPr lang="en-US" smtClean="0"/>
              <a:t>4/16/2022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87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940B-74D1-4ED7-BB17-231C8229B959}" type="datetime1">
              <a:rPr lang="en-US" smtClean="0"/>
              <a:t>4/16/2022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8824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9" y="982132"/>
            <a:ext cx="5469467"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3C653-1223-443D-9606-1E9579F0B6A2}" type="datetime1">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1396170"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58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7"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3" y="1041400"/>
            <a:ext cx="3063348"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7"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94E02-9AF6-4311-A6AA-50FFC6C93F31}" type="datetime1">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18778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7" y="0"/>
            <a:ext cx="12229963"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4"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1"/>
            <a:ext cx="1600201"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9E21B7-4181-47D5-AE4D-13D62D5740B8}" type="datetime1">
              <a:rPr lang="en-US" smtClean="0"/>
              <a:t>4/16/2022</a:t>
            </a:fld>
            <a:endParaRPr lang="en-US"/>
          </a:p>
        </p:txBody>
      </p:sp>
      <p:sp>
        <p:nvSpPr>
          <p:cNvPr id="5" name="Footer Placeholder 4"/>
          <p:cNvSpPr>
            <a:spLocks noGrp="1"/>
          </p:cNvSpPr>
          <p:nvPr>
            <p:ph type="ftr" sz="quarter" idx="3"/>
          </p:nvPr>
        </p:nvSpPr>
        <p:spPr>
          <a:xfrm>
            <a:off x="1295402" y="5969001"/>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3" y="5969001"/>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53F695-DE56-40D5-B4A3-0974E3FA882C}" type="slidenum">
              <a:rPr lang="en-US" smtClean="0"/>
              <a:t>‹#›</a:t>
            </a:fld>
            <a:endParaRPr lang="en-US"/>
          </a:p>
        </p:txBody>
      </p:sp>
    </p:spTree>
    <p:extLst>
      <p:ext uri="{BB962C8B-B14F-4D97-AF65-F5344CB8AC3E}">
        <p14:creationId xmlns:p14="http://schemas.microsoft.com/office/powerpoint/2010/main" val="11752524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476500" y="1556238"/>
            <a:ext cx="7454900" cy="8186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2296"/>
            <a:endParaRPr lang="en-US" sz="24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2743200" y="2374900"/>
            <a:ext cx="6736079" cy="2921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smtClean="0">
              <a:latin typeface="Times New Roman" panose="02020603050405020304" pitchFamily="18" charset="0"/>
              <a:cs typeface="Times New Roman" panose="02020603050405020304" pitchFamily="18" charset="0"/>
            </a:endParaRPr>
          </a:p>
        </p:txBody>
      </p:sp>
      <p:sp>
        <p:nvSpPr>
          <p:cNvPr id="6" name="Date Placeholder 6"/>
          <p:cNvSpPr>
            <a:spLocks noGrp="1"/>
          </p:cNvSpPr>
          <p:nvPr>
            <p:ph type="dt" sz="half" idx="10"/>
          </p:nvPr>
        </p:nvSpPr>
        <p:spPr>
          <a:xfrm>
            <a:off x="-1014047" y="6321669"/>
            <a:ext cx="1905001" cy="457200"/>
          </a:xfrm>
        </p:spPr>
        <p:txBody>
          <a:bodyPr/>
          <a:lstStyle/>
          <a:p>
            <a:pPr fontAlgn="base">
              <a:spcBef>
                <a:spcPct val="0"/>
              </a:spcBef>
              <a:spcAft>
                <a:spcPct val="0"/>
              </a:spcAft>
              <a:defRPr/>
            </a:pPr>
            <a:fld id="{03399456-E3C5-4307-AFCE-205C43B6F93A}" type="datetime1">
              <a:rPr lang="en-US" smtClean="0"/>
              <a:t>4/16/2022</a:t>
            </a:fld>
            <a:endParaRPr lang="en-US" dirty="0" smtClean="0"/>
          </a:p>
        </p:txBody>
      </p:sp>
      <p:sp>
        <p:nvSpPr>
          <p:cNvPr id="7" name="Slide Number Placeholder 7"/>
          <p:cNvSpPr>
            <a:spLocks noGrp="1"/>
          </p:cNvSpPr>
          <p:nvPr>
            <p:ph type="sldNum" sz="quarter" idx="12"/>
          </p:nvPr>
        </p:nvSpPr>
        <p:spPr>
          <a:xfrm>
            <a:off x="9931400" y="6324600"/>
            <a:ext cx="190500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6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1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FontTx/>
              <a:buNone/>
            </a:pPr>
            <a:fld id="{CDCC2F32-039C-43AD-A704-B5EE4748AA0A}" type="slidenum">
              <a:rPr lang="en-US" sz="1200" smtClean="0"/>
              <a:pPr>
                <a:spcBef>
                  <a:spcPct val="0"/>
                </a:spcBef>
                <a:buClrTx/>
                <a:buFontTx/>
                <a:buNone/>
              </a:pPr>
              <a:t>1</a:t>
            </a:fld>
            <a:endParaRPr lang="en-US" sz="1200" smtClean="0"/>
          </a:p>
        </p:txBody>
      </p:sp>
      <p:pic>
        <p:nvPicPr>
          <p:cNvPr id="9" name="صورة 2"/>
          <p:cNvPicPr/>
          <p:nvPr/>
        </p:nvPicPr>
        <p:blipFill>
          <a:blip r:embed="rId3">
            <a:extLst>
              <a:ext uri="{28A0092B-C50C-407E-A947-70E740481C1C}">
                <a14:useLocalDpi xmlns:a14="http://schemas.microsoft.com/office/drawing/2010/main" val="0"/>
              </a:ext>
            </a:extLst>
          </a:blip>
          <a:stretch>
            <a:fillRect/>
          </a:stretch>
        </p:blipFill>
        <p:spPr>
          <a:xfrm>
            <a:off x="291496" y="241544"/>
            <a:ext cx="1724025" cy="1724025"/>
          </a:xfrm>
          <a:prstGeom prst="rect">
            <a:avLst/>
          </a:prstGeom>
          <a:ln>
            <a:noFill/>
          </a:ln>
          <a:effectLst>
            <a:softEdge rad="112500"/>
          </a:effectLst>
        </p:spPr>
      </p:pic>
      <p:sp>
        <p:nvSpPr>
          <p:cNvPr id="2" name="Rectangle 1"/>
          <p:cNvSpPr/>
          <p:nvPr/>
        </p:nvSpPr>
        <p:spPr>
          <a:xfrm>
            <a:off x="3838903" y="2532554"/>
            <a:ext cx="4635064" cy="584775"/>
          </a:xfrm>
          <a:prstGeom prst="rect">
            <a:avLst/>
          </a:prstGeom>
        </p:spPr>
        <p:txBody>
          <a:bodyPr wrap="square">
            <a:spAutoFit/>
          </a:bodyPr>
          <a:lstStyle/>
          <a:p>
            <a:pPr algn="ctr"/>
            <a:r>
              <a:rPr lang="ar-IQ" sz="3200" dirty="0">
                <a:solidFill>
                  <a:schemeClr val="accent2">
                    <a:lumMod val="75000"/>
                  </a:schemeClr>
                </a:solidFill>
                <a:latin typeface="Segoe UI Semibold" panose="020B0702040204020203" pitchFamily="34" charset="0"/>
                <a:cs typeface="Segoe UI Semibold" panose="020B0702040204020203" pitchFamily="34" charset="0"/>
              </a:rPr>
              <a:t>محاضرات في الديمقراطية</a:t>
            </a:r>
            <a:endParaRPr lang="en-US" sz="3200" dirty="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3" name="Rectangle 2"/>
          <p:cNvSpPr/>
          <p:nvPr/>
        </p:nvSpPr>
        <p:spPr>
          <a:xfrm>
            <a:off x="3048000" y="3755611"/>
            <a:ext cx="6096000" cy="1384995"/>
          </a:xfrm>
          <a:prstGeom prst="rect">
            <a:avLst/>
          </a:prstGeom>
        </p:spPr>
        <p:txBody>
          <a:bodyPr>
            <a:spAutoFit/>
          </a:bodyPr>
          <a:lstStyle/>
          <a:p>
            <a:pPr algn="ctr" rtl="1"/>
            <a:r>
              <a:rPr lang="ar-IQ" sz="2800" b="1" dirty="0">
                <a:solidFill>
                  <a:schemeClr val="accent2">
                    <a:lumMod val="75000"/>
                  </a:schemeClr>
                </a:solidFill>
              </a:rPr>
              <a:t>اعداد وتقديم</a:t>
            </a:r>
          </a:p>
          <a:p>
            <a:pPr algn="ctr" rtl="1"/>
            <a:r>
              <a:rPr lang="ar-IQ" sz="2800" b="1" dirty="0">
                <a:solidFill>
                  <a:schemeClr val="accent2">
                    <a:lumMod val="75000"/>
                  </a:schemeClr>
                </a:solidFill>
              </a:rPr>
              <a:t> </a:t>
            </a:r>
            <a:r>
              <a:rPr lang="ar-IQ" sz="2800" b="1">
                <a:solidFill>
                  <a:schemeClr val="accent2">
                    <a:lumMod val="75000"/>
                  </a:schemeClr>
                </a:solidFill>
              </a:rPr>
              <a:t>الاستاذ </a:t>
            </a:r>
            <a:r>
              <a:rPr lang="ar-IQ" sz="2800" b="1" smtClean="0">
                <a:solidFill>
                  <a:schemeClr val="accent2">
                    <a:lumMod val="75000"/>
                  </a:schemeClr>
                </a:solidFill>
              </a:rPr>
              <a:t> </a:t>
            </a:r>
            <a:r>
              <a:rPr lang="ar-IQ" sz="2800" b="1" dirty="0">
                <a:solidFill>
                  <a:schemeClr val="accent2">
                    <a:lumMod val="75000"/>
                  </a:schemeClr>
                </a:solidFill>
              </a:rPr>
              <a:t>الدكتور </a:t>
            </a:r>
          </a:p>
          <a:p>
            <a:pPr algn="ctr" rtl="1"/>
            <a:r>
              <a:rPr lang="ar-IQ" sz="2800" b="1" dirty="0">
                <a:solidFill>
                  <a:schemeClr val="accent2">
                    <a:lumMod val="75000"/>
                  </a:schemeClr>
                </a:solidFill>
              </a:rPr>
              <a:t>ساهره قحطان عبد الجبار الحميري</a:t>
            </a:r>
            <a:endParaRPr lang="en-US" altLang="en-US" sz="2800" dirty="0">
              <a:solidFill>
                <a:schemeClr val="accent2">
                  <a:lumMod val="75000"/>
                </a:schemeClr>
              </a:solidFill>
            </a:endParaRPr>
          </a:p>
        </p:txBody>
      </p:sp>
    </p:spTree>
    <p:extLst>
      <p:ext uri="{BB962C8B-B14F-4D97-AF65-F5344CB8AC3E}">
        <p14:creationId xmlns:p14="http://schemas.microsoft.com/office/powerpoint/2010/main" val="214689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آليات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10</a:t>
            </a:fld>
            <a:endParaRPr lang="en-GB"/>
          </a:p>
        </p:txBody>
      </p:sp>
      <p:sp>
        <p:nvSpPr>
          <p:cNvPr id="3" name="Rectangle 2"/>
          <p:cNvSpPr/>
          <p:nvPr/>
        </p:nvSpPr>
        <p:spPr>
          <a:xfrm>
            <a:off x="952105" y="1404594"/>
            <a:ext cx="10275217" cy="4308872"/>
          </a:xfrm>
          <a:prstGeom prst="rect">
            <a:avLst/>
          </a:prstGeom>
        </p:spPr>
        <p:txBody>
          <a:bodyPr wrap="square">
            <a:spAutoFit/>
          </a:bodyPr>
          <a:lstStyle/>
          <a:p>
            <a:pPr algn="r" rtl="1">
              <a:lnSpc>
                <a:spcPct val="200000"/>
              </a:lnSpc>
            </a:pPr>
            <a:r>
              <a:rPr lang="ar-IQ" sz="3200" b="1" dirty="0">
                <a:solidFill>
                  <a:schemeClr val="accent2">
                    <a:lumMod val="75000"/>
                  </a:schemeClr>
                </a:solidFill>
              </a:rPr>
              <a:t>ثالثا: الانتخابات في النظام الديمقراطي</a:t>
            </a:r>
            <a:r>
              <a:rPr lang="ar-IQ" sz="3200" dirty="0">
                <a:solidFill>
                  <a:schemeClr val="accent2">
                    <a:lumMod val="75000"/>
                  </a:schemeClr>
                </a:solidFill>
              </a:rPr>
              <a:t> </a:t>
            </a:r>
            <a:endParaRPr lang="ar-IQ" sz="3200" dirty="0" smtClean="0">
              <a:solidFill>
                <a:schemeClr val="accent2">
                  <a:lumMod val="75000"/>
                </a:schemeClr>
              </a:solidFill>
            </a:endParaRPr>
          </a:p>
          <a:p>
            <a:pPr marL="514350" lvl="0" indent="-514350" algn="r" rtl="1">
              <a:buFont typeface="+mj-lt"/>
              <a:buAutoNum type="arabicPeriod" startAt="3"/>
            </a:pPr>
            <a:r>
              <a:rPr lang="ar-IQ" sz="2800" dirty="0">
                <a:solidFill>
                  <a:schemeClr val="accent2">
                    <a:lumMod val="75000"/>
                  </a:schemeClr>
                </a:solidFill>
              </a:rPr>
              <a:t>أن تكون الانتخابات سرّيّة: بمعنى أن هناك وسائل تهدف إلى ضمان وتأمين سرّيّة الانتخاب، بحيث لا تكون هناك إمكانيّة لممارسة ضغط غير لائق وغير عادل على الناخب وإقناعه بالتصويت لمرشّح معيّن عبر استخدام وسائل غير لائقة ومرفوضة</a:t>
            </a:r>
            <a:r>
              <a:rPr lang="ar-IQ" sz="2800" dirty="0" smtClean="0">
                <a:solidFill>
                  <a:schemeClr val="accent2">
                    <a:lumMod val="75000"/>
                  </a:schemeClr>
                </a:solidFill>
              </a:rPr>
              <a:t>.</a:t>
            </a:r>
          </a:p>
          <a:p>
            <a:pPr marL="514350" lvl="0" indent="-514350" algn="r" rtl="1">
              <a:buFont typeface="+mj-lt"/>
              <a:buAutoNum type="arabicPeriod" startAt="3"/>
            </a:pPr>
            <a:endParaRPr lang="en-US" sz="2800" dirty="0">
              <a:solidFill>
                <a:schemeClr val="accent2">
                  <a:lumMod val="75000"/>
                </a:schemeClr>
              </a:solidFill>
            </a:endParaRPr>
          </a:p>
          <a:p>
            <a:pPr marL="514350" lvl="0" indent="-514350" algn="r" rtl="1">
              <a:buFont typeface="+mj-lt"/>
              <a:buAutoNum type="arabicPeriod" startAt="3"/>
            </a:pPr>
            <a:r>
              <a:rPr lang="ar-IQ" sz="2800" dirty="0">
                <a:solidFill>
                  <a:schemeClr val="accent2">
                    <a:lumMod val="75000"/>
                  </a:schemeClr>
                </a:solidFill>
              </a:rPr>
              <a:t>أن تكون الانتخابات نزيهة وعادلة: بمعنى أنّها تجري وفق قواعد متّفق عليها وحسب قوانين الدولة.</a:t>
            </a:r>
            <a:endParaRPr lang="en-US" sz="2800" dirty="0">
              <a:solidFill>
                <a:schemeClr val="accent2">
                  <a:lumMod val="75000"/>
                </a:schemeClr>
              </a:solidFill>
            </a:endParaRPr>
          </a:p>
          <a:p>
            <a:pPr algn="r" rtl="1">
              <a:lnSpc>
                <a:spcPct val="150000"/>
              </a:lnSpc>
            </a:pPr>
            <a:endParaRPr lang="en-US" sz="2800" dirty="0">
              <a:solidFill>
                <a:schemeClr val="accent2">
                  <a:lumMod val="75000"/>
                </a:schemeClr>
              </a:solidFill>
            </a:endParaRPr>
          </a:p>
        </p:txBody>
      </p:sp>
    </p:spTree>
    <p:extLst>
      <p:ext uri="{BB962C8B-B14F-4D97-AF65-F5344CB8AC3E}">
        <p14:creationId xmlns:p14="http://schemas.microsoft.com/office/powerpoint/2010/main" val="3931164704"/>
      </p:ext>
    </p:extLst>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آليات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11</a:t>
            </a:fld>
            <a:endParaRPr lang="en-GB"/>
          </a:p>
        </p:txBody>
      </p:sp>
      <p:sp>
        <p:nvSpPr>
          <p:cNvPr id="3" name="Rectangle 2"/>
          <p:cNvSpPr/>
          <p:nvPr/>
        </p:nvSpPr>
        <p:spPr>
          <a:xfrm>
            <a:off x="952105" y="1404594"/>
            <a:ext cx="10275217" cy="4739759"/>
          </a:xfrm>
          <a:prstGeom prst="rect">
            <a:avLst/>
          </a:prstGeom>
        </p:spPr>
        <p:txBody>
          <a:bodyPr wrap="square">
            <a:spAutoFit/>
          </a:bodyPr>
          <a:lstStyle/>
          <a:p>
            <a:pPr algn="r" rtl="1">
              <a:lnSpc>
                <a:spcPct val="200000"/>
              </a:lnSpc>
            </a:pPr>
            <a:r>
              <a:rPr lang="ar-IQ" sz="3200" b="1" dirty="0">
                <a:solidFill>
                  <a:schemeClr val="accent2">
                    <a:lumMod val="75000"/>
                  </a:schemeClr>
                </a:solidFill>
              </a:rPr>
              <a:t>ثالثا: الانتخابات في النظام الديمقراطي</a:t>
            </a:r>
            <a:r>
              <a:rPr lang="ar-IQ" sz="3200" dirty="0">
                <a:solidFill>
                  <a:schemeClr val="accent2">
                    <a:lumMod val="75000"/>
                  </a:schemeClr>
                </a:solidFill>
              </a:rPr>
              <a:t> </a:t>
            </a:r>
            <a:endParaRPr lang="ar-IQ" sz="3200" dirty="0" smtClean="0">
              <a:solidFill>
                <a:schemeClr val="accent2">
                  <a:lumMod val="75000"/>
                </a:schemeClr>
              </a:solidFill>
            </a:endParaRPr>
          </a:p>
          <a:p>
            <a:pPr algn="r" rtl="1"/>
            <a:r>
              <a:rPr lang="ar-IQ" sz="2800" b="1" dirty="0">
                <a:solidFill>
                  <a:schemeClr val="accent2">
                    <a:lumMod val="75000"/>
                  </a:schemeClr>
                </a:solidFill>
              </a:rPr>
              <a:t>تحقق  الانتخابات مجموعة من المكاسب أهمها ما يأتي:</a:t>
            </a:r>
            <a:endParaRPr lang="en-US" sz="2800" dirty="0">
              <a:solidFill>
                <a:schemeClr val="accent2">
                  <a:lumMod val="75000"/>
                </a:schemeClr>
              </a:solidFill>
            </a:endParaRPr>
          </a:p>
          <a:p>
            <a:pPr algn="r" rtl="1"/>
            <a:r>
              <a:rPr lang="ar-IQ" sz="2800" dirty="0">
                <a:solidFill>
                  <a:schemeClr val="accent2">
                    <a:lumMod val="75000"/>
                  </a:schemeClr>
                </a:solidFill>
              </a:rPr>
              <a:t>1. تمكين المواطنين من التعبير عن آرائهم واختيار البدائل المناسبة</a:t>
            </a:r>
            <a:r>
              <a:rPr lang="en-US" sz="2800" dirty="0">
                <a:solidFill>
                  <a:schemeClr val="accent2">
                    <a:lumMod val="75000"/>
                  </a:schemeClr>
                </a:solidFill>
              </a:rPr>
              <a:t>.</a:t>
            </a:r>
          </a:p>
          <a:p>
            <a:pPr algn="r" rtl="1"/>
            <a:r>
              <a:rPr lang="ar-IQ" sz="2800" dirty="0">
                <a:solidFill>
                  <a:schemeClr val="accent2">
                    <a:lumMod val="75000"/>
                  </a:schemeClr>
                </a:solidFill>
              </a:rPr>
              <a:t>2. وتمنح الأفكار والمعتقدات المختلفة فرصاً لكسب التأييد</a:t>
            </a:r>
            <a:r>
              <a:rPr lang="en-US" sz="2800" dirty="0">
                <a:solidFill>
                  <a:schemeClr val="accent2">
                    <a:lumMod val="75000"/>
                  </a:schemeClr>
                </a:solidFill>
              </a:rPr>
              <a:t>.</a:t>
            </a:r>
          </a:p>
          <a:p>
            <a:pPr algn="r" rtl="1"/>
            <a:r>
              <a:rPr lang="ar-IQ" sz="2800" dirty="0">
                <a:solidFill>
                  <a:schemeClr val="accent2">
                    <a:lumMod val="75000"/>
                  </a:schemeClr>
                </a:solidFill>
              </a:rPr>
              <a:t>3. وتجعل الممثلين المنتخبين يخضعون للمحاسبة والمساءلة</a:t>
            </a:r>
            <a:r>
              <a:rPr lang="en-US" sz="2800" dirty="0">
                <a:solidFill>
                  <a:schemeClr val="accent2">
                    <a:lumMod val="75000"/>
                  </a:schemeClr>
                </a:solidFill>
              </a:rPr>
              <a:t>.</a:t>
            </a:r>
          </a:p>
          <a:p>
            <a:pPr algn="r" rtl="1"/>
            <a:r>
              <a:rPr lang="ar-IQ" sz="2800" dirty="0">
                <a:solidFill>
                  <a:schemeClr val="accent2">
                    <a:lumMod val="75000"/>
                  </a:schemeClr>
                </a:solidFill>
              </a:rPr>
              <a:t>4. وتؤدي إلى الطمأنينة في المجتمع، وتعزز شعور المواطن بالكرامة</a:t>
            </a:r>
            <a:r>
              <a:rPr lang="en-US" sz="2800" dirty="0">
                <a:solidFill>
                  <a:schemeClr val="accent2">
                    <a:lumMod val="75000"/>
                  </a:schemeClr>
                </a:solidFill>
              </a:rPr>
              <a:t>.</a:t>
            </a:r>
          </a:p>
          <a:p>
            <a:pPr algn="r" rtl="1"/>
            <a:r>
              <a:rPr lang="ar-IQ" sz="2800" dirty="0">
                <a:solidFill>
                  <a:schemeClr val="accent2">
                    <a:lumMod val="75000"/>
                  </a:schemeClr>
                </a:solidFill>
              </a:rPr>
              <a:t>5. وتمكن النظام السياسي من معرفة توجهات الرأي العام</a:t>
            </a:r>
            <a:r>
              <a:rPr lang="en-US" sz="2800" dirty="0">
                <a:solidFill>
                  <a:schemeClr val="accent2">
                    <a:lumMod val="75000"/>
                  </a:schemeClr>
                </a:solidFill>
              </a:rPr>
              <a:t>.</a:t>
            </a:r>
          </a:p>
          <a:p>
            <a:pPr algn="r" rtl="1"/>
            <a:r>
              <a:rPr lang="ar-IQ" sz="2800" dirty="0">
                <a:solidFill>
                  <a:schemeClr val="accent2">
                    <a:lumMod val="75000"/>
                  </a:schemeClr>
                </a:solidFill>
              </a:rPr>
              <a:t>6. ان الانتخابات هي مظهر من مظاهر تكريس مبدأ الأمة صاحبة السيادة.</a:t>
            </a:r>
            <a:endParaRPr lang="en-US" sz="2800" dirty="0">
              <a:solidFill>
                <a:schemeClr val="accent2">
                  <a:lumMod val="75000"/>
                </a:schemeClr>
              </a:solidFill>
            </a:endParaRPr>
          </a:p>
          <a:p>
            <a:pPr algn="r" rtl="1">
              <a:lnSpc>
                <a:spcPct val="150000"/>
              </a:lnSpc>
            </a:pPr>
            <a:endParaRPr lang="en-US" sz="2800" dirty="0">
              <a:solidFill>
                <a:schemeClr val="accent2">
                  <a:lumMod val="75000"/>
                </a:schemeClr>
              </a:solidFill>
            </a:endParaRPr>
          </a:p>
        </p:txBody>
      </p:sp>
    </p:spTree>
    <p:extLst>
      <p:ext uri="{BB962C8B-B14F-4D97-AF65-F5344CB8AC3E}">
        <p14:creationId xmlns:p14="http://schemas.microsoft.com/office/powerpoint/2010/main" val="2694110486"/>
      </p:ext>
    </p:extLst>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b="1" dirty="0">
                <a:solidFill>
                  <a:schemeClr val="accent2">
                    <a:lumMod val="75000"/>
                  </a:schemeClr>
                </a:solidFill>
              </a:rPr>
              <a:t>الفرق بين </a:t>
            </a:r>
            <a:r>
              <a:rPr lang="ar-SA" b="1" dirty="0">
                <a:solidFill>
                  <a:schemeClr val="accent2">
                    <a:lumMod val="75000"/>
                  </a:schemeClr>
                </a:solidFill>
              </a:rPr>
              <a:t>الاستفتاء والانتخاب</a:t>
            </a:r>
            <a:endParaRPr lang="en-US"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12</a:t>
            </a:fld>
            <a:endParaRPr lang="en-GB"/>
          </a:p>
        </p:txBody>
      </p:sp>
      <p:sp>
        <p:nvSpPr>
          <p:cNvPr id="3" name="Rectangle 2"/>
          <p:cNvSpPr/>
          <p:nvPr/>
        </p:nvSpPr>
        <p:spPr>
          <a:xfrm>
            <a:off x="952105" y="1404594"/>
            <a:ext cx="10275217" cy="3108543"/>
          </a:xfrm>
          <a:prstGeom prst="rect">
            <a:avLst/>
          </a:prstGeom>
        </p:spPr>
        <p:txBody>
          <a:bodyPr wrap="square">
            <a:spAutoFit/>
          </a:bodyPr>
          <a:lstStyle/>
          <a:p>
            <a:pPr algn="r" rtl="1"/>
            <a:r>
              <a:rPr lang="en-US" sz="2800" dirty="0"/>
              <a:t> </a:t>
            </a:r>
            <a:endParaRPr lang="ar-IQ" sz="2800" dirty="0" smtClean="0"/>
          </a:p>
          <a:p>
            <a:pPr algn="r" rtl="1"/>
            <a:r>
              <a:rPr lang="ar-IQ" sz="2800" b="1" dirty="0" smtClean="0">
                <a:solidFill>
                  <a:schemeClr val="accent2">
                    <a:lumMod val="75000"/>
                  </a:schemeClr>
                </a:solidFill>
              </a:rPr>
              <a:t>يختلف الاستفتاء عن الانتخاب في عدة امور منها:-</a:t>
            </a:r>
          </a:p>
          <a:p>
            <a:pPr algn="r" rtl="1"/>
            <a:endParaRPr lang="en-US" sz="2400" b="1" dirty="0">
              <a:solidFill>
                <a:schemeClr val="accent2">
                  <a:lumMod val="75000"/>
                </a:schemeClr>
              </a:solidFill>
            </a:endParaRPr>
          </a:p>
          <a:p>
            <a:pPr algn="r" rtl="1"/>
            <a:r>
              <a:rPr lang="ar-SA" sz="2800" dirty="0">
                <a:solidFill>
                  <a:schemeClr val="accent2">
                    <a:lumMod val="75000"/>
                  </a:schemeClr>
                </a:solidFill>
              </a:rPr>
              <a:t>1- </a:t>
            </a:r>
            <a:r>
              <a:rPr lang="ar-IQ" sz="2800" dirty="0" smtClean="0">
                <a:solidFill>
                  <a:schemeClr val="accent2">
                    <a:lumMod val="75000"/>
                  </a:schemeClr>
                </a:solidFill>
              </a:rPr>
              <a:t>من حيث </a:t>
            </a:r>
            <a:r>
              <a:rPr lang="ar-SA" sz="2800" dirty="0" smtClean="0">
                <a:solidFill>
                  <a:schemeClr val="accent2">
                    <a:lumMod val="75000"/>
                  </a:schemeClr>
                </a:solidFill>
              </a:rPr>
              <a:t>ممارسة</a:t>
            </a:r>
            <a:r>
              <a:rPr lang="ar-SA" sz="2800" dirty="0">
                <a:solidFill>
                  <a:schemeClr val="accent2">
                    <a:lumMod val="75000"/>
                  </a:schemeClr>
                </a:solidFill>
              </a:rPr>
              <a:t>  السلطة </a:t>
            </a:r>
            <a:r>
              <a:rPr lang="en-US" sz="2800" dirty="0" smtClean="0">
                <a:solidFill>
                  <a:schemeClr val="accent2">
                    <a:lumMod val="75000"/>
                  </a:schemeClr>
                </a:solidFill>
              </a:rPr>
              <a:t>.</a:t>
            </a:r>
            <a:endParaRPr lang="en-US" sz="2800" dirty="0">
              <a:solidFill>
                <a:schemeClr val="accent2">
                  <a:lumMod val="75000"/>
                </a:schemeClr>
              </a:solidFill>
            </a:endParaRPr>
          </a:p>
          <a:p>
            <a:pPr algn="r" rtl="1"/>
            <a:r>
              <a:rPr lang="ar-SA" sz="2800" dirty="0">
                <a:solidFill>
                  <a:schemeClr val="accent2">
                    <a:lumMod val="75000"/>
                  </a:schemeClr>
                </a:solidFill>
              </a:rPr>
              <a:t>2- من حيث صلتهم بالديمقراطية أو نطاق عملهم في النظام السياسي </a:t>
            </a:r>
            <a:r>
              <a:rPr lang="en-US" sz="2800" dirty="0" smtClean="0">
                <a:solidFill>
                  <a:schemeClr val="accent2">
                    <a:lumMod val="75000"/>
                  </a:schemeClr>
                </a:solidFill>
              </a:rPr>
              <a:t>.</a:t>
            </a:r>
            <a:endParaRPr lang="en-US" sz="2800" dirty="0">
              <a:solidFill>
                <a:schemeClr val="accent2">
                  <a:lumMod val="75000"/>
                </a:schemeClr>
              </a:solidFill>
            </a:endParaRPr>
          </a:p>
          <a:p>
            <a:pPr algn="r" rtl="1"/>
            <a:r>
              <a:rPr lang="ar-SA" sz="2800" dirty="0">
                <a:solidFill>
                  <a:schemeClr val="accent2">
                    <a:lumMod val="75000"/>
                  </a:schemeClr>
                </a:solidFill>
              </a:rPr>
              <a:t>3-من حيث المحل </a:t>
            </a:r>
            <a:r>
              <a:rPr lang="en-US" sz="2800" dirty="0" smtClean="0">
                <a:solidFill>
                  <a:schemeClr val="accent2">
                    <a:lumMod val="75000"/>
                  </a:schemeClr>
                </a:solidFill>
              </a:rPr>
              <a:t>.</a:t>
            </a:r>
            <a:endParaRPr lang="en-US" sz="2800" dirty="0">
              <a:solidFill>
                <a:schemeClr val="accent2">
                  <a:lumMod val="75000"/>
                </a:schemeClr>
              </a:solidFill>
            </a:endParaRPr>
          </a:p>
          <a:p>
            <a:pPr algn="r" rtl="1"/>
            <a:r>
              <a:rPr lang="ar-SA" sz="2800" dirty="0">
                <a:solidFill>
                  <a:schemeClr val="accent2">
                    <a:lumMod val="75000"/>
                  </a:schemeClr>
                </a:solidFill>
              </a:rPr>
              <a:t>4- من حيث سهولة مهمة الناخب وصعوبتها </a:t>
            </a:r>
            <a:endParaRPr lang="en-US" sz="2800" dirty="0">
              <a:solidFill>
                <a:schemeClr val="accent2">
                  <a:lumMod val="75000"/>
                </a:schemeClr>
              </a:solidFill>
            </a:endParaRPr>
          </a:p>
        </p:txBody>
      </p:sp>
    </p:spTree>
    <p:extLst>
      <p:ext uri="{BB962C8B-B14F-4D97-AF65-F5344CB8AC3E}">
        <p14:creationId xmlns:p14="http://schemas.microsoft.com/office/powerpoint/2010/main" val="1120726399"/>
      </p:ext>
    </p:extLst>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b="1" dirty="0">
                <a:solidFill>
                  <a:schemeClr val="accent2">
                    <a:lumMod val="75000"/>
                  </a:schemeClr>
                </a:solidFill>
              </a:rPr>
              <a:t>الفرق بين </a:t>
            </a:r>
            <a:r>
              <a:rPr lang="ar-SA" b="1" dirty="0">
                <a:solidFill>
                  <a:schemeClr val="accent2">
                    <a:lumMod val="75000"/>
                  </a:schemeClr>
                </a:solidFill>
              </a:rPr>
              <a:t>الاستفتاء والانتخاب</a:t>
            </a:r>
            <a:endParaRPr lang="en-US"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13</a:t>
            </a:fld>
            <a:endParaRPr lang="en-GB"/>
          </a:p>
        </p:txBody>
      </p:sp>
      <p:sp>
        <p:nvSpPr>
          <p:cNvPr id="3" name="Rectangle 2"/>
          <p:cNvSpPr/>
          <p:nvPr/>
        </p:nvSpPr>
        <p:spPr>
          <a:xfrm>
            <a:off x="952105" y="1404594"/>
            <a:ext cx="10275217" cy="3970318"/>
          </a:xfrm>
          <a:prstGeom prst="rect">
            <a:avLst/>
          </a:prstGeom>
        </p:spPr>
        <p:txBody>
          <a:bodyPr wrap="square">
            <a:spAutoFit/>
          </a:bodyPr>
          <a:lstStyle/>
          <a:p>
            <a:pPr algn="r" rtl="1"/>
            <a:r>
              <a:rPr lang="en-US" sz="2800" dirty="0"/>
              <a:t> </a:t>
            </a:r>
            <a:endParaRPr lang="ar-IQ" sz="2800" dirty="0" smtClean="0"/>
          </a:p>
          <a:p>
            <a:pPr algn="r" rtl="1"/>
            <a:r>
              <a:rPr lang="ar-IQ" sz="2800" b="1" dirty="0" smtClean="0">
                <a:solidFill>
                  <a:schemeClr val="accent2">
                    <a:lumMod val="75000"/>
                  </a:schemeClr>
                </a:solidFill>
              </a:rPr>
              <a:t>يختلف الاستفتاء عن الانتخاب في عدة امور منها:-</a:t>
            </a:r>
          </a:p>
          <a:p>
            <a:pPr algn="r" rtl="1"/>
            <a:endParaRPr lang="ar-IQ" sz="2400" b="1" dirty="0" smtClean="0">
              <a:solidFill>
                <a:schemeClr val="accent2">
                  <a:lumMod val="75000"/>
                </a:schemeClr>
              </a:solidFill>
            </a:endParaRPr>
          </a:p>
          <a:p>
            <a:pPr algn="r" rtl="1"/>
            <a:r>
              <a:rPr lang="ar-SA" sz="2400" dirty="0" smtClean="0">
                <a:solidFill>
                  <a:schemeClr val="accent2">
                    <a:lumMod val="75000"/>
                  </a:schemeClr>
                </a:solidFill>
              </a:rPr>
              <a:t>1- </a:t>
            </a:r>
            <a:r>
              <a:rPr lang="ar-SA" sz="2400" dirty="0">
                <a:solidFill>
                  <a:schemeClr val="accent2">
                    <a:lumMod val="75000"/>
                  </a:schemeClr>
                </a:solidFill>
              </a:rPr>
              <a:t>ممارسة  السلطة :- حيث انها تكون مباشرة في نظام الاستفتاء الشعبي وغير مباشرة في نظام الانتخاب لكونها تمارس عن طريق النواب</a:t>
            </a:r>
            <a:r>
              <a:rPr lang="ar-SA" sz="2400" dirty="0" smtClean="0">
                <a:solidFill>
                  <a:schemeClr val="accent2">
                    <a:lumMod val="75000"/>
                  </a:schemeClr>
                </a:solidFill>
              </a:rPr>
              <a:t>.</a:t>
            </a:r>
            <a:endParaRPr lang="ar-IQ" sz="2400" dirty="0" smtClean="0">
              <a:solidFill>
                <a:schemeClr val="accent2">
                  <a:lumMod val="75000"/>
                </a:schemeClr>
              </a:solidFill>
            </a:endParaRPr>
          </a:p>
          <a:p>
            <a:pPr algn="r" rtl="1"/>
            <a:endParaRPr lang="en-US" sz="2400" dirty="0">
              <a:solidFill>
                <a:schemeClr val="accent2">
                  <a:lumMod val="75000"/>
                </a:schemeClr>
              </a:solidFill>
            </a:endParaRPr>
          </a:p>
          <a:p>
            <a:pPr algn="r" rtl="1"/>
            <a:r>
              <a:rPr lang="ar-SA" sz="2400" dirty="0">
                <a:solidFill>
                  <a:schemeClr val="accent2">
                    <a:lumMod val="75000"/>
                  </a:schemeClr>
                </a:solidFill>
              </a:rPr>
              <a:t>2- من حيث صلتهم بالديمقراطية أو نطاق عملهم في النظام السياسي :- الاستفتاء الشعبي يعني بتدخل الشعب بممارسة السلطة فهو بهذا المعنى يعتبر رافداً من روافد الديمقراطية شبه المباشرة ، اما نظام الانتخاب فيعني بإسناد السلطة من جانب الشعب الى مجموعة من الاشخاص لكي يمارسوها نيابه عنه فهو بهذا المعنى يعتبر اساسا من اسس الديمقراطية النيابية.</a:t>
            </a:r>
            <a:endParaRPr lang="en-US" sz="2400" dirty="0">
              <a:solidFill>
                <a:schemeClr val="accent2">
                  <a:lumMod val="75000"/>
                </a:schemeClr>
              </a:solidFill>
            </a:endParaRPr>
          </a:p>
        </p:txBody>
      </p:sp>
    </p:spTree>
    <p:extLst>
      <p:ext uri="{BB962C8B-B14F-4D97-AF65-F5344CB8AC3E}">
        <p14:creationId xmlns:p14="http://schemas.microsoft.com/office/powerpoint/2010/main" val="660433637"/>
      </p:ext>
    </p:extLst>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58994" y="757868"/>
            <a:ext cx="6717205" cy="520454"/>
          </a:xfrm>
        </p:spPr>
        <p:txBody>
          <a:bodyPr>
            <a:noAutofit/>
          </a:bodyPr>
          <a:lstStyle/>
          <a:p>
            <a:pPr rtl="1"/>
            <a:r>
              <a:rPr lang="ar-IQ" b="1" dirty="0">
                <a:solidFill>
                  <a:schemeClr val="accent2">
                    <a:lumMod val="75000"/>
                  </a:schemeClr>
                </a:solidFill>
              </a:rPr>
              <a:t>الفرق بين </a:t>
            </a:r>
            <a:r>
              <a:rPr lang="ar-SA" b="1" dirty="0">
                <a:solidFill>
                  <a:schemeClr val="accent2">
                    <a:lumMod val="75000"/>
                  </a:schemeClr>
                </a:solidFill>
              </a:rPr>
              <a:t>الاستفتاء والانتخاب</a:t>
            </a:r>
            <a:endParaRPr lang="en-US"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14</a:t>
            </a:fld>
            <a:endParaRPr lang="en-GB"/>
          </a:p>
        </p:txBody>
      </p:sp>
      <p:sp>
        <p:nvSpPr>
          <p:cNvPr id="3" name="Rectangle 2"/>
          <p:cNvSpPr/>
          <p:nvPr/>
        </p:nvSpPr>
        <p:spPr>
          <a:xfrm>
            <a:off x="952105" y="1018095"/>
            <a:ext cx="10275217" cy="1692771"/>
          </a:xfrm>
          <a:prstGeom prst="rect">
            <a:avLst/>
          </a:prstGeom>
        </p:spPr>
        <p:txBody>
          <a:bodyPr wrap="square">
            <a:spAutoFit/>
          </a:bodyPr>
          <a:lstStyle/>
          <a:p>
            <a:pPr algn="r" rtl="1"/>
            <a:r>
              <a:rPr lang="en-US" sz="2800" dirty="0"/>
              <a:t> </a:t>
            </a:r>
            <a:endParaRPr lang="ar-IQ" sz="2800" dirty="0" smtClean="0"/>
          </a:p>
          <a:p>
            <a:pPr algn="r" rtl="1"/>
            <a:r>
              <a:rPr lang="ar-IQ" sz="2800" b="1" dirty="0" smtClean="0">
                <a:solidFill>
                  <a:schemeClr val="accent2">
                    <a:lumMod val="75000"/>
                  </a:schemeClr>
                </a:solidFill>
              </a:rPr>
              <a:t>يختلف الاستفتاء عن الانتخاب في عدة امور منها:-</a:t>
            </a:r>
          </a:p>
          <a:p>
            <a:pPr algn="r" rtl="1"/>
            <a:r>
              <a:rPr lang="ar-IQ" sz="2400" dirty="0" smtClean="0">
                <a:solidFill>
                  <a:schemeClr val="accent2">
                    <a:lumMod val="75000"/>
                  </a:schemeClr>
                </a:solidFill>
              </a:rPr>
              <a:t>3</a:t>
            </a:r>
            <a:r>
              <a:rPr lang="ar-SA" sz="2400" dirty="0" smtClean="0">
                <a:solidFill>
                  <a:schemeClr val="accent2">
                    <a:lumMod val="75000"/>
                  </a:schemeClr>
                </a:solidFill>
              </a:rPr>
              <a:t>-من </a:t>
            </a:r>
            <a:r>
              <a:rPr lang="ar-SA" sz="2400" dirty="0">
                <a:solidFill>
                  <a:schemeClr val="accent2">
                    <a:lumMod val="75000"/>
                  </a:schemeClr>
                </a:solidFill>
              </a:rPr>
              <a:t>حيث المحل </a:t>
            </a:r>
            <a:endParaRPr lang="ar-IQ" sz="2400" dirty="0" smtClean="0">
              <a:solidFill>
                <a:schemeClr val="accent2">
                  <a:lumMod val="75000"/>
                </a:schemeClr>
              </a:solidFill>
            </a:endParaRPr>
          </a:p>
          <a:p>
            <a:pPr algn="r" rtl="1"/>
            <a:endParaRPr lang="ar-IQ" sz="2400" b="1" dirty="0" smtClean="0">
              <a:solidFill>
                <a:schemeClr val="accent2">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59375953"/>
              </p:ext>
            </p:extLst>
          </p:nvPr>
        </p:nvGraphicFramePr>
        <p:xfrm>
          <a:off x="2418499" y="2397637"/>
          <a:ext cx="8128000" cy="3484880"/>
        </p:xfrm>
        <a:graphic>
          <a:graphicData uri="http://schemas.openxmlformats.org/drawingml/2006/table">
            <a:tbl>
              <a:tblPr firstRow="1" bandRow="1">
                <a:tableStyleId>{21E4AEA4-8DFA-4A89-87EB-49C32662AFE0}</a:tableStyleId>
              </a:tblPr>
              <a:tblGrid>
                <a:gridCol w="4064000"/>
                <a:gridCol w="4064000"/>
              </a:tblGrid>
              <a:tr h="370840">
                <a:tc>
                  <a:txBody>
                    <a:bodyPr/>
                    <a:lstStyle/>
                    <a:p>
                      <a:pPr algn="ctr" rtl="1"/>
                      <a:r>
                        <a:rPr lang="ar-IQ" dirty="0" smtClean="0"/>
                        <a:t>الانتخاب</a:t>
                      </a:r>
                      <a:endParaRPr lang="en-US" dirty="0"/>
                    </a:p>
                  </a:txBody>
                  <a:tcPr/>
                </a:tc>
                <a:tc>
                  <a:txBody>
                    <a:bodyPr/>
                    <a:lstStyle/>
                    <a:p>
                      <a:pPr algn="ctr" rtl="1"/>
                      <a:r>
                        <a:rPr lang="ar-IQ" dirty="0" smtClean="0"/>
                        <a:t>الاستفتاء</a:t>
                      </a:r>
                      <a:endParaRPr lang="en-US" dirty="0"/>
                    </a:p>
                  </a:txBody>
                  <a:tcPr/>
                </a:tc>
              </a:tr>
              <a:tr h="370840">
                <a:tc>
                  <a:txBody>
                    <a:bodyPr/>
                    <a:lstStyle/>
                    <a:p>
                      <a:pPr algn="r" rtl="1"/>
                      <a:r>
                        <a:rPr lang="ar-IQ" dirty="0" smtClean="0">
                          <a:solidFill>
                            <a:schemeClr val="accent2">
                              <a:lumMod val="75000"/>
                            </a:schemeClr>
                          </a:solidFill>
                        </a:rPr>
                        <a:t>1- </a:t>
                      </a:r>
                      <a:r>
                        <a:rPr lang="ar-SA" sz="1800" kern="1200" dirty="0" smtClean="0">
                          <a:solidFill>
                            <a:schemeClr val="accent2">
                              <a:lumMod val="75000"/>
                            </a:schemeClr>
                          </a:solidFill>
                          <a:effectLst/>
                          <a:latin typeface="+mn-lt"/>
                          <a:ea typeface="+mn-ea"/>
                          <a:cs typeface="+mn-cs"/>
                        </a:rPr>
                        <a:t>محل الانتخاب فهو شخص أو اكثر من شخص ( في حالة الانتخاب بالقائمة) يختاره الناخب ليكون نائبا في البرلمان.</a:t>
                      </a:r>
                      <a:endParaRPr lang="en-US" dirty="0">
                        <a:solidFill>
                          <a:schemeClr val="accent2">
                            <a:lumMod val="75000"/>
                          </a:schemeClr>
                        </a:solidFill>
                      </a:endParaRPr>
                    </a:p>
                  </a:txBody>
                  <a:tcPr/>
                </a:tc>
                <a:tc>
                  <a:txBody>
                    <a:bodyPr/>
                    <a:lstStyle/>
                    <a:p>
                      <a:pPr algn="r" rtl="1"/>
                      <a:r>
                        <a:rPr lang="ar-IQ" dirty="0" smtClean="0">
                          <a:solidFill>
                            <a:schemeClr val="accent2">
                              <a:lumMod val="75000"/>
                            </a:schemeClr>
                          </a:solidFill>
                        </a:rPr>
                        <a:t>1- </a:t>
                      </a:r>
                      <a:r>
                        <a:rPr lang="ar-SA" sz="1800" kern="1200" dirty="0" smtClean="0">
                          <a:solidFill>
                            <a:schemeClr val="accent2">
                              <a:lumMod val="75000"/>
                            </a:schemeClr>
                          </a:solidFill>
                          <a:effectLst/>
                          <a:latin typeface="+mn-lt"/>
                          <a:ea typeface="+mn-ea"/>
                          <a:cs typeface="+mn-cs"/>
                        </a:rPr>
                        <a:t>محل الاستفتاء هو قضايا عامة أو أي موضوع عام سواء كان موضوع قانونياً أم دستورياً أم سياسياً</a:t>
                      </a:r>
                      <a:r>
                        <a:rPr lang="ar-IQ" sz="1800" kern="1200" dirty="0" smtClean="0">
                          <a:solidFill>
                            <a:schemeClr val="accent2">
                              <a:lumMod val="75000"/>
                            </a:schemeClr>
                          </a:solidFill>
                          <a:effectLst/>
                          <a:latin typeface="+mn-lt"/>
                          <a:ea typeface="+mn-ea"/>
                          <a:cs typeface="+mn-cs"/>
                        </a:rPr>
                        <a:t>.</a:t>
                      </a:r>
                      <a:endParaRPr lang="en-US" dirty="0">
                        <a:solidFill>
                          <a:schemeClr val="accent2">
                            <a:lumMod val="75000"/>
                          </a:schemeClr>
                        </a:solidFill>
                      </a:endParaRPr>
                    </a:p>
                  </a:txBody>
                  <a:tcPr/>
                </a:tc>
              </a:tr>
              <a:tr h="370840">
                <a:tc>
                  <a:txBody>
                    <a:bodyPr/>
                    <a:lstStyle/>
                    <a:p>
                      <a:pPr algn="r" rtl="1"/>
                      <a:r>
                        <a:rPr lang="ar-IQ" dirty="0" smtClean="0">
                          <a:solidFill>
                            <a:schemeClr val="accent2">
                              <a:lumMod val="75000"/>
                            </a:schemeClr>
                          </a:solidFill>
                        </a:rPr>
                        <a:t>2- </a:t>
                      </a:r>
                      <a:r>
                        <a:rPr lang="ar-SA" sz="1800" kern="1200" dirty="0" smtClean="0">
                          <a:solidFill>
                            <a:schemeClr val="accent2">
                              <a:lumMod val="75000"/>
                            </a:schemeClr>
                          </a:solidFill>
                          <a:effectLst/>
                          <a:latin typeface="+mn-lt"/>
                          <a:ea typeface="+mn-ea"/>
                          <a:cs typeface="+mn-cs"/>
                        </a:rPr>
                        <a:t>الاختيار بين عدة اشخاص حتى لو كان المطلوب اختيار مرشح واحد فعنصر الاختيار يبقى موجوداً </a:t>
                      </a:r>
                      <a:endParaRPr lang="en-US" dirty="0">
                        <a:solidFill>
                          <a:schemeClr val="accent2">
                            <a:lumMod val="75000"/>
                          </a:schemeClr>
                        </a:solidFill>
                      </a:endParaRPr>
                    </a:p>
                  </a:txBody>
                  <a:tcPr/>
                </a:tc>
                <a:tc>
                  <a:txBody>
                    <a:bodyPr/>
                    <a:lstStyle/>
                    <a:p>
                      <a:pPr algn="r" rtl="1"/>
                      <a:r>
                        <a:rPr lang="ar-IQ" dirty="0" smtClean="0">
                          <a:solidFill>
                            <a:schemeClr val="accent2">
                              <a:lumMod val="75000"/>
                            </a:schemeClr>
                          </a:solidFill>
                        </a:rPr>
                        <a:t>2-</a:t>
                      </a:r>
                      <a:r>
                        <a:rPr lang="ar-IQ" baseline="0" dirty="0" smtClean="0">
                          <a:solidFill>
                            <a:schemeClr val="accent2">
                              <a:lumMod val="75000"/>
                            </a:schemeClr>
                          </a:solidFill>
                        </a:rPr>
                        <a:t> </a:t>
                      </a:r>
                      <a:r>
                        <a:rPr lang="ar-SA" sz="1800" kern="1200" dirty="0" smtClean="0">
                          <a:solidFill>
                            <a:schemeClr val="accent2">
                              <a:lumMod val="75000"/>
                            </a:schemeClr>
                          </a:solidFill>
                          <a:effectLst/>
                          <a:latin typeface="+mn-lt"/>
                          <a:ea typeface="+mn-ea"/>
                          <a:cs typeface="+mn-cs"/>
                        </a:rPr>
                        <a:t> ينتفي فيه عنصر الاختيار لكون المرشح واحداً لا غير</a:t>
                      </a:r>
                      <a:r>
                        <a:rPr lang="ar-IQ" sz="1800" kern="1200" dirty="0" smtClean="0">
                          <a:solidFill>
                            <a:schemeClr val="accent2">
                              <a:lumMod val="75000"/>
                            </a:schemeClr>
                          </a:solidFill>
                          <a:effectLst/>
                          <a:latin typeface="+mn-lt"/>
                          <a:ea typeface="+mn-ea"/>
                          <a:cs typeface="+mn-cs"/>
                        </a:rPr>
                        <a:t>، </a:t>
                      </a:r>
                      <a:r>
                        <a:rPr lang="ar-SA" sz="1800" kern="1200" dirty="0" smtClean="0">
                          <a:solidFill>
                            <a:schemeClr val="accent2">
                              <a:lumMod val="75000"/>
                            </a:schemeClr>
                          </a:solidFill>
                          <a:effectLst/>
                          <a:latin typeface="+mn-lt"/>
                          <a:ea typeface="+mn-ea"/>
                          <a:cs typeface="+mn-cs"/>
                        </a:rPr>
                        <a:t> يؤدي</a:t>
                      </a:r>
                      <a:r>
                        <a:rPr lang="ar-IQ" sz="1800" kern="1200" dirty="0" smtClean="0">
                          <a:solidFill>
                            <a:schemeClr val="accent2">
                              <a:lumMod val="75000"/>
                            </a:schemeClr>
                          </a:solidFill>
                          <a:effectLst/>
                          <a:latin typeface="+mn-lt"/>
                          <a:ea typeface="+mn-ea"/>
                          <a:cs typeface="+mn-cs"/>
                        </a:rPr>
                        <a:t> الاستفتاء</a:t>
                      </a:r>
                      <a:r>
                        <a:rPr lang="ar-SA" sz="1800" kern="1200" dirty="0" smtClean="0">
                          <a:solidFill>
                            <a:schemeClr val="accent2">
                              <a:lumMod val="75000"/>
                            </a:schemeClr>
                          </a:solidFill>
                          <a:effectLst/>
                          <a:latin typeface="+mn-lt"/>
                          <a:ea typeface="+mn-ea"/>
                          <a:cs typeface="+mn-cs"/>
                        </a:rPr>
                        <a:t> الى اختيار شخص أو الابقاء على اختياره لرئاسة الدولة</a:t>
                      </a:r>
                      <a:endParaRPr lang="en-US" dirty="0">
                        <a:solidFill>
                          <a:schemeClr val="accent2">
                            <a:lumMod val="75000"/>
                          </a:schemeClr>
                        </a:solidFill>
                      </a:endParaRPr>
                    </a:p>
                  </a:txBody>
                  <a:tcPr/>
                </a:tc>
              </a:tr>
              <a:tr h="370840">
                <a:tc>
                  <a:txBody>
                    <a:bodyPr/>
                    <a:lstStyle/>
                    <a:p>
                      <a:pPr algn="r" rtl="1"/>
                      <a:r>
                        <a:rPr lang="ar-IQ" dirty="0" smtClean="0">
                          <a:solidFill>
                            <a:schemeClr val="accent2">
                              <a:lumMod val="75000"/>
                            </a:schemeClr>
                          </a:solidFill>
                        </a:rPr>
                        <a:t>3- عدد الاصوات يكون</a:t>
                      </a:r>
                      <a:r>
                        <a:rPr lang="ar-IQ" baseline="0" dirty="0" smtClean="0">
                          <a:solidFill>
                            <a:schemeClr val="accent2">
                              <a:lumMod val="75000"/>
                            </a:schemeClr>
                          </a:solidFill>
                        </a:rPr>
                        <a:t> اقل.</a:t>
                      </a:r>
                      <a:endParaRPr lang="en-US" dirty="0">
                        <a:solidFill>
                          <a:schemeClr val="accent2">
                            <a:lumMod val="75000"/>
                          </a:schemeClr>
                        </a:solidFill>
                      </a:endParaRPr>
                    </a:p>
                  </a:txBody>
                  <a:tcPr/>
                </a:tc>
                <a:tc>
                  <a:txBody>
                    <a:bodyPr/>
                    <a:lstStyle/>
                    <a:p>
                      <a:pPr algn="r" rtl="1"/>
                      <a:r>
                        <a:rPr lang="ar-IQ" dirty="0" smtClean="0">
                          <a:solidFill>
                            <a:schemeClr val="accent2">
                              <a:lumMod val="75000"/>
                            </a:schemeClr>
                          </a:solidFill>
                        </a:rPr>
                        <a:t>3- </a:t>
                      </a:r>
                      <a:r>
                        <a:rPr lang="ar-SA" sz="1800" kern="1200" dirty="0" smtClean="0">
                          <a:solidFill>
                            <a:schemeClr val="accent2">
                              <a:lumMod val="75000"/>
                            </a:schemeClr>
                          </a:solidFill>
                          <a:effectLst/>
                          <a:latin typeface="+mn-lt"/>
                          <a:ea typeface="+mn-ea"/>
                          <a:cs typeface="+mn-cs"/>
                        </a:rPr>
                        <a:t>تكون الاصوات التي يحصل عليها المرشح في حالة الاستفتاء الشخصي اكثر من تلك الاصوات التي يحصل عليها نفس المرشح في حالة الانتخاب.</a:t>
                      </a:r>
                      <a:endParaRPr lang="en-US" dirty="0">
                        <a:solidFill>
                          <a:schemeClr val="accent2">
                            <a:lumMod val="75000"/>
                          </a:schemeClr>
                        </a:solidFill>
                      </a:endParaRPr>
                    </a:p>
                  </a:txBody>
                  <a:tcPr/>
                </a:tc>
              </a:tr>
              <a:tr h="370840">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IQ" dirty="0" smtClean="0">
                          <a:solidFill>
                            <a:schemeClr val="accent2">
                              <a:lumMod val="75000"/>
                            </a:schemeClr>
                          </a:solidFill>
                        </a:rPr>
                        <a:t>4- اكثر</a:t>
                      </a:r>
                      <a:r>
                        <a:rPr lang="ar-IQ" sz="1800" kern="1200" dirty="0" smtClean="0">
                          <a:solidFill>
                            <a:schemeClr val="accent2">
                              <a:lumMod val="75000"/>
                            </a:schemeClr>
                          </a:solidFill>
                          <a:effectLst/>
                          <a:latin typeface="+mn-lt"/>
                          <a:ea typeface="+mn-ea"/>
                          <a:cs typeface="+mn-cs"/>
                        </a:rPr>
                        <a:t> </a:t>
                      </a:r>
                      <a:r>
                        <a:rPr lang="ar-SA" sz="1800" kern="1200" dirty="0" smtClean="0">
                          <a:solidFill>
                            <a:schemeClr val="accent2">
                              <a:lumMod val="75000"/>
                            </a:schemeClr>
                          </a:solidFill>
                          <a:effectLst/>
                          <a:latin typeface="+mn-lt"/>
                          <a:ea typeface="+mn-ea"/>
                          <a:cs typeface="+mn-cs"/>
                        </a:rPr>
                        <a:t>اتفاقا مع </a:t>
                      </a:r>
                      <a:r>
                        <a:rPr lang="ar-IQ" sz="1800" kern="1200" dirty="0" smtClean="0">
                          <a:solidFill>
                            <a:schemeClr val="accent2">
                              <a:lumMod val="75000"/>
                            </a:schemeClr>
                          </a:solidFill>
                          <a:effectLst/>
                          <a:latin typeface="+mn-lt"/>
                          <a:ea typeface="+mn-ea"/>
                          <a:cs typeface="+mn-cs"/>
                        </a:rPr>
                        <a:t>مفهوم </a:t>
                      </a:r>
                      <a:r>
                        <a:rPr lang="ar-SA" sz="1800" kern="1200" dirty="0" smtClean="0">
                          <a:solidFill>
                            <a:schemeClr val="accent2">
                              <a:lumMod val="75000"/>
                            </a:schemeClr>
                          </a:solidFill>
                          <a:effectLst/>
                          <a:latin typeface="+mn-lt"/>
                          <a:ea typeface="+mn-ea"/>
                          <a:cs typeface="+mn-cs"/>
                        </a:rPr>
                        <a:t>الديمقراطية ومبدأ الحرية </a:t>
                      </a:r>
                      <a:endParaRPr lang="en-US" dirty="0">
                        <a:solidFill>
                          <a:schemeClr val="accent2">
                            <a:lumMod val="75000"/>
                          </a:schemeClr>
                        </a:solidFill>
                      </a:endParaRPr>
                    </a:p>
                  </a:txBody>
                  <a:tcPr/>
                </a:tc>
                <a:tc>
                  <a:txBody>
                    <a:bodyPr/>
                    <a:lstStyle/>
                    <a:p>
                      <a:pPr algn="r" rtl="1"/>
                      <a:r>
                        <a:rPr lang="ar-IQ" dirty="0" smtClean="0">
                          <a:solidFill>
                            <a:schemeClr val="accent2">
                              <a:lumMod val="75000"/>
                            </a:schemeClr>
                          </a:solidFill>
                        </a:rPr>
                        <a:t>4- </a:t>
                      </a:r>
                      <a:r>
                        <a:rPr lang="ar-SA" sz="1800" kern="1200" dirty="0" smtClean="0">
                          <a:solidFill>
                            <a:schemeClr val="accent2">
                              <a:lumMod val="75000"/>
                            </a:schemeClr>
                          </a:solidFill>
                          <a:effectLst/>
                          <a:latin typeface="+mn-lt"/>
                          <a:ea typeface="+mn-ea"/>
                          <a:cs typeface="+mn-cs"/>
                        </a:rPr>
                        <a:t>ا</a:t>
                      </a:r>
                      <a:r>
                        <a:rPr lang="ar-IQ" sz="1800" kern="1200" dirty="0" smtClean="0">
                          <a:solidFill>
                            <a:schemeClr val="accent2">
                              <a:lumMod val="75000"/>
                            </a:schemeClr>
                          </a:solidFill>
                          <a:effectLst/>
                          <a:latin typeface="+mn-lt"/>
                          <a:ea typeface="+mn-ea"/>
                          <a:cs typeface="+mn-cs"/>
                        </a:rPr>
                        <a:t>قل</a:t>
                      </a:r>
                      <a:r>
                        <a:rPr lang="ar-SA" sz="1800" kern="1200" dirty="0" smtClean="0">
                          <a:solidFill>
                            <a:schemeClr val="accent2">
                              <a:lumMod val="75000"/>
                            </a:schemeClr>
                          </a:solidFill>
                          <a:effectLst/>
                          <a:latin typeface="+mn-lt"/>
                          <a:ea typeface="+mn-ea"/>
                          <a:cs typeface="+mn-cs"/>
                        </a:rPr>
                        <a:t> اتفاقا مع </a:t>
                      </a:r>
                      <a:r>
                        <a:rPr lang="ar-IQ" sz="1800" kern="1200" dirty="0" smtClean="0">
                          <a:solidFill>
                            <a:schemeClr val="accent2">
                              <a:lumMod val="75000"/>
                            </a:schemeClr>
                          </a:solidFill>
                          <a:effectLst/>
                          <a:latin typeface="+mn-lt"/>
                          <a:ea typeface="+mn-ea"/>
                          <a:cs typeface="+mn-cs"/>
                        </a:rPr>
                        <a:t>مفهوم </a:t>
                      </a:r>
                      <a:r>
                        <a:rPr lang="ar-SA" sz="1800" kern="1200" dirty="0" smtClean="0">
                          <a:solidFill>
                            <a:schemeClr val="accent2">
                              <a:lumMod val="75000"/>
                            </a:schemeClr>
                          </a:solidFill>
                          <a:effectLst/>
                          <a:latin typeface="+mn-lt"/>
                          <a:ea typeface="+mn-ea"/>
                          <a:cs typeface="+mn-cs"/>
                        </a:rPr>
                        <a:t>الديمقراطية ومبدأ الحرية </a:t>
                      </a:r>
                      <a:endParaRPr lang="en-US" dirty="0">
                        <a:solidFill>
                          <a:schemeClr val="accent2">
                            <a:lumMod val="75000"/>
                          </a:schemeClr>
                        </a:solidFill>
                      </a:endParaRPr>
                    </a:p>
                  </a:txBody>
                  <a:tcPr/>
                </a:tc>
              </a:tr>
            </a:tbl>
          </a:graphicData>
        </a:graphic>
      </p:graphicFrame>
    </p:spTree>
    <p:extLst>
      <p:ext uri="{BB962C8B-B14F-4D97-AF65-F5344CB8AC3E}">
        <p14:creationId xmlns:p14="http://schemas.microsoft.com/office/powerpoint/2010/main" val="308387637"/>
      </p:ext>
    </p:extLst>
  </p:cSld>
  <p:clrMapOvr>
    <a:masterClrMapping/>
  </p:clrMapOvr>
  <p:transition>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58994" y="757868"/>
            <a:ext cx="6717205" cy="520454"/>
          </a:xfrm>
        </p:spPr>
        <p:txBody>
          <a:bodyPr>
            <a:noAutofit/>
          </a:bodyPr>
          <a:lstStyle/>
          <a:p>
            <a:pPr rtl="1"/>
            <a:r>
              <a:rPr lang="ar-IQ" b="1" dirty="0">
                <a:solidFill>
                  <a:schemeClr val="accent2">
                    <a:lumMod val="75000"/>
                  </a:schemeClr>
                </a:solidFill>
              </a:rPr>
              <a:t>الفرق بين </a:t>
            </a:r>
            <a:r>
              <a:rPr lang="ar-SA" b="1" dirty="0">
                <a:solidFill>
                  <a:schemeClr val="accent2">
                    <a:lumMod val="75000"/>
                  </a:schemeClr>
                </a:solidFill>
              </a:rPr>
              <a:t>الاستفتاء والانتخاب</a:t>
            </a:r>
            <a:endParaRPr lang="en-US"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15</a:t>
            </a:fld>
            <a:endParaRPr lang="en-GB"/>
          </a:p>
        </p:txBody>
      </p:sp>
      <p:sp>
        <p:nvSpPr>
          <p:cNvPr id="3" name="Rectangle 2"/>
          <p:cNvSpPr/>
          <p:nvPr/>
        </p:nvSpPr>
        <p:spPr>
          <a:xfrm>
            <a:off x="952105" y="1018095"/>
            <a:ext cx="10275217" cy="1754326"/>
          </a:xfrm>
          <a:prstGeom prst="rect">
            <a:avLst/>
          </a:prstGeom>
        </p:spPr>
        <p:txBody>
          <a:bodyPr wrap="square">
            <a:spAutoFit/>
          </a:bodyPr>
          <a:lstStyle/>
          <a:p>
            <a:pPr algn="r" rtl="1"/>
            <a:r>
              <a:rPr lang="en-US" sz="2800" dirty="0"/>
              <a:t> </a:t>
            </a:r>
            <a:endParaRPr lang="ar-IQ" sz="2800" dirty="0" smtClean="0"/>
          </a:p>
          <a:p>
            <a:pPr algn="r" rtl="1"/>
            <a:r>
              <a:rPr lang="ar-IQ" sz="2800" b="1" dirty="0" smtClean="0">
                <a:solidFill>
                  <a:schemeClr val="accent2">
                    <a:lumMod val="75000"/>
                  </a:schemeClr>
                </a:solidFill>
              </a:rPr>
              <a:t>يختلف الاستفتاء عن الانتخاب في عدة امور منها:-</a:t>
            </a:r>
          </a:p>
          <a:p>
            <a:pPr algn="r" rtl="1"/>
            <a:r>
              <a:rPr lang="ar-IQ" sz="2400" dirty="0" smtClean="0">
                <a:solidFill>
                  <a:schemeClr val="accent2">
                    <a:lumMod val="75000"/>
                  </a:schemeClr>
                </a:solidFill>
              </a:rPr>
              <a:t>4</a:t>
            </a:r>
            <a:r>
              <a:rPr lang="ar-SA" sz="2400" dirty="0" smtClean="0">
                <a:solidFill>
                  <a:schemeClr val="accent2">
                    <a:lumMod val="75000"/>
                  </a:schemeClr>
                </a:solidFill>
              </a:rPr>
              <a:t>-</a:t>
            </a:r>
            <a:r>
              <a:rPr lang="ar-IQ" sz="2400" dirty="0" smtClean="0">
                <a:solidFill>
                  <a:schemeClr val="accent2">
                    <a:lumMod val="75000"/>
                  </a:schemeClr>
                </a:solidFill>
              </a:rPr>
              <a:t> </a:t>
            </a:r>
            <a:r>
              <a:rPr lang="ar-SA" sz="2400" dirty="0" smtClean="0">
                <a:solidFill>
                  <a:schemeClr val="accent2">
                    <a:lumMod val="75000"/>
                  </a:schemeClr>
                </a:solidFill>
              </a:rPr>
              <a:t>من </a:t>
            </a:r>
            <a:r>
              <a:rPr lang="ar-SA" sz="2400" dirty="0">
                <a:solidFill>
                  <a:schemeClr val="accent2">
                    <a:lumMod val="75000"/>
                  </a:schemeClr>
                </a:solidFill>
              </a:rPr>
              <a:t>حيث سهولة مهمة الناخب وصعوبتها </a:t>
            </a:r>
            <a:endParaRPr lang="en-US" sz="2400" dirty="0">
              <a:solidFill>
                <a:schemeClr val="accent2">
                  <a:lumMod val="75000"/>
                </a:schemeClr>
              </a:solidFill>
            </a:endParaRPr>
          </a:p>
          <a:p>
            <a:pPr algn="r" rtl="1"/>
            <a:endParaRPr lang="ar-IQ" sz="2400" b="1" dirty="0" smtClean="0">
              <a:solidFill>
                <a:schemeClr val="accent2">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279665570"/>
              </p:ext>
            </p:extLst>
          </p:nvPr>
        </p:nvGraphicFramePr>
        <p:xfrm>
          <a:off x="1074653" y="2397637"/>
          <a:ext cx="10152668" cy="2804160"/>
        </p:xfrm>
        <a:graphic>
          <a:graphicData uri="http://schemas.openxmlformats.org/drawingml/2006/table">
            <a:tbl>
              <a:tblPr firstRow="1" bandRow="1">
                <a:tableStyleId>{21E4AEA4-8DFA-4A89-87EB-49C32662AFE0}</a:tableStyleId>
              </a:tblPr>
              <a:tblGrid>
                <a:gridCol w="5076334"/>
                <a:gridCol w="5076334"/>
              </a:tblGrid>
              <a:tr h="370840">
                <a:tc>
                  <a:txBody>
                    <a:bodyPr/>
                    <a:lstStyle/>
                    <a:p>
                      <a:pPr algn="ctr" rtl="1"/>
                      <a:r>
                        <a:rPr lang="ar-IQ" sz="2000" dirty="0" smtClean="0"/>
                        <a:t>الانتخاب</a:t>
                      </a:r>
                      <a:endParaRPr lang="en-US" sz="2000" dirty="0"/>
                    </a:p>
                  </a:txBody>
                  <a:tcPr/>
                </a:tc>
                <a:tc>
                  <a:txBody>
                    <a:bodyPr/>
                    <a:lstStyle/>
                    <a:p>
                      <a:pPr algn="ctr" rtl="1"/>
                      <a:r>
                        <a:rPr lang="ar-IQ" sz="2000" dirty="0" smtClean="0"/>
                        <a:t>الاستفتاء</a:t>
                      </a:r>
                      <a:endParaRPr lang="en-US" sz="2000" dirty="0"/>
                    </a:p>
                  </a:txBody>
                  <a:tcPr/>
                </a:tc>
              </a:tr>
              <a:tr h="370840">
                <a:tc>
                  <a:txBody>
                    <a:bodyPr/>
                    <a:lstStyle/>
                    <a:p>
                      <a:pPr algn="r" rtl="1"/>
                      <a:r>
                        <a:rPr lang="ar-IQ" sz="2000" dirty="0" smtClean="0">
                          <a:solidFill>
                            <a:schemeClr val="accent2">
                              <a:lumMod val="75000"/>
                            </a:schemeClr>
                          </a:solidFill>
                        </a:rPr>
                        <a:t>1- الانتخاب اكثر صعوبة ومشقة من الاستفتاء لتعدد المرشحين وبرامجهم السياسية والتي تزيد من حيرة الناخب في اختيار الافضل .</a:t>
                      </a:r>
                      <a:endParaRPr lang="en-US" sz="2000" dirty="0">
                        <a:solidFill>
                          <a:schemeClr val="accent2">
                            <a:lumMod val="75000"/>
                          </a:schemeClr>
                        </a:solidFill>
                      </a:endParaRPr>
                    </a:p>
                  </a:txBody>
                  <a:tcPr/>
                </a:tc>
                <a:tc>
                  <a:txBody>
                    <a:bodyPr/>
                    <a:lstStyle/>
                    <a:p>
                      <a:pPr algn="r" rtl="1"/>
                      <a:r>
                        <a:rPr lang="ar-IQ" sz="2000" dirty="0" smtClean="0">
                          <a:solidFill>
                            <a:schemeClr val="accent2">
                              <a:lumMod val="75000"/>
                            </a:schemeClr>
                          </a:solidFill>
                        </a:rPr>
                        <a:t>1- الاستفتاء اسهل من الانتخاب</a:t>
                      </a:r>
                      <a:r>
                        <a:rPr lang="en-US" sz="2000" dirty="0" smtClean="0">
                          <a:solidFill>
                            <a:schemeClr val="accent2">
                              <a:lumMod val="75000"/>
                            </a:schemeClr>
                          </a:solidFill>
                        </a:rPr>
                        <a:t>  </a:t>
                      </a:r>
                      <a:r>
                        <a:rPr lang="en-US" sz="2000" baseline="0" dirty="0" smtClean="0">
                          <a:solidFill>
                            <a:schemeClr val="accent2">
                              <a:lumMod val="75000"/>
                            </a:schemeClr>
                          </a:solidFill>
                        </a:rPr>
                        <a:t> </a:t>
                      </a:r>
                      <a:r>
                        <a:rPr lang="ar-IQ" sz="2000" baseline="0" dirty="0" smtClean="0">
                          <a:solidFill>
                            <a:schemeClr val="accent2">
                              <a:lumMod val="75000"/>
                            </a:schemeClr>
                          </a:solidFill>
                        </a:rPr>
                        <a:t>ولا تتحقق هذة السهولة الاعند صياغة القوانين باسلوب مبسط يسهل على الجميع فهمه.</a:t>
                      </a:r>
                      <a:endParaRPr lang="en-US" sz="2000" dirty="0">
                        <a:solidFill>
                          <a:schemeClr val="accent2">
                            <a:lumMod val="75000"/>
                          </a:schemeClr>
                        </a:solidFill>
                      </a:endParaRPr>
                    </a:p>
                  </a:txBody>
                  <a:tcPr/>
                </a:tc>
              </a:tr>
              <a:tr h="370840">
                <a:tc>
                  <a:txBody>
                    <a:bodyPr/>
                    <a:lstStyle/>
                    <a:p>
                      <a:pPr algn="r" rtl="1"/>
                      <a:r>
                        <a:rPr lang="ar-IQ" sz="2000" dirty="0" smtClean="0">
                          <a:solidFill>
                            <a:schemeClr val="accent2">
                              <a:lumMod val="75000"/>
                            </a:schemeClr>
                          </a:solidFill>
                        </a:rPr>
                        <a:t>2- </a:t>
                      </a:r>
                      <a:r>
                        <a:rPr lang="ar-SA" sz="2000" kern="1200" dirty="0" smtClean="0">
                          <a:solidFill>
                            <a:schemeClr val="accent2">
                              <a:lumMod val="75000"/>
                            </a:schemeClr>
                          </a:solidFill>
                          <a:effectLst/>
                          <a:latin typeface="+mn-lt"/>
                          <a:ea typeface="+mn-ea"/>
                          <a:cs typeface="+mn-cs"/>
                        </a:rPr>
                        <a:t>التصويت على شخص زائداً البرنامج السياسي لذلك الشخص</a:t>
                      </a:r>
                      <a:r>
                        <a:rPr lang="ar-IQ" sz="2000" kern="1200" dirty="0" smtClean="0">
                          <a:solidFill>
                            <a:schemeClr val="accent2">
                              <a:lumMod val="75000"/>
                            </a:schemeClr>
                          </a:solidFill>
                          <a:effectLst/>
                          <a:latin typeface="+mn-lt"/>
                          <a:ea typeface="+mn-ea"/>
                          <a:cs typeface="+mn-cs"/>
                        </a:rPr>
                        <a:t>.</a:t>
                      </a:r>
                      <a:r>
                        <a:rPr lang="ar-SA" sz="2000" kern="1200" dirty="0" smtClean="0">
                          <a:solidFill>
                            <a:schemeClr val="accent2">
                              <a:lumMod val="75000"/>
                            </a:schemeClr>
                          </a:solidFill>
                          <a:effectLst/>
                          <a:latin typeface="+mn-lt"/>
                          <a:ea typeface="+mn-ea"/>
                          <a:cs typeface="+mn-cs"/>
                        </a:rPr>
                        <a:t> </a:t>
                      </a:r>
                      <a:endParaRPr lang="en-US" sz="2000" dirty="0">
                        <a:solidFill>
                          <a:schemeClr val="accent2">
                            <a:lumMod val="75000"/>
                          </a:schemeClr>
                        </a:solidFill>
                      </a:endParaRPr>
                    </a:p>
                  </a:txBody>
                  <a:tcPr/>
                </a:tc>
                <a:tc>
                  <a:txBody>
                    <a:bodyPr/>
                    <a:lstStyle/>
                    <a:p>
                      <a:pPr algn="r" rtl="1"/>
                      <a:r>
                        <a:rPr lang="ar-IQ" sz="2000" dirty="0" smtClean="0">
                          <a:solidFill>
                            <a:schemeClr val="accent2">
                              <a:lumMod val="75000"/>
                            </a:schemeClr>
                          </a:solidFill>
                        </a:rPr>
                        <a:t>2- </a:t>
                      </a:r>
                      <a:r>
                        <a:rPr lang="ar-SA" sz="2000" kern="1200" dirty="0" smtClean="0">
                          <a:solidFill>
                            <a:schemeClr val="accent2">
                              <a:lumMod val="75000"/>
                            </a:schemeClr>
                          </a:solidFill>
                          <a:effectLst/>
                          <a:latin typeface="+mn-lt"/>
                          <a:ea typeface="+mn-ea"/>
                          <a:cs typeface="+mn-cs"/>
                        </a:rPr>
                        <a:t>التصويت على موضوع معين فقط </a:t>
                      </a:r>
                      <a:r>
                        <a:rPr lang="ar-IQ" sz="2000" kern="1200" dirty="0" smtClean="0">
                          <a:solidFill>
                            <a:schemeClr val="accent2">
                              <a:lumMod val="75000"/>
                            </a:schemeClr>
                          </a:solidFill>
                          <a:effectLst/>
                          <a:latin typeface="+mn-lt"/>
                          <a:ea typeface="+mn-ea"/>
                          <a:cs typeface="+mn-cs"/>
                        </a:rPr>
                        <a:t>.</a:t>
                      </a:r>
                      <a:endParaRPr lang="en-US" sz="2000" dirty="0">
                        <a:solidFill>
                          <a:schemeClr val="accent2">
                            <a:lumMod val="75000"/>
                          </a:schemeClr>
                        </a:solidFill>
                      </a:endParaRPr>
                    </a:p>
                  </a:txBody>
                  <a:tcPr/>
                </a:tc>
              </a:tr>
              <a:tr h="370840">
                <a:tc>
                  <a:txBody>
                    <a:bodyPr/>
                    <a:lstStyle/>
                    <a:p>
                      <a:pPr algn="r" rtl="1"/>
                      <a:r>
                        <a:rPr lang="ar-IQ" sz="2000" dirty="0" smtClean="0">
                          <a:solidFill>
                            <a:schemeClr val="accent2">
                              <a:lumMod val="75000"/>
                            </a:schemeClr>
                          </a:solidFill>
                        </a:rPr>
                        <a:t>3- </a:t>
                      </a:r>
                      <a:r>
                        <a:rPr lang="ar-IQ" sz="2000" kern="1200" dirty="0" smtClean="0">
                          <a:solidFill>
                            <a:schemeClr val="accent2">
                              <a:lumMod val="75000"/>
                            </a:schemeClr>
                          </a:solidFill>
                          <a:effectLst/>
                          <a:latin typeface="+mn-lt"/>
                          <a:ea typeface="+mn-ea"/>
                          <a:cs typeface="+mn-cs"/>
                        </a:rPr>
                        <a:t>يكون الناخب اكثر تاثرا </a:t>
                      </a:r>
                      <a:r>
                        <a:rPr lang="ar-SA" sz="2000" kern="1200" dirty="0" smtClean="0">
                          <a:solidFill>
                            <a:schemeClr val="accent2">
                              <a:lumMod val="75000"/>
                            </a:schemeClr>
                          </a:solidFill>
                          <a:effectLst/>
                          <a:latin typeface="+mn-lt"/>
                          <a:ea typeface="+mn-ea"/>
                          <a:cs typeface="+mn-cs"/>
                        </a:rPr>
                        <a:t> ببرامج المرشحين والوعود التي يقدمونها </a:t>
                      </a:r>
                      <a:r>
                        <a:rPr lang="ar-IQ" sz="2000" kern="1200" dirty="0" smtClean="0">
                          <a:solidFill>
                            <a:schemeClr val="accent2">
                              <a:lumMod val="75000"/>
                            </a:schemeClr>
                          </a:solidFill>
                          <a:effectLst/>
                          <a:latin typeface="+mn-lt"/>
                          <a:ea typeface="+mn-ea"/>
                          <a:cs typeface="+mn-cs"/>
                        </a:rPr>
                        <a:t>وتلعب</a:t>
                      </a:r>
                      <a:r>
                        <a:rPr lang="ar-IQ" sz="2000" kern="1200" baseline="0" dirty="0" smtClean="0">
                          <a:solidFill>
                            <a:schemeClr val="accent2">
                              <a:lumMod val="75000"/>
                            </a:schemeClr>
                          </a:solidFill>
                          <a:effectLst/>
                          <a:latin typeface="+mn-lt"/>
                          <a:ea typeface="+mn-ea"/>
                          <a:cs typeface="+mn-cs"/>
                        </a:rPr>
                        <a:t> ا</a:t>
                      </a:r>
                      <a:r>
                        <a:rPr lang="ar-SA" sz="2000" kern="1200" dirty="0" smtClean="0">
                          <a:solidFill>
                            <a:schemeClr val="accent2">
                              <a:lumMod val="75000"/>
                            </a:schemeClr>
                          </a:solidFill>
                          <a:effectLst/>
                          <a:latin typeface="+mn-lt"/>
                          <a:ea typeface="+mn-ea"/>
                          <a:cs typeface="+mn-cs"/>
                        </a:rPr>
                        <a:t>لعوامل الشخصية دوراً كبير في تصويت</a:t>
                      </a:r>
                      <a:r>
                        <a:rPr lang="ar-IQ" sz="2000" kern="1200" smtClean="0">
                          <a:solidFill>
                            <a:schemeClr val="accent2">
                              <a:lumMod val="75000"/>
                            </a:schemeClr>
                          </a:solidFill>
                          <a:effectLst/>
                          <a:latin typeface="+mn-lt"/>
                          <a:ea typeface="+mn-ea"/>
                          <a:cs typeface="+mn-cs"/>
                        </a:rPr>
                        <a:t>ه.</a:t>
                      </a:r>
                      <a:endParaRPr lang="en-US" sz="2000" dirty="0">
                        <a:solidFill>
                          <a:schemeClr val="accent2">
                            <a:lumMod val="75000"/>
                          </a:schemeClr>
                        </a:solidFill>
                      </a:endParaRPr>
                    </a:p>
                  </a:txBody>
                  <a:tcPr/>
                </a:tc>
                <a:tc>
                  <a:txBody>
                    <a:bodyPr/>
                    <a:lstStyle/>
                    <a:p>
                      <a:pPr algn="r" rtl="1"/>
                      <a:r>
                        <a:rPr lang="ar-IQ" sz="2000" dirty="0" smtClean="0">
                          <a:solidFill>
                            <a:schemeClr val="accent2">
                              <a:lumMod val="75000"/>
                            </a:schemeClr>
                          </a:solidFill>
                        </a:rPr>
                        <a:t>3-</a:t>
                      </a:r>
                      <a:r>
                        <a:rPr lang="ar-IQ" sz="2000" baseline="0" dirty="0" smtClean="0">
                          <a:solidFill>
                            <a:schemeClr val="accent2">
                              <a:lumMod val="75000"/>
                            </a:schemeClr>
                          </a:solidFill>
                        </a:rPr>
                        <a:t> </a:t>
                      </a:r>
                      <a:r>
                        <a:rPr lang="ar-SA" sz="2000" kern="1200" dirty="0" smtClean="0">
                          <a:solidFill>
                            <a:schemeClr val="accent2">
                              <a:lumMod val="75000"/>
                            </a:schemeClr>
                          </a:solidFill>
                          <a:effectLst/>
                          <a:latin typeface="+mn-lt"/>
                          <a:ea typeface="+mn-ea"/>
                          <a:cs typeface="+mn-cs"/>
                        </a:rPr>
                        <a:t> </a:t>
                      </a:r>
                      <a:r>
                        <a:rPr lang="ar-IQ" sz="2000" kern="1200" dirty="0" smtClean="0">
                          <a:solidFill>
                            <a:schemeClr val="accent2">
                              <a:lumMod val="75000"/>
                            </a:schemeClr>
                          </a:solidFill>
                          <a:effectLst/>
                          <a:latin typeface="+mn-lt"/>
                          <a:ea typeface="+mn-ea"/>
                          <a:cs typeface="+mn-cs"/>
                        </a:rPr>
                        <a:t>يكون الناخب اقل تاثرا بالوعود</a:t>
                      </a:r>
                      <a:r>
                        <a:rPr lang="ar-IQ" sz="2000" kern="1200" baseline="0" dirty="0" smtClean="0">
                          <a:solidFill>
                            <a:schemeClr val="accent2">
                              <a:lumMod val="75000"/>
                            </a:schemeClr>
                          </a:solidFill>
                          <a:effectLst/>
                          <a:latin typeface="+mn-lt"/>
                          <a:ea typeface="+mn-ea"/>
                          <a:cs typeface="+mn-cs"/>
                        </a:rPr>
                        <a:t> والبلاغات الخطابية ويكون تصويته مبني على قناعته الشخصية.</a:t>
                      </a:r>
                      <a:endParaRPr lang="en-US" sz="2000" dirty="0">
                        <a:solidFill>
                          <a:schemeClr val="accent2">
                            <a:lumMod val="75000"/>
                          </a:schemeClr>
                        </a:solidFill>
                      </a:endParaRPr>
                    </a:p>
                  </a:txBody>
                  <a:tcPr/>
                </a:tc>
              </a:tr>
            </a:tbl>
          </a:graphicData>
        </a:graphic>
      </p:graphicFrame>
    </p:spTree>
    <p:extLst>
      <p:ext uri="{BB962C8B-B14F-4D97-AF65-F5344CB8AC3E}">
        <p14:creationId xmlns:p14="http://schemas.microsoft.com/office/powerpoint/2010/main" val="710136444"/>
      </p:ext>
    </p:extLst>
  </p:cSld>
  <p:clrMapOvr>
    <a:masterClrMapping/>
  </p:clrMapOvr>
  <p:transition>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16</a:t>
            </a:fld>
            <a:endParaRPr lang="en-GB" dirty="0"/>
          </a:p>
        </p:txBody>
      </p:sp>
      <p:sp>
        <p:nvSpPr>
          <p:cNvPr id="2" name="Rectangle 1"/>
          <p:cNvSpPr/>
          <p:nvPr/>
        </p:nvSpPr>
        <p:spPr>
          <a:xfrm rot="19637392">
            <a:off x="2274950" y="2931566"/>
            <a:ext cx="6944529" cy="1107996"/>
          </a:xfrm>
          <a:prstGeom prst="rect">
            <a:avLst/>
          </a:prstGeom>
          <a:noFill/>
        </p:spPr>
        <p:txBody>
          <a:bodyPr wrap="none" lIns="91440" tIns="45720" rIns="91440" bIns="45720">
            <a:spAutoFit/>
          </a:bodyPr>
          <a:lstStyle/>
          <a:p>
            <a:pPr algn="ctr"/>
            <a:r>
              <a:rPr lang="ar-IQ"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شـكــراً لحـسن اصغــائكم</a:t>
            </a:r>
            <a:endParaRPr lang="en-US"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901469841"/>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a:solidFill>
                  <a:schemeClr val="accent2">
                    <a:lumMod val="75000"/>
                  </a:schemeClr>
                </a:solidFill>
              </a:rPr>
              <a:t>الموضوعات</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2</a:t>
            </a:fld>
            <a:endParaRPr lang="en-GB"/>
          </a:p>
        </p:txBody>
      </p:sp>
      <p:sp>
        <p:nvSpPr>
          <p:cNvPr id="7" name="Rectangle 124"/>
          <p:cNvSpPr>
            <a:spLocks noChangeArrowheads="1"/>
          </p:cNvSpPr>
          <p:nvPr/>
        </p:nvSpPr>
        <p:spPr bwMode="auto">
          <a:xfrm>
            <a:off x="996583" y="764926"/>
            <a:ext cx="7364901" cy="542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tx1"/>
              </a:buClr>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l">
              <a:spcBef>
                <a:spcPct val="20000"/>
              </a:spcBef>
              <a:buClr>
                <a:schemeClr val="tx1"/>
              </a:buClr>
              <a:buChar char="•"/>
              <a:defRPr sz="2000">
                <a:solidFill>
                  <a:schemeClr val="tx1"/>
                </a:solidFill>
                <a:latin typeface="Century Schoolbook" panose="02040604050505020304" pitchFamily="18" charset="0"/>
                <a:cs typeface="Times New Roman" panose="02020603050405020304" pitchFamily="18" charset="0"/>
              </a:defRPr>
            </a:lvl2pPr>
            <a:lvl3pPr marL="1143000" indent="-228600" algn="l">
              <a:spcBef>
                <a:spcPct val="20000"/>
              </a:spcBef>
              <a:buClr>
                <a:schemeClr val="tx1"/>
              </a:buClr>
              <a:buChar char="•"/>
              <a:defRPr>
                <a:solidFill>
                  <a:schemeClr val="tx1"/>
                </a:solidFill>
                <a:latin typeface="Century Schoolbook" panose="02040604050505020304" pitchFamily="18" charset="0"/>
                <a:cs typeface="Times New Roman" panose="02020603050405020304" pitchFamily="18" charset="0"/>
              </a:defRPr>
            </a:lvl3pPr>
            <a:lvl4pPr marL="1600200" indent="-228600" algn="l">
              <a:spcBef>
                <a:spcPct val="20000"/>
              </a:spcBef>
              <a:buClr>
                <a:schemeClr val="tx1"/>
              </a:buClr>
              <a:buChar char="•"/>
              <a:defRPr sz="1600">
                <a:solidFill>
                  <a:schemeClr val="tx1"/>
                </a:solidFill>
                <a:latin typeface="Century Schoolbook" panose="02040604050505020304" pitchFamily="18" charset="0"/>
                <a:cs typeface="Times New Roman" panose="02020603050405020304" pitchFamily="18" charset="0"/>
              </a:defRPr>
            </a:lvl4pPr>
            <a:lvl5pPr marL="2057400" indent="-228600" algn="l">
              <a:spcBef>
                <a:spcPct val="20000"/>
              </a:spcBef>
              <a:buClr>
                <a:schemeClr val="tx1"/>
              </a:buClr>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9pPr>
          </a:lstStyle>
          <a:p>
            <a:pPr marL="0" indent="0">
              <a:buNone/>
            </a:pPr>
            <a:endParaRPr lang="en-US" sz="2000" dirty="0">
              <a:latin typeface="Times New Roman" panose="02020603050405020304" pitchFamily="18" charset="0"/>
            </a:endParaRPr>
          </a:p>
        </p:txBody>
      </p:sp>
      <p:sp>
        <p:nvSpPr>
          <p:cNvPr id="2" name="Rectangle 1"/>
          <p:cNvSpPr/>
          <p:nvPr/>
        </p:nvSpPr>
        <p:spPr>
          <a:xfrm>
            <a:off x="1376314" y="1851374"/>
            <a:ext cx="9486128" cy="3416320"/>
          </a:xfrm>
          <a:prstGeom prst="rect">
            <a:avLst/>
          </a:prstGeom>
        </p:spPr>
        <p:txBody>
          <a:bodyPr wrap="square">
            <a:spAutoFit/>
          </a:bodyPr>
          <a:lstStyle/>
          <a:p>
            <a:pPr marL="571500" indent="-571500" algn="r" rtl="1">
              <a:buFont typeface="Wingdings" panose="05000000000000000000" pitchFamily="2" charset="2"/>
              <a:buChar char="v"/>
            </a:pPr>
            <a:r>
              <a:rPr lang="ar-IQ" sz="3600" b="1" dirty="0" smtClean="0">
                <a:solidFill>
                  <a:schemeClr val="accent2">
                    <a:lumMod val="75000"/>
                  </a:schemeClr>
                </a:solidFill>
              </a:rPr>
              <a:t>آليات الديمقراطية</a:t>
            </a:r>
          </a:p>
          <a:p>
            <a:pPr marL="571500" indent="-571500" algn="r" rtl="1">
              <a:buFont typeface="Wingdings" panose="05000000000000000000" pitchFamily="2" charset="2"/>
              <a:buChar char="v"/>
            </a:pPr>
            <a:r>
              <a:rPr lang="ar-IQ" sz="3600" b="1" dirty="0">
                <a:solidFill>
                  <a:schemeClr val="accent2">
                    <a:lumMod val="75000"/>
                  </a:schemeClr>
                </a:solidFill>
              </a:rPr>
              <a:t>الفرق بين </a:t>
            </a:r>
            <a:r>
              <a:rPr lang="ar-SA" sz="3600" b="1" dirty="0">
                <a:solidFill>
                  <a:schemeClr val="accent2">
                    <a:lumMod val="75000"/>
                  </a:schemeClr>
                </a:solidFill>
              </a:rPr>
              <a:t>الاستفتاء </a:t>
            </a:r>
            <a:r>
              <a:rPr lang="ar-SA" sz="3600" b="1" dirty="0" smtClean="0">
                <a:solidFill>
                  <a:schemeClr val="accent2">
                    <a:lumMod val="75000"/>
                  </a:schemeClr>
                </a:solidFill>
              </a:rPr>
              <a:t>والانتخاب</a:t>
            </a:r>
            <a:endParaRPr lang="en-US" sz="3600" b="1" dirty="0">
              <a:solidFill>
                <a:schemeClr val="accent2">
                  <a:lumMod val="75000"/>
                </a:schemeClr>
              </a:solidFill>
            </a:endParaRPr>
          </a:p>
          <a:p>
            <a:pPr marL="571500" indent="-571500" algn="r" rtl="1">
              <a:buFont typeface="Wingdings" panose="05000000000000000000" pitchFamily="2" charset="2"/>
              <a:buChar char="v"/>
            </a:pPr>
            <a:r>
              <a:rPr lang="ar-IQ" sz="3600" b="1" dirty="0">
                <a:solidFill>
                  <a:schemeClr val="accent2">
                    <a:lumMod val="75000"/>
                  </a:schemeClr>
                </a:solidFill>
              </a:rPr>
              <a:t>حق الانتخاب في المواثيق الدولية والدستور العراقي</a:t>
            </a:r>
            <a:endParaRPr lang="en-US" sz="3600" b="1" dirty="0">
              <a:solidFill>
                <a:schemeClr val="accent2">
                  <a:lumMod val="75000"/>
                </a:schemeClr>
              </a:solidFill>
            </a:endParaRPr>
          </a:p>
          <a:p>
            <a:pPr algn="r" rtl="1"/>
            <a:endParaRPr lang="ar-IQ" sz="3600" dirty="0" smtClean="0">
              <a:solidFill>
                <a:schemeClr val="accent2">
                  <a:lumMod val="75000"/>
                </a:schemeClr>
              </a:solidFill>
            </a:endParaRPr>
          </a:p>
          <a:p>
            <a:pPr algn="r" rtl="1"/>
            <a:endParaRPr lang="ar-IQ" sz="3600" dirty="0" smtClean="0">
              <a:solidFill>
                <a:schemeClr val="accent2">
                  <a:lumMod val="75000"/>
                </a:schemeClr>
              </a:solidFill>
            </a:endParaRPr>
          </a:p>
          <a:p>
            <a:pPr algn="r" rtl="1"/>
            <a:r>
              <a:rPr lang="ar-IQ" sz="3600" dirty="0">
                <a:solidFill>
                  <a:schemeClr val="accent2">
                    <a:lumMod val="75000"/>
                  </a:schemeClr>
                </a:solidFill>
              </a:rPr>
              <a:t> </a:t>
            </a:r>
          </a:p>
        </p:txBody>
      </p:sp>
    </p:spTree>
    <p:extLst>
      <p:ext uri="{BB962C8B-B14F-4D97-AF65-F5344CB8AC3E}">
        <p14:creationId xmlns:p14="http://schemas.microsoft.com/office/powerpoint/2010/main" val="67932673"/>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آليات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3</a:t>
            </a:fld>
            <a:endParaRPr lang="en-GB"/>
          </a:p>
        </p:txBody>
      </p:sp>
      <p:sp>
        <p:nvSpPr>
          <p:cNvPr id="3" name="Rectangle 2"/>
          <p:cNvSpPr/>
          <p:nvPr/>
        </p:nvSpPr>
        <p:spPr>
          <a:xfrm>
            <a:off x="952105" y="1376313"/>
            <a:ext cx="10275217" cy="3881832"/>
          </a:xfrm>
          <a:prstGeom prst="rect">
            <a:avLst/>
          </a:prstGeom>
        </p:spPr>
        <p:txBody>
          <a:bodyPr wrap="square">
            <a:spAutoFit/>
          </a:bodyPr>
          <a:lstStyle/>
          <a:p>
            <a:pPr algn="just" rtl="1">
              <a:lnSpc>
                <a:spcPct val="200000"/>
              </a:lnSpc>
            </a:pPr>
            <a:r>
              <a:rPr lang="ar-IQ" sz="3200" b="1" dirty="0">
                <a:solidFill>
                  <a:schemeClr val="accent2">
                    <a:lumMod val="75000"/>
                  </a:schemeClr>
                </a:solidFill>
              </a:rPr>
              <a:t>اولا: الاستفتاء </a:t>
            </a:r>
            <a:r>
              <a:rPr lang="ar-IQ" sz="3200" b="1" dirty="0" smtClean="0">
                <a:solidFill>
                  <a:schemeClr val="accent2">
                    <a:lumMod val="75000"/>
                  </a:schemeClr>
                </a:solidFill>
              </a:rPr>
              <a:t>الشعبي</a:t>
            </a:r>
          </a:p>
          <a:p>
            <a:pPr algn="just" rtl="1">
              <a:lnSpc>
                <a:spcPct val="200000"/>
              </a:lnSpc>
            </a:pPr>
            <a:r>
              <a:rPr lang="ar-IQ" sz="3200" b="1" dirty="0">
                <a:solidFill>
                  <a:schemeClr val="accent2">
                    <a:lumMod val="75000"/>
                  </a:schemeClr>
                </a:solidFill>
              </a:rPr>
              <a:t>ثانيا: الاقتراع الشعبي</a:t>
            </a:r>
            <a:r>
              <a:rPr lang="en-US" sz="3200" dirty="0" smtClean="0">
                <a:solidFill>
                  <a:schemeClr val="accent2">
                    <a:lumMod val="75000"/>
                  </a:schemeClr>
                </a:solidFill>
              </a:rPr>
              <a:t>:</a:t>
            </a:r>
            <a:endParaRPr lang="ar-IQ" sz="3200" dirty="0" smtClean="0">
              <a:solidFill>
                <a:schemeClr val="accent2">
                  <a:lumMod val="75000"/>
                </a:schemeClr>
              </a:solidFill>
            </a:endParaRPr>
          </a:p>
          <a:p>
            <a:pPr algn="just" rtl="1">
              <a:lnSpc>
                <a:spcPct val="200000"/>
              </a:lnSpc>
            </a:pPr>
            <a:r>
              <a:rPr lang="ar-IQ" sz="3200" b="1" dirty="0">
                <a:solidFill>
                  <a:schemeClr val="accent2">
                    <a:lumMod val="75000"/>
                  </a:schemeClr>
                </a:solidFill>
              </a:rPr>
              <a:t>ثالثا: الانتخابات في النظام </a:t>
            </a:r>
            <a:r>
              <a:rPr lang="ar-IQ" sz="3200" b="1" dirty="0" smtClean="0">
                <a:solidFill>
                  <a:schemeClr val="accent2">
                    <a:lumMod val="75000"/>
                  </a:schemeClr>
                </a:solidFill>
              </a:rPr>
              <a:t>الديمقراطي</a:t>
            </a:r>
          </a:p>
          <a:p>
            <a:pPr algn="just" rtl="1">
              <a:lnSpc>
                <a:spcPct val="200000"/>
              </a:lnSpc>
            </a:pPr>
            <a:r>
              <a:rPr lang="ar-IQ" sz="3200" dirty="0" smtClean="0">
                <a:solidFill>
                  <a:schemeClr val="accent2">
                    <a:lumMod val="75000"/>
                  </a:schemeClr>
                </a:solidFill>
              </a:rPr>
              <a:t> </a:t>
            </a:r>
            <a:endParaRPr lang="ar-IQ" sz="3200" dirty="0">
              <a:solidFill>
                <a:schemeClr val="accent2">
                  <a:lumMod val="75000"/>
                </a:schemeClr>
              </a:solidFill>
            </a:endParaRPr>
          </a:p>
        </p:txBody>
      </p:sp>
    </p:spTree>
    <p:extLst>
      <p:ext uri="{BB962C8B-B14F-4D97-AF65-F5344CB8AC3E}">
        <p14:creationId xmlns:p14="http://schemas.microsoft.com/office/powerpoint/2010/main" val="2388814753"/>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آليات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4</a:t>
            </a:fld>
            <a:endParaRPr lang="en-GB"/>
          </a:p>
        </p:txBody>
      </p:sp>
      <p:sp>
        <p:nvSpPr>
          <p:cNvPr id="3" name="Rectangle 2"/>
          <p:cNvSpPr/>
          <p:nvPr/>
        </p:nvSpPr>
        <p:spPr>
          <a:xfrm>
            <a:off x="952105" y="1187777"/>
            <a:ext cx="10275217" cy="4955203"/>
          </a:xfrm>
          <a:prstGeom prst="rect">
            <a:avLst/>
          </a:prstGeom>
        </p:spPr>
        <p:txBody>
          <a:bodyPr wrap="square">
            <a:spAutoFit/>
          </a:bodyPr>
          <a:lstStyle/>
          <a:p>
            <a:pPr algn="just" rtl="1">
              <a:lnSpc>
                <a:spcPct val="200000"/>
              </a:lnSpc>
            </a:pPr>
            <a:r>
              <a:rPr lang="ar-IQ" sz="3200" b="1" dirty="0">
                <a:solidFill>
                  <a:schemeClr val="accent2">
                    <a:lumMod val="75000"/>
                  </a:schemeClr>
                </a:solidFill>
              </a:rPr>
              <a:t>اولا: الاستفتاء </a:t>
            </a:r>
            <a:r>
              <a:rPr lang="ar-IQ" sz="3200" b="1" dirty="0" smtClean="0">
                <a:solidFill>
                  <a:schemeClr val="accent2">
                    <a:lumMod val="75000"/>
                  </a:schemeClr>
                </a:solidFill>
              </a:rPr>
              <a:t>الشعبي</a:t>
            </a:r>
          </a:p>
          <a:p>
            <a:pPr algn="just" rtl="1"/>
            <a:r>
              <a:rPr lang="ar-SA" sz="3200" dirty="0">
                <a:solidFill>
                  <a:schemeClr val="accent2">
                    <a:lumMod val="75000"/>
                  </a:schemeClr>
                </a:solidFill>
              </a:rPr>
              <a:t>يقصد بالاستفتاء الشعبي اصطلاحاً الرجوع الى الشعب لأخذ رأيه بالموافقة أو الرفض في أي موضوع عام كان يكون موضوعاً قانونياً او دستورياً او سياسياً بصفته صاحب السيادة</a:t>
            </a:r>
            <a:r>
              <a:rPr lang="ar-SA" sz="3200" dirty="0" smtClean="0">
                <a:solidFill>
                  <a:schemeClr val="accent2">
                    <a:lumMod val="75000"/>
                  </a:schemeClr>
                </a:solidFill>
              </a:rPr>
              <a:t>.</a:t>
            </a:r>
            <a:endParaRPr lang="ar-IQ" sz="3200" dirty="0" smtClean="0">
              <a:solidFill>
                <a:schemeClr val="accent2">
                  <a:lumMod val="75000"/>
                </a:schemeClr>
              </a:solidFill>
            </a:endParaRPr>
          </a:p>
          <a:p>
            <a:pPr algn="just" rtl="1"/>
            <a:endParaRPr lang="en-US" sz="2800" dirty="0">
              <a:solidFill>
                <a:schemeClr val="accent2">
                  <a:lumMod val="75000"/>
                </a:schemeClr>
              </a:solidFill>
            </a:endParaRPr>
          </a:p>
          <a:p>
            <a:pPr algn="just" rtl="1"/>
            <a:r>
              <a:rPr lang="ar-SA" sz="2800" b="1" dirty="0">
                <a:solidFill>
                  <a:schemeClr val="accent2">
                    <a:lumMod val="75000"/>
                  </a:schemeClr>
                </a:solidFill>
              </a:rPr>
              <a:t>يوجد العديد من انواع </a:t>
            </a:r>
            <a:r>
              <a:rPr lang="ar-SA" sz="2800" b="1" dirty="0" smtClean="0">
                <a:solidFill>
                  <a:schemeClr val="accent2">
                    <a:lumMod val="75000"/>
                  </a:schemeClr>
                </a:solidFill>
              </a:rPr>
              <a:t>الاستفتاء</a:t>
            </a:r>
            <a:r>
              <a:rPr lang="ar-IQ" sz="2800" b="1" dirty="0" smtClean="0">
                <a:solidFill>
                  <a:schemeClr val="accent2">
                    <a:lumMod val="75000"/>
                  </a:schemeClr>
                </a:solidFill>
              </a:rPr>
              <a:t> الشعبي</a:t>
            </a:r>
            <a:r>
              <a:rPr lang="ar-SA" sz="2800" b="1" dirty="0" smtClean="0">
                <a:solidFill>
                  <a:schemeClr val="accent2">
                    <a:lumMod val="75000"/>
                  </a:schemeClr>
                </a:solidFill>
              </a:rPr>
              <a:t> </a:t>
            </a:r>
            <a:r>
              <a:rPr lang="ar-SA" sz="2800" b="1" dirty="0">
                <a:solidFill>
                  <a:schemeClr val="accent2">
                    <a:lumMod val="75000"/>
                  </a:schemeClr>
                </a:solidFill>
              </a:rPr>
              <a:t>لكن سنورد لكم اهمها </a:t>
            </a:r>
            <a:endParaRPr lang="en-US" sz="2800" dirty="0">
              <a:solidFill>
                <a:schemeClr val="accent2">
                  <a:lumMod val="75000"/>
                </a:schemeClr>
              </a:solidFill>
            </a:endParaRPr>
          </a:p>
          <a:p>
            <a:pPr marL="514350" lvl="0" indent="-514350" algn="just" rtl="1">
              <a:buFont typeface="+mj-lt"/>
              <a:buAutoNum type="arabicPeriod"/>
            </a:pPr>
            <a:r>
              <a:rPr lang="ar-SA" sz="3200" dirty="0">
                <a:solidFill>
                  <a:schemeClr val="accent2">
                    <a:lumMod val="75000"/>
                  </a:schemeClr>
                </a:solidFill>
              </a:rPr>
              <a:t>الاستفتاء الدستوري </a:t>
            </a:r>
            <a:r>
              <a:rPr lang="ar-IQ" sz="3200" dirty="0" smtClean="0">
                <a:solidFill>
                  <a:schemeClr val="accent2">
                    <a:lumMod val="75000"/>
                  </a:schemeClr>
                </a:solidFill>
              </a:rPr>
              <a:t>.</a:t>
            </a:r>
            <a:endParaRPr lang="en-US" sz="3200" dirty="0">
              <a:solidFill>
                <a:schemeClr val="accent2">
                  <a:lumMod val="75000"/>
                </a:schemeClr>
              </a:solidFill>
            </a:endParaRPr>
          </a:p>
          <a:p>
            <a:pPr marL="514350" lvl="0" indent="-514350" algn="just" rtl="1">
              <a:buFont typeface="+mj-lt"/>
              <a:buAutoNum type="arabicPeriod"/>
            </a:pPr>
            <a:r>
              <a:rPr lang="ar-SA" sz="3200" dirty="0" smtClean="0">
                <a:solidFill>
                  <a:schemeClr val="accent2">
                    <a:lumMod val="75000"/>
                  </a:schemeClr>
                </a:solidFill>
              </a:rPr>
              <a:t>الاستفتاء</a:t>
            </a:r>
            <a:r>
              <a:rPr lang="ar-IQ" sz="3200" dirty="0" smtClean="0">
                <a:solidFill>
                  <a:schemeClr val="accent2">
                    <a:lumMod val="75000"/>
                  </a:schemeClr>
                </a:solidFill>
              </a:rPr>
              <a:t> التشريعي</a:t>
            </a:r>
            <a:r>
              <a:rPr lang="ar-SA" sz="3200" dirty="0" smtClean="0">
                <a:solidFill>
                  <a:schemeClr val="accent2">
                    <a:lumMod val="75000"/>
                  </a:schemeClr>
                </a:solidFill>
              </a:rPr>
              <a:t>.</a:t>
            </a:r>
            <a:endParaRPr lang="en-US" sz="3200" dirty="0">
              <a:solidFill>
                <a:schemeClr val="accent2">
                  <a:lumMod val="75000"/>
                </a:schemeClr>
              </a:solidFill>
            </a:endParaRPr>
          </a:p>
          <a:p>
            <a:pPr marL="514350" indent="-514350" algn="just" rtl="1">
              <a:buFont typeface="+mj-lt"/>
              <a:buAutoNum type="arabicPeriod"/>
            </a:pPr>
            <a:r>
              <a:rPr lang="ar-SA" sz="3200" dirty="0">
                <a:solidFill>
                  <a:schemeClr val="accent2">
                    <a:lumMod val="75000"/>
                  </a:schemeClr>
                </a:solidFill>
              </a:rPr>
              <a:t>الاستفتاء </a:t>
            </a:r>
            <a:r>
              <a:rPr lang="ar-SA" sz="3200" dirty="0" smtClean="0">
                <a:solidFill>
                  <a:schemeClr val="accent2">
                    <a:lumMod val="75000"/>
                  </a:schemeClr>
                </a:solidFill>
              </a:rPr>
              <a:t>السياسي</a:t>
            </a:r>
            <a:r>
              <a:rPr lang="ar-IQ" sz="3200" dirty="0" smtClean="0">
                <a:solidFill>
                  <a:schemeClr val="accent2">
                    <a:lumMod val="75000"/>
                  </a:schemeClr>
                </a:solidFill>
              </a:rPr>
              <a:t>. </a:t>
            </a:r>
            <a:endParaRPr lang="ar-IQ" sz="3200" dirty="0">
              <a:solidFill>
                <a:schemeClr val="accent2">
                  <a:lumMod val="75000"/>
                </a:schemeClr>
              </a:solidFill>
            </a:endParaRPr>
          </a:p>
        </p:txBody>
      </p:sp>
    </p:spTree>
    <p:extLst>
      <p:ext uri="{BB962C8B-B14F-4D97-AF65-F5344CB8AC3E}">
        <p14:creationId xmlns:p14="http://schemas.microsoft.com/office/powerpoint/2010/main" val="4092060225"/>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آليات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5</a:t>
            </a:fld>
            <a:endParaRPr lang="en-GB"/>
          </a:p>
        </p:txBody>
      </p:sp>
      <p:sp>
        <p:nvSpPr>
          <p:cNvPr id="3" name="Rectangle 2"/>
          <p:cNvSpPr/>
          <p:nvPr/>
        </p:nvSpPr>
        <p:spPr>
          <a:xfrm>
            <a:off x="952105" y="1187777"/>
            <a:ext cx="10275217" cy="4524315"/>
          </a:xfrm>
          <a:prstGeom prst="rect">
            <a:avLst/>
          </a:prstGeom>
        </p:spPr>
        <p:txBody>
          <a:bodyPr wrap="square">
            <a:spAutoFit/>
          </a:bodyPr>
          <a:lstStyle/>
          <a:p>
            <a:pPr algn="r" rtl="1">
              <a:lnSpc>
                <a:spcPct val="200000"/>
              </a:lnSpc>
            </a:pPr>
            <a:r>
              <a:rPr lang="ar-IQ" sz="3200" b="1" dirty="0">
                <a:solidFill>
                  <a:schemeClr val="accent2">
                    <a:lumMod val="75000"/>
                  </a:schemeClr>
                </a:solidFill>
              </a:rPr>
              <a:t>اولا: الاستفتاء </a:t>
            </a:r>
            <a:r>
              <a:rPr lang="ar-IQ" sz="3200" b="1" dirty="0" smtClean="0">
                <a:solidFill>
                  <a:schemeClr val="accent2">
                    <a:lumMod val="75000"/>
                  </a:schemeClr>
                </a:solidFill>
              </a:rPr>
              <a:t>الشعبي</a:t>
            </a:r>
          </a:p>
          <a:p>
            <a:pPr algn="r" rtl="1"/>
            <a:r>
              <a:rPr lang="ar-SA" sz="3200" b="1" dirty="0">
                <a:solidFill>
                  <a:schemeClr val="accent2">
                    <a:lumMod val="75000"/>
                  </a:schemeClr>
                </a:solidFill>
              </a:rPr>
              <a:t> مزيا </a:t>
            </a:r>
            <a:r>
              <a:rPr lang="ar-SA" sz="3200" b="1" dirty="0" smtClean="0">
                <a:solidFill>
                  <a:schemeClr val="accent2">
                    <a:lumMod val="75000"/>
                  </a:schemeClr>
                </a:solidFill>
              </a:rPr>
              <a:t>الاستفتاء</a:t>
            </a:r>
            <a:r>
              <a:rPr lang="ar-IQ" sz="3200" b="1" dirty="0" smtClean="0">
                <a:solidFill>
                  <a:schemeClr val="accent2">
                    <a:lumMod val="75000"/>
                  </a:schemeClr>
                </a:solidFill>
              </a:rPr>
              <a:t> الشعبي</a:t>
            </a:r>
            <a:r>
              <a:rPr lang="ar-SA" sz="3200" b="1" dirty="0" smtClean="0">
                <a:solidFill>
                  <a:schemeClr val="accent2">
                    <a:lumMod val="75000"/>
                  </a:schemeClr>
                </a:solidFill>
              </a:rPr>
              <a:t> :</a:t>
            </a:r>
            <a:r>
              <a:rPr lang="ar-IQ" sz="3200" b="1" dirty="0">
                <a:solidFill>
                  <a:schemeClr val="accent2">
                    <a:lumMod val="75000"/>
                  </a:schemeClr>
                </a:solidFill>
              </a:rPr>
              <a:t>-</a:t>
            </a:r>
            <a:r>
              <a:rPr lang="ar-SA" sz="3200" b="1" dirty="0" smtClean="0">
                <a:solidFill>
                  <a:schemeClr val="accent2">
                    <a:lumMod val="75000"/>
                  </a:schemeClr>
                </a:solidFill>
              </a:rPr>
              <a:t> </a:t>
            </a:r>
            <a:endParaRPr lang="en-US" sz="3200" dirty="0">
              <a:solidFill>
                <a:schemeClr val="accent2">
                  <a:lumMod val="75000"/>
                </a:schemeClr>
              </a:solidFill>
            </a:endParaRPr>
          </a:p>
          <a:p>
            <a:pPr marL="514350" lvl="0" indent="-514350" algn="r" rtl="1">
              <a:buFont typeface="+mj-lt"/>
              <a:buAutoNum type="arabicPeriod"/>
            </a:pPr>
            <a:r>
              <a:rPr lang="ar-SA" sz="3200" dirty="0">
                <a:solidFill>
                  <a:schemeClr val="accent2">
                    <a:lumMod val="75000"/>
                  </a:schemeClr>
                </a:solidFill>
              </a:rPr>
              <a:t>اشتراك الشعب اشتراكاً مباشراً في اعباء الحكم .</a:t>
            </a:r>
            <a:endParaRPr lang="en-US" sz="3200" dirty="0">
              <a:solidFill>
                <a:schemeClr val="accent2">
                  <a:lumMod val="75000"/>
                </a:schemeClr>
              </a:solidFill>
            </a:endParaRPr>
          </a:p>
          <a:p>
            <a:pPr marL="514350" lvl="0" indent="-514350" algn="r" rtl="1">
              <a:buFont typeface="+mj-lt"/>
              <a:buAutoNum type="arabicPeriod"/>
            </a:pPr>
            <a:r>
              <a:rPr lang="ar-SA" sz="3200" dirty="0" smtClean="0">
                <a:solidFill>
                  <a:schemeClr val="accent2">
                    <a:lumMod val="75000"/>
                  </a:schemeClr>
                </a:solidFill>
              </a:rPr>
              <a:t>تحقيق </a:t>
            </a:r>
            <a:r>
              <a:rPr lang="ar-SA" sz="3200" dirty="0">
                <a:solidFill>
                  <a:schemeClr val="accent2">
                    <a:lumMod val="75000"/>
                  </a:schemeClr>
                </a:solidFill>
              </a:rPr>
              <a:t>اعلى قدر من الرقابة الشعبية على ممثلي الشعب .</a:t>
            </a:r>
            <a:endParaRPr lang="en-US" sz="3200" dirty="0">
              <a:solidFill>
                <a:schemeClr val="accent2">
                  <a:lumMod val="75000"/>
                </a:schemeClr>
              </a:solidFill>
            </a:endParaRPr>
          </a:p>
          <a:p>
            <a:pPr marL="514350" lvl="0" indent="-514350" algn="r" rtl="1">
              <a:buFont typeface="+mj-lt"/>
              <a:buAutoNum type="arabicPeriod"/>
            </a:pPr>
            <a:r>
              <a:rPr lang="ar-SA" sz="3200" dirty="0" smtClean="0">
                <a:solidFill>
                  <a:schemeClr val="accent2">
                    <a:lumMod val="75000"/>
                  </a:schemeClr>
                </a:solidFill>
              </a:rPr>
              <a:t> </a:t>
            </a:r>
            <a:r>
              <a:rPr lang="ar-SA" sz="3200" dirty="0">
                <a:solidFill>
                  <a:schemeClr val="accent2">
                    <a:lumMod val="75000"/>
                  </a:schemeClr>
                </a:solidFill>
              </a:rPr>
              <a:t>تحقيق الاستقرار السياسي .</a:t>
            </a:r>
            <a:endParaRPr lang="en-US" sz="3200" dirty="0">
              <a:solidFill>
                <a:schemeClr val="accent2">
                  <a:lumMod val="75000"/>
                </a:schemeClr>
              </a:solidFill>
            </a:endParaRPr>
          </a:p>
          <a:p>
            <a:pPr marL="514350" lvl="0" indent="-514350" algn="r" rtl="1">
              <a:buFont typeface="+mj-lt"/>
              <a:buAutoNum type="arabicPeriod"/>
            </a:pPr>
            <a:r>
              <a:rPr lang="ar-SA" sz="3200" dirty="0" smtClean="0">
                <a:solidFill>
                  <a:schemeClr val="accent2">
                    <a:lumMod val="75000"/>
                  </a:schemeClr>
                </a:solidFill>
              </a:rPr>
              <a:t> </a:t>
            </a:r>
            <a:r>
              <a:rPr lang="ar-SA" sz="3200" dirty="0">
                <a:solidFill>
                  <a:schemeClr val="accent2">
                    <a:lumMod val="75000"/>
                  </a:schemeClr>
                </a:solidFill>
              </a:rPr>
              <a:t>الاستفادة من الكفاءات الموجودة خارج البرلمان .</a:t>
            </a:r>
            <a:endParaRPr lang="en-US" sz="3200" dirty="0">
              <a:solidFill>
                <a:schemeClr val="accent2">
                  <a:lumMod val="75000"/>
                </a:schemeClr>
              </a:solidFill>
            </a:endParaRPr>
          </a:p>
          <a:p>
            <a:pPr marL="514350" lvl="0" indent="-514350" algn="r" rtl="1">
              <a:buFont typeface="+mj-lt"/>
              <a:buAutoNum type="arabicPeriod"/>
            </a:pPr>
            <a:r>
              <a:rPr lang="ar-SA" sz="3200" dirty="0" smtClean="0">
                <a:solidFill>
                  <a:schemeClr val="accent2">
                    <a:lumMod val="75000"/>
                  </a:schemeClr>
                </a:solidFill>
              </a:rPr>
              <a:t>الوقاية </a:t>
            </a:r>
            <a:r>
              <a:rPr lang="ar-SA" sz="3200" dirty="0">
                <a:solidFill>
                  <a:schemeClr val="accent2">
                    <a:lumMod val="75000"/>
                  </a:schemeClr>
                </a:solidFill>
              </a:rPr>
              <a:t>من التذمر والثورة ومن ثم تحقيق التهدئة والسلام داخل البلاد .</a:t>
            </a:r>
            <a:endParaRPr lang="en-US" sz="3200" dirty="0">
              <a:solidFill>
                <a:schemeClr val="accent2">
                  <a:lumMod val="75000"/>
                </a:schemeClr>
              </a:solidFill>
            </a:endParaRPr>
          </a:p>
          <a:p>
            <a:pPr marL="514350" indent="-514350" algn="r" rtl="1">
              <a:buFont typeface="+mj-lt"/>
              <a:buAutoNum type="arabicPeriod"/>
            </a:pPr>
            <a:r>
              <a:rPr lang="ar-SA" sz="3200" dirty="0" smtClean="0">
                <a:solidFill>
                  <a:schemeClr val="accent2">
                    <a:lumMod val="75000"/>
                  </a:schemeClr>
                </a:solidFill>
              </a:rPr>
              <a:t> </a:t>
            </a:r>
            <a:r>
              <a:rPr lang="ar-SA" sz="3200" dirty="0">
                <a:solidFill>
                  <a:schemeClr val="accent2">
                    <a:lumMod val="75000"/>
                  </a:schemeClr>
                </a:solidFill>
              </a:rPr>
              <a:t>تحييد الاحزاب السياسية </a:t>
            </a:r>
            <a:endParaRPr lang="ar-IQ" sz="3200" dirty="0">
              <a:solidFill>
                <a:schemeClr val="accent2">
                  <a:lumMod val="75000"/>
                </a:schemeClr>
              </a:solidFill>
            </a:endParaRPr>
          </a:p>
        </p:txBody>
      </p:sp>
    </p:spTree>
    <p:extLst>
      <p:ext uri="{BB962C8B-B14F-4D97-AF65-F5344CB8AC3E}">
        <p14:creationId xmlns:p14="http://schemas.microsoft.com/office/powerpoint/2010/main" val="2194991370"/>
      </p:ext>
    </p:extLst>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آليات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6</a:t>
            </a:fld>
            <a:endParaRPr lang="en-GB"/>
          </a:p>
        </p:txBody>
      </p:sp>
      <p:sp>
        <p:nvSpPr>
          <p:cNvPr id="3" name="Rectangle 2"/>
          <p:cNvSpPr/>
          <p:nvPr/>
        </p:nvSpPr>
        <p:spPr>
          <a:xfrm>
            <a:off x="952105" y="1187777"/>
            <a:ext cx="10275217" cy="5016758"/>
          </a:xfrm>
          <a:prstGeom prst="rect">
            <a:avLst/>
          </a:prstGeom>
        </p:spPr>
        <p:txBody>
          <a:bodyPr wrap="square">
            <a:spAutoFit/>
          </a:bodyPr>
          <a:lstStyle/>
          <a:p>
            <a:pPr algn="r" rtl="1">
              <a:lnSpc>
                <a:spcPct val="200000"/>
              </a:lnSpc>
            </a:pPr>
            <a:r>
              <a:rPr lang="ar-IQ" sz="3200" b="1" dirty="0">
                <a:solidFill>
                  <a:schemeClr val="accent2">
                    <a:lumMod val="75000"/>
                  </a:schemeClr>
                </a:solidFill>
              </a:rPr>
              <a:t>اولا: الاستفتاء </a:t>
            </a:r>
            <a:r>
              <a:rPr lang="ar-IQ" sz="3200" b="1" dirty="0" smtClean="0">
                <a:solidFill>
                  <a:schemeClr val="accent2">
                    <a:lumMod val="75000"/>
                  </a:schemeClr>
                </a:solidFill>
              </a:rPr>
              <a:t>الشعبي</a:t>
            </a:r>
          </a:p>
          <a:p>
            <a:pPr algn="r" rtl="1"/>
            <a:r>
              <a:rPr lang="ar-SA" sz="3200" b="1" dirty="0">
                <a:solidFill>
                  <a:schemeClr val="accent2">
                    <a:lumMod val="75000"/>
                  </a:schemeClr>
                </a:solidFill>
              </a:rPr>
              <a:t> </a:t>
            </a:r>
            <a:r>
              <a:rPr lang="ar-IQ" sz="3200" b="1" dirty="0" smtClean="0">
                <a:solidFill>
                  <a:schemeClr val="accent2">
                    <a:lumMod val="75000"/>
                  </a:schemeClr>
                </a:solidFill>
              </a:rPr>
              <a:t>عيوب </a:t>
            </a:r>
            <a:r>
              <a:rPr lang="ar-SA" sz="3200" b="1" dirty="0" smtClean="0">
                <a:solidFill>
                  <a:schemeClr val="accent2">
                    <a:lumMod val="75000"/>
                  </a:schemeClr>
                </a:solidFill>
              </a:rPr>
              <a:t>الاستفتاء</a:t>
            </a:r>
            <a:r>
              <a:rPr lang="ar-IQ" sz="3200" b="1" dirty="0" smtClean="0">
                <a:solidFill>
                  <a:schemeClr val="accent2">
                    <a:lumMod val="75000"/>
                  </a:schemeClr>
                </a:solidFill>
              </a:rPr>
              <a:t> الشعبي</a:t>
            </a:r>
            <a:r>
              <a:rPr lang="ar-SA" sz="3200" b="1" dirty="0" smtClean="0">
                <a:solidFill>
                  <a:schemeClr val="accent2">
                    <a:lumMod val="75000"/>
                  </a:schemeClr>
                </a:solidFill>
              </a:rPr>
              <a:t> :</a:t>
            </a:r>
            <a:r>
              <a:rPr lang="ar-IQ" sz="3200" b="1" dirty="0">
                <a:solidFill>
                  <a:schemeClr val="accent2">
                    <a:lumMod val="75000"/>
                  </a:schemeClr>
                </a:solidFill>
              </a:rPr>
              <a:t>-</a:t>
            </a:r>
            <a:r>
              <a:rPr lang="ar-SA" sz="3200" b="1" dirty="0" smtClean="0">
                <a:solidFill>
                  <a:schemeClr val="accent2">
                    <a:lumMod val="75000"/>
                  </a:schemeClr>
                </a:solidFill>
              </a:rPr>
              <a:t> </a:t>
            </a:r>
            <a:endParaRPr lang="en-US" sz="3200" dirty="0">
              <a:solidFill>
                <a:schemeClr val="accent2">
                  <a:lumMod val="75000"/>
                </a:schemeClr>
              </a:solidFill>
            </a:endParaRPr>
          </a:p>
          <a:p>
            <a:pPr marL="514350" lvl="0" indent="-514350" algn="r" rtl="1">
              <a:buFont typeface="+mj-lt"/>
              <a:buAutoNum type="arabicPeriod"/>
            </a:pPr>
            <a:r>
              <a:rPr lang="ar-SA" sz="2800" b="1" dirty="0">
                <a:solidFill>
                  <a:schemeClr val="accent2">
                    <a:lumMod val="75000"/>
                  </a:schemeClr>
                </a:solidFill>
              </a:rPr>
              <a:t>صعوبة الحكم على موضوعات الاستفتاء نظراً لانعدام الكفاءة اللازمة لدى اغلبية الشعب المستفتي </a:t>
            </a:r>
            <a:endParaRPr lang="en-US" sz="2800" b="1" dirty="0">
              <a:solidFill>
                <a:schemeClr val="accent2">
                  <a:lumMod val="75000"/>
                </a:schemeClr>
              </a:solidFill>
            </a:endParaRPr>
          </a:p>
          <a:p>
            <a:pPr marL="514350" lvl="0" indent="-514350" algn="r" rtl="1">
              <a:buFont typeface="+mj-lt"/>
              <a:buAutoNum type="arabicPeriod"/>
            </a:pPr>
            <a:r>
              <a:rPr lang="ar-SA" sz="2800" b="1" dirty="0">
                <a:solidFill>
                  <a:schemeClr val="accent2">
                    <a:lumMod val="75000"/>
                  </a:schemeClr>
                </a:solidFill>
              </a:rPr>
              <a:t>زيادة أعباء المواطنين .</a:t>
            </a:r>
            <a:endParaRPr lang="en-US" sz="2800" b="1" dirty="0">
              <a:solidFill>
                <a:schemeClr val="accent2">
                  <a:lumMod val="75000"/>
                </a:schemeClr>
              </a:solidFill>
            </a:endParaRPr>
          </a:p>
          <a:p>
            <a:pPr marL="514350" lvl="0" indent="-514350" algn="r" rtl="1">
              <a:buFont typeface="+mj-lt"/>
              <a:buAutoNum type="arabicPeriod"/>
            </a:pPr>
            <a:r>
              <a:rPr lang="ar-SA" sz="2800" b="1" dirty="0">
                <a:solidFill>
                  <a:schemeClr val="accent2">
                    <a:lumMod val="75000"/>
                  </a:schemeClr>
                </a:solidFill>
              </a:rPr>
              <a:t>عدم اتاحة الوقت الكافي لدراسة مواضيع الاستفتاء . </a:t>
            </a:r>
            <a:endParaRPr lang="en-US" sz="2800" b="1" dirty="0">
              <a:solidFill>
                <a:schemeClr val="accent2">
                  <a:lumMod val="75000"/>
                </a:schemeClr>
              </a:solidFill>
            </a:endParaRPr>
          </a:p>
          <a:p>
            <a:pPr marL="514350" lvl="0" indent="-514350" algn="r" rtl="1">
              <a:buFont typeface="+mj-lt"/>
              <a:buAutoNum type="arabicPeriod"/>
            </a:pPr>
            <a:r>
              <a:rPr lang="ar-SA" sz="2800" b="1" dirty="0">
                <a:solidFill>
                  <a:schemeClr val="accent2">
                    <a:lumMod val="75000"/>
                  </a:schemeClr>
                </a:solidFill>
              </a:rPr>
              <a:t>ارتفاع نسبة المتغيبين عن الاقتراع على الاستفتاء . </a:t>
            </a:r>
            <a:endParaRPr lang="en-US" sz="2800" b="1" dirty="0">
              <a:solidFill>
                <a:schemeClr val="accent2">
                  <a:lumMod val="75000"/>
                </a:schemeClr>
              </a:solidFill>
            </a:endParaRPr>
          </a:p>
          <a:p>
            <a:pPr marL="514350" lvl="0" indent="-514350" algn="r" rtl="1">
              <a:buFont typeface="+mj-lt"/>
              <a:buAutoNum type="arabicPeriod"/>
            </a:pPr>
            <a:r>
              <a:rPr lang="ar-SA" sz="2800" b="1" dirty="0">
                <a:solidFill>
                  <a:schemeClr val="accent2">
                    <a:lumMod val="75000"/>
                  </a:schemeClr>
                </a:solidFill>
              </a:rPr>
              <a:t> النيل من هيبة البرلمانات .</a:t>
            </a:r>
            <a:endParaRPr lang="en-US" sz="2800" b="1" dirty="0">
              <a:solidFill>
                <a:schemeClr val="accent2">
                  <a:lumMod val="75000"/>
                </a:schemeClr>
              </a:solidFill>
            </a:endParaRPr>
          </a:p>
          <a:p>
            <a:pPr marL="514350" lvl="0" indent="-514350" algn="r" rtl="1">
              <a:buFont typeface="+mj-lt"/>
              <a:buAutoNum type="arabicPeriod"/>
            </a:pPr>
            <a:r>
              <a:rPr lang="ar-SA" sz="2800" b="1" dirty="0">
                <a:solidFill>
                  <a:schemeClr val="accent2">
                    <a:lumMod val="75000"/>
                  </a:schemeClr>
                </a:solidFill>
              </a:rPr>
              <a:t> صورية مشاركة الشعب نظراً لتزييف عملية الاستفتاء . </a:t>
            </a:r>
            <a:endParaRPr lang="en-US" sz="2800" b="1" dirty="0">
              <a:solidFill>
                <a:schemeClr val="accent2">
                  <a:lumMod val="75000"/>
                </a:schemeClr>
              </a:solidFill>
            </a:endParaRPr>
          </a:p>
          <a:p>
            <a:pPr marL="514350" lvl="0" indent="-514350" algn="r" rtl="1">
              <a:buFont typeface="+mj-lt"/>
              <a:buAutoNum type="arabicPeriod"/>
            </a:pPr>
            <a:r>
              <a:rPr lang="ar-SA" sz="2800" b="1" dirty="0">
                <a:solidFill>
                  <a:schemeClr val="accent2">
                    <a:lumMod val="75000"/>
                  </a:schemeClr>
                </a:solidFill>
              </a:rPr>
              <a:t> زيادة الاعباء المالية للدولة .  </a:t>
            </a:r>
            <a:endParaRPr lang="en-US" sz="2800" b="1" dirty="0">
              <a:solidFill>
                <a:schemeClr val="accent2">
                  <a:lumMod val="75000"/>
                </a:schemeClr>
              </a:solidFill>
            </a:endParaRPr>
          </a:p>
        </p:txBody>
      </p:sp>
    </p:spTree>
    <p:extLst>
      <p:ext uri="{BB962C8B-B14F-4D97-AF65-F5344CB8AC3E}">
        <p14:creationId xmlns:p14="http://schemas.microsoft.com/office/powerpoint/2010/main" val="4127976472"/>
      </p:ext>
    </p:extLst>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آليات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7</a:t>
            </a:fld>
            <a:endParaRPr lang="en-GB"/>
          </a:p>
        </p:txBody>
      </p:sp>
      <p:sp>
        <p:nvSpPr>
          <p:cNvPr id="3" name="Rectangle 2"/>
          <p:cNvSpPr/>
          <p:nvPr/>
        </p:nvSpPr>
        <p:spPr>
          <a:xfrm>
            <a:off x="952105" y="1602556"/>
            <a:ext cx="10275217" cy="4031873"/>
          </a:xfrm>
          <a:prstGeom prst="rect">
            <a:avLst/>
          </a:prstGeom>
        </p:spPr>
        <p:txBody>
          <a:bodyPr wrap="square">
            <a:spAutoFit/>
          </a:bodyPr>
          <a:lstStyle/>
          <a:p>
            <a:pPr algn="just" rtl="1"/>
            <a:r>
              <a:rPr lang="ar-IQ" sz="3200" b="1" dirty="0">
                <a:solidFill>
                  <a:schemeClr val="accent2">
                    <a:lumMod val="75000"/>
                  </a:schemeClr>
                </a:solidFill>
              </a:rPr>
              <a:t>ثانيا: الاقتراع الشعبي</a:t>
            </a:r>
            <a:r>
              <a:rPr lang="en-US" sz="3200" dirty="0">
                <a:solidFill>
                  <a:schemeClr val="accent2">
                    <a:lumMod val="75000"/>
                  </a:schemeClr>
                </a:solidFill>
              </a:rPr>
              <a:t>: </a:t>
            </a:r>
            <a:r>
              <a:rPr lang="ar-IQ" sz="3200" dirty="0">
                <a:solidFill>
                  <a:schemeClr val="accent2">
                    <a:lumMod val="75000"/>
                  </a:schemeClr>
                </a:solidFill>
              </a:rPr>
              <a:t>ويتم عن طريق صناديق الانتخابات التي تقرر شكل الحكومة القادمة</a:t>
            </a:r>
            <a:r>
              <a:rPr lang="en-US" sz="3200" dirty="0">
                <a:solidFill>
                  <a:schemeClr val="accent2">
                    <a:lumMod val="75000"/>
                  </a:schemeClr>
                </a:solidFill>
              </a:rPr>
              <a:t>. </a:t>
            </a:r>
            <a:r>
              <a:rPr lang="ar-IQ" sz="3200" dirty="0">
                <a:solidFill>
                  <a:schemeClr val="accent2">
                    <a:lumMod val="75000"/>
                  </a:schemeClr>
                </a:solidFill>
              </a:rPr>
              <a:t>وهناك اقتراع يجري في البرلمان لمنح الثقة أو حجبها عن الحكومة أو لأخذ القرارات التي يرتأيها البرلمان</a:t>
            </a:r>
            <a:r>
              <a:rPr lang="en-US" sz="3200" dirty="0">
                <a:solidFill>
                  <a:schemeClr val="accent2">
                    <a:lumMod val="75000"/>
                  </a:schemeClr>
                </a:solidFill>
              </a:rPr>
              <a:t>.</a:t>
            </a:r>
            <a:r>
              <a:rPr lang="ar-IQ" sz="3200" dirty="0">
                <a:solidFill>
                  <a:schemeClr val="accent2">
                    <a:lumMod val="75000"/>
                  </a:schemeClr>
                </a:solidFill>
              </a:rPr>
              <a:t> أي أن الاقتراع الشعبي هي العملية التي تعطي الحق لعدد معين من الناخبين بتقديم مقترح لقانون على المجموعة الممثلة أو البرلمان مناقشته ثم إصدار القانون أو يطرح في مرحلة لاحقة على الاستفتاء الشعبي لإقراره</a:t>
            </a:r>
            <a:r>
              <a:rPr lang="en-US" sz="3200" dirty="0">
                <a:solidFill>
                  <a:schemeClr val="accent2">
                    <a:lumMod val="75000"/>
                  </a:schemeClr>
                </a:solidFill>
              </a:rPr>
              <a:t>. </a:t>
            </a:r>
            <a:r>
              <a:rPr lang="ar-IQ" sz="3200" dirty="0">
                <a:solidFill>
                  <a:schemeClr val="accent2">
                    <a:lumMod val="75000"/>
                  </a:schemeClr>
                </a:solidFill>
              </a:rPr>
              <a:t>وإذا كانت فكرة أو أي مشروع يقوم البرلمان بمناقشته وبلورته في صورة قانون أو أي مقترح آخر وفقا لدستور البلد </a:t>
            </a:r>
            <a:r>
              <a:rPr lang="en-US" sz="3200" dirty="0">
                <a:solidFill>
                  <a:schemeClr val="accent2">
                    <a:lumMod val="75000"/>
                  </a:schemeClr>
                </a:solidFill>
              </a:rPr>
              <a:t>. </a:t>
            </a:r>
          </a:p>
        </p:txBody>
      </p:sp>
    </p:spTree>
    <p:extLst>
      <p:ext uri="{BB962C8B-B14F-4D97-AF65-F5344CB8AC3E}">
        <p14:creationId xmlns:p14="http://schemas.microsoft.com/office/powerpoint/2010/main" val="3684174129"/>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آليات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8</a:t>
            </a:fld>
            <a:endParaRPr lang="en-GB"/>
          </a:p>
        </p:txBody>
      </p:sp>
      <p:sp>
        <p:nvSpPr>
          <p:cNvPr id="3" name="Rectangle 2"/>
          <p:cNvSpPr/>
          <p:nvPr/>
        </p:nvSpPr>
        <p:spPr>
          <a:xfrm>
            <a:off x="952105" y="1187777"/>
            <a:ext cx="10275217" cy="5047536"/>
          </a:xfrm>
          <a:prstGeom prst="rect">
            <a:avLst/>
          </a:prstGeom>
        </p:spPr>
        <p:txBody>
          <a:bodyPr wrap="square">
            <a:spAutoFit/>
          </a:bodyPr>
          <a:lstStyle/>
          <a:p>
            <a:pPr algn="r" rtl="1">
              <a:lnSpc>
                <a:spcPct val="200000"/>
              </a:lnSpc>
            </a:pPr>
            <a:r>
              <a:rPr lang="ar-IQ" sz="3200" b="1" dirty="0">
                <a:solidFill>
                  <a:schemeClr val="accent2">
                    <a:lumMod val="75000"/>
                  </a:schemeClr>
                </a:solidFill>
              </a:rPr>
              <a:t>ثالثا: الانتخابات في النظام الديمقراطي</a:t>
            </a:r>
            <a:r>
              <a:rPr lang="ar-IQ" sz="3200" dirty="0">
                <a:solidFill>
                  <a:schemeClr val="accent2">
                    <a:lumMod val="75000"/>
                  </a:schemeClr>
                </a:solidFill>
              </a:rPr>
              <a:t> </a:t>
            </a:r>
            <a:endParaRPr lang="ar-IQ" sz="3200" dirty="0" smtClean="0">
              <a:solidFill>
                <a:schemeClr val="accent2">
                  <a:lumMod val="75000"/>
                </a:schemeClr>
              </a:solidFill>
            </a:endParaRPr>
          </a:p>
          <a:p>
            <a:pPr algn="r" rtl="1">
              <a:lnSpc>
                <a:spcPct val="150000"/>
              </a:lnSpc>
            </a:pPr>
            <a:r>
              <a:rPr lang="ar-SA" sz="3200" b="1" dirty="0" smtClean="0">
                <a:solidFill>
                  <a:schemeClr val="accent2">
                    <a:lumMod val="75000"/>
                  </a:schemeClr>
                </a:solidFill>
              </a:rPr>
              <a:t> </a:t>
            </a:r>
            <a:r>
              <a:rPr lang="ar-IQ" sz="2800" dirty="0">
                <a:solidFill>
                  <a:schemeClr val="accent2">
                    <a:lumMod val="75000"/>
                  </a:schemeClr>
                </a:solidFill>
              </a:rPr>
              <a:t>حق الانتخاب هو "قيام الفرد باختيار أحد المرشحين لتمثيله في الهيئات المنتخبة التي تتولى إعداد القوانين أو في بعض مناصب اتخاذ القرارات، سواء على المستوى الوطني أو الإقليمي أو </a:t>
            </a:r>
            <a:r>
              <a:rPr lang="ar-IQ" sz="2800" dirty="0" smtClean="0">
                <a:solidFill>
                  <a:schemeClr val="accent2">
                    <a:lumMod val="75000"/>
                  </a:schemeClr>
                </a:solidFill>
              </a:rPr>
              <a:t>المحلي«.</a:t>
            </a:r>
          </a:p>
          <a:p>
            <a:pPr algn="r" rtl="1">
              <a:lnSpc>
                <a:spcPct val="150000"/>
              </a:lnSpc>
            </a:pPr>
            <a:r>
              <a:rPr lang="ar-IQ" sz="2800" dirty="0" smtClean="0">
                <a:solidFill>
                  <a:schemeClr val="accent2">
                    <a:lumMod val="75000"/>
                  </a:schemeClr>
                </a:solidFill>
              </a:rPr>
              <a:t> </a:t>
            </a:r>
            <a:r>
              <a:rPr lang="ar-IQ" sz="2800" dirty="0">
                <a:solidFill>
                  <a:schemeClr val="accent2">
                    <a:lumMod val="75000"/>
                  </a:schemeClr>
                </a:solidFill>
              </a:rPr>
              <a:t>ويمكن تعريف الانتخابات أيضا بأنها "تلك العملية التي يقوم المواطنون بواسطتها، وبشكل دوري، باختيار ممثليهم لاستلام مناصب السلطة التشريعية أو التنفيذية أو المؤسـسات المحليـة".</a:t>
            </a:r>
            <a:endParaRPr lang="en-US" sz="2800" dirty="0">
              <a:solidFill>
                <a:schemeClr val="accent2">
                  <a:lumMod val="75000"/>
                </a:schemeClr>
              </a:solidFill>
            </a:endParaRPr>
          </a:p>
        </p:txBody>
      </p:sp>
    </p:spTree>
    <p:extLst>
      <p:ext uri="{BB962C8B-B14F-4D97-AF65-F5344CB8AC3E}">
        <p14:creationId xmlns:p14="http://schemas.microsoft.com/office/powerpoint/2010/main" val="1576979686"/>
      </p:ext>
    </p:extLst>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آليات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9</a:t>
            </a:fld>
            <a:endParaRPr lang="en-GB"/>
          </a:p>
        </p:txBody>
      </p:sp>
      <p:sp>
        <p:nvSpPr>
          <p:cNvPr id="3" name="Rectangle 2"/>
          <p:cNvSpPr/>
          <p:nvPr/>
        </p:nvSpPr>
        <p:spPr>
          <a:xfrm>
            <a:off x="650449" y="1404594"/>
            <a:ext cx="10718277" cy="5324535"/>
          </a:xfrm>
          <a:prstGeom prst="rect">
            <a:avLst/>
          </a:prstGeom>
        </p:spPr>
        <p:txBody>
          <a:bodyPr wrap="square">
            <a:spAutoFit/>
          </a:bodyPr>
          <a:lstStyle/>
          <a:p>
            <a:pPr algn="r" rtl="1">
              <a:lnSpc>
                <a:spcPct val="200000"/>
              </a:lnSpc>
            </a:pPr>
            <a:r>
              <a:rPr lang="ar-IQ" sz="3200" b="1" dirty="0">
                <a:solidFill>
                  <a:schemeClr val="accent2">
                    <a:lumMod val="75000"/>
                  </a:schemeClr>
                </a:solidFill>
              </a:rPr>
              <a:t>ثالثا: الانتخابات في النظام الديمقراطي</a:t>
            </a:r>
            <a:r>
              <a:rPr lang="ar-IQ" sz="3200" dirty="0">
                <a:solidFill>
                  <a:schemeClr val="accent2">
                    <a:lumMod val="75000"/>
                  </a:schemeClr>
                </a:solidFill>
              </a:rPr>
              <a:t> </a:t>
            </a:r>
            <a:endParaRPr lang="ar-IQ" sz="3200" dirty="0" smtClean="0">
              <a:solidFill>
                <a:schemeClr val="accent2">
                  <a:lumMod val="75000"/>
                </a:schemeClr>
              </a:solidFill>
            </a:endParaRPr>
          </a:p>
          <a:p>
            <a:pPr algn="r" rtl="1"/>
            <a:r>
              <a:rPr lang="ar-IQ" sz="2800" b="1" dirty="0" smtClean="0">
                <a:solidFill>
                  <a:schemeClr val="accent2">
                    <a:lumMod val="75000"/>
                  </a:schemeClr>
                </a:solidFill>
              </a:rPr>
              <a:t>لكي توصف </a:t>
            </a:r>
            <a:r>
              <a:rPr lang="ar-IQ" sz="2800" b="1" dirty="0">
                <a:solidFill>
                  <a:schemeClr val="accent2">
                    <a:lumMod val="75000"/>
                  </a:schemeClr>
                </a:solidFill>
              </a:rPr>
              <a:t>الانتخابات بأنها انتخابات </a:t>
            </a:r>
            <a:r>
              <a:rPr lang="ar-IQ" sz="2800" b="1" dirty="0" smtClean="0">
                <a:solidFill>
                  <a:schemeClr val="accent2">
                    <a:lumMod val="75000"/>
                  </a:schemeClr>
                </a:solidFill>
              </a:rPr>
              <a:t>الديمقراطيّة يجب توفر عدة</a:t>
            </a:r>
            <a:r>
              <a:rPr lang="ar-SA" sz="3200" b="1" dirty="0" smtClean="0">
                <a:solidFill>
                  <a:schemeClr val="accent2">
                    <a:lumMod val="75000"/>
                  </a:schemeClr>
                </a:solidFill>
              </a:rPr>
              <a:t> </a:t>
            </a:r>
            <a:r>
              <a:rPr lang="ar-IQ" sz="2800" b="1" dirty="0">
                <a:solidFill>
                  <a:schemeClr val="accent2">
                    <a:lumMod val="75000"/>
                  </a:schemeClr>
                </a:solidFill>
              </a:rPr>
              <a:t>مميزات أو خصائص </a:t>
            </a:r>
            <a:r>
              <a:rPr lang="ar-IQ" sz="2800" b="1" dirty="0" smtClean="0">
                <a:solidFill>
                  <a:schemeClr val="accent2">
                    <a:lumMod val="75000"/>
                  </a:schemeClr>
                </a:solidFill>
              </a:rPr>
              <a:t>ومنها</a:t>
            </a:r>
            <a:r>
              <a:rPr lang="ar-IQ" sz="2800" b="1" dirty="0">
                <a:solidFill>
                  <a:schemeClr val="accent2">
                    <a:lumMod val="75000"/>
                  </a:schemeClr>
                </a:solidFill>
              </a:rPr>
              <a:t>:</a:t>
            </a:r>
            <a:endParaRPr lang="en-US" sz="2800" b="1" dirty="0">
              <a:solidFill>
                <a:schemeClr val="accent2">
                  <a:lumMod val="75000"/>
                </a:schemeClr>
              </a:solidFill>
            </a:endParaRPr>
          </a:p>
          <a:p>
            <a:pPr lvl="0" algn="r" rtl="1"/>
            <a:endParaRPr lang="ar-IQ" dirty="0" smtClean="0">
              <a:solidFill>
                <a:schemeClr val="accent2">
                  <a:lumMod val="75000"/>
                </a:schemeClr>
              </a:solidFill>
            </a:endParaRPr>
          </a:p>
          <a:p>
            <a:pPr marL="514350" lvl="0" indent="-514350" algn="r" rtl="1">
              <a:buFont typeface="+mj-lt"/>
              <a:buAutoNum type="arabicPeriod"/>
            </a:pPr>
            <a:r>
              <a:rPr lang="ar-IQ" sz="2800" dirty="0" smtClean="0">
                <a:solidFill>
                  <a:schemeClr val="accent2">
                    <a:lumMod val="75000"/>
                  </a:schemeClr>
                </a:solidFill>
              </a:rPr>
              <a:t> </a:t>
            </a:r>
            <a:r>
              <a:rPr lang="ar-IQ" sz="2800" dirty="0">
                <a:solidFill>
                  <a:schemeClr val="accent2">
                    <a:lumMod val="75000"/>
                  </a:schemeClr>
                </a:solidFill>
              </a:rPr>
              <a:t>أن تكون الانتخابات عامّة: بمعنى أنّه يحقّ لكلّ مواطن أن يَنتخِب وأن يُنتخَب. وأن تكون الانتخابات متساوية: بمعنى أنّ لكلّ ناخب صوتًا واحدًا. فصوت المثقّف يساوي صوت غير المثقّف، وصوت الغنيّ يساوي صوت الفقير</a:t>
            </a:r>
            <a:r>
              <a:rPr lang="ar-IQ" sz="2800" dirty="0" smtClean="0">
                <a:solidFill>
                  <a:schemeClr val="accent2">
                    <a:lumMod val="75000"/>
                  </a:schemeClr>
                </a:solidFill>
              </a:rPr>
              <a:t>.</a:t>
            </a:r>
          </a:p>
          <a:p>
            <a:pPr marL="342900" lvl="0" indent="-342900" algn="r" rtl="1">
              <a:buFont typeface="+mj-lt"/>
              <a:buAutoNum type="arabicPeriod"/>
            </a:pPr>
            <a:endParaRPr lang="en-US" sz="1600" dirty="0">
              <a:solidFill>
                <a:schemeClr val="accent2">
                  <a:lumMod val="75000"/>
                </a:schemeClr>
              </a:solidFill>
            </a:endParaRPr>
          </a:p>
          <a:p>
            <a:pPr marL="514350" lvl="0" indent="-514350" algn="r" rtl="1">
              <a:buFont typeface="+mj-lt"/>
              <a:buAutoNum type="arabicPeriod"/>
            </a:pPr>
            <a:r>
              <a:rPr lang="ar-IQ" sz="2800" dirty="0" smtClean="0">
                <a:solidFill>
                  <a:schemeClr val="accent2">
                    <a:lumMod val="75000"/>
                  </a:schemeClr>
                </a:solidFill>
              </a:rPr>
              <a:t>أن </a:t>
            </a:r>
            <a:r>
              <a:rPr lang="ar-IQ" sz="2800" dirty="0">
                <a:solidFill>
                  <a:schemeClr val="accent2">
                    <a:lumMod val="75000"/>
                  </a:schemeClr>
                </a:solidFill>
              </a:rPr>
              <a:t>تكون الانتخابات دورية: بمعنى أن الانتخابات تعود وتتكرّر بعد مرور مدة معينة من الزمن، وهذه المدة منصوص عليها في القانون.</a:t>
            </a:r>
            <a:endParaRPr lang="en-US" sz="2800" dirty="0">
              <a:solidFill>
                <a:schemeClr val="accent2">
                  <a:lumMod val="75000"/>
                </a:schemeClr>
              </a:solidFill>
            </a:endParaRPr>
          </a:p>
          <a:p>
            <a:pPr algn="r" rtl="1">
              <a:lnSpc>
                <a:spcPct val="150000"/>
              </a:lnSpc>
            </a:pPr>
            <a:endParaRPr lang="en-US" sz="2800" dirty="0">
              <a:solidFill>
                <a:schemeClr val="accent2">
                  <a:lumMod val="75000"/>
                </a:schemeClr>
              </a:solidFill>
            </a:endParaRPr>
          </a:p>
        </p:txBody>
      </p:sp>
    </p:spTree>
    <p:extLst>
      <p:ext uri="{BB962C8B-B14F-4D97-AF65-F5344CB8AC3E}">
        <p14:creationId xmlns:p14="http://schemas.microsoft.com/office/powerpoint/2010/main" val="3024985189"/>
      </p:ext>
    </p:extLst>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6755</TotalTime>
  <Words>912</Words>
  <Application>Microsoft Office PowerPoint</Application>
  <PresentationFormat>مخصص</PresentationFormat>
  <Paragraphs>159</Paragraphs>
  <Slides>16</Slides>
  <Notes>15</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Organic</vt:lpstr>
      <vt:lpstr>عرض تقديمي في PowerPoint</vt:lpstr>
      <vt:lpstr>الموضوعات</vt:lpstr>
      <vt:lpstr>آليات الديمقراطية</vt:lpstr>
      <vt:lpstr>آليات الديمقراطية</vt:lpstr>
      <vt:lpstr>آليات الديمقراطية</vt:lpstr>
      <vt:lpstr>آليات الديمقراطية</vt:lpstr>
      <vt:lpstr>آليات الديمقراطية</vt:lpstr>
      <vt:lpstr>آليات الديمقراطية</vt:lpstr>
      <vt:lpstr>آليات الديمقراطية</vt:lpstr>
      <vt:lpstr>آليات الديمقراطية</vt:lpstr>
      <vt:lpstr>آليات الديمقراطية</vt:lpstr>
      <vt:lpstr>الفرق بين الاستفتاء والانتخاب</vt:lpstr>
      <vt:lpstr>الفرق بين الاستفتاء والانتخاب</vt:lpstr>
      <vt:lpstr>الفرق بين الاستفتاء والانتخاب</vt:lpstr>
      <vt:lpstr>الفرق بين الاستفتاء والانتخاب</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rahebi</dc:creator>
  <cp:lastModifiedBy>Maher</cp:lastModifiedBy>
  <cp:revision>340</cp:revision>
  <dcterms:created xsi:type="dcterms:W3CDTF">2014-05-07T08:18:51Z</dcterms:created>
  <dcterms:modified xsi:type="dcterms:W3CDTF">2022-04-16T16:16:37Z</dcterms:modified>
</cp:coreProperties>
</file>