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63" r:id="rId4"/>
    <p:sldId id="277" r:id="rId5"/>
    <p:sldId id="282" r:id="rId6"/>
    <p:sldId id="283" r:id="rId7"/>
    <p:sldId id="284" r:id="rId8"/>
    <p:sldId id="276" r:id="rId9"/>
    <p:sldId id="285" r:id="rId10"/>
    <p:sldId id="286" r:id="rId11"/>
    <p:sldId id="287" r:id="rId12"/>
    <p:sldId id="288" r:id="rId13"/>
    <p:sldId id="289" r:id="rId14"/>
    <p:sldId id="274" r:id="rId15"/>
  </p:sldIdLst>
  <p:sldSz cx="9144000" cy="6858000" type="screen4x3"/>
  <p:notesSz cx="6858000" cy="9144000"/>
  <p:embeddedFontLst>
    <p:embeddedFont>
      <p:font typeface="Calibri"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257"/>
    <a:srgbClr val="FF2121"/>
    <a:srgbClr val="FF5050"/>
    <a:srgbClr val="FD5E4D"/>
    <a:srgbClr val="D60093"/>
    <a:srgbClr val="FFCCFF"/>
    <a:srgbClr val="FF66CC"/>
    <a:srgbClr val="CC3300"/>
    <a:srgbClr val="CF797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p:cViewPr varScale="1">
        <p:scale>
          <a:sx n="80" d="100"/>
          <a:sy n="80" d="100"/>
        </p:scale>
        <p:origin x="-1478"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IQ"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57779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pic>
        <p:nvPicPr>
          <p:cNvPr id="21" name="Google Shape;21;p2" descr="C:\Users\user\Desktop\888888.png"/>
          <p:cNvPicPr preferRelativeResize="0"/>
          <p:nvPr/>
        </p:nvPicPr>
        <p:blipFill rotWithShape="1">
          <a:blip r:embed="rId2">
            <a:alphaModFix/>
          </a:blip>
          <a:srcRect/>
          <a:stretch/>
        </p:blipFill>
        <p:spPr>
          <a:xfrm>
            <a:off x="0" y="0"/>
            <a:ext cx="9756576" cy="8829600"/>
          </a:xfrm>
          <a:prstGeom prst="rect">
            <a:avLst/>
          </a:prstGeom>
          <a:noFill/>
          <a:ln>
            <a:noFill/>
          </a:ln>
        </p:spPr>
      </p:pic>
      <p:pic>
        <p:nvPicPr>
          <p:cNvPr id="22" name="Google Shape;22;p2" descr="C:\Users\user\Desktop\thefinallogo2.png"/>
          <p:cNvPicPr preferRelativeResize="0"/>
          <p:nvPr/>
        </p:nvPicPr>
        <p:blipFill rotWithShape="1">
          <a:blip r:embed="rId3">
            <a:alphaModFix/>
          </a:blip>
          <a:srcRect/>
          <a:stretch/>
        </p:blipFill>
        <p:spPr>
          <a:xfrm>
            <a:off x="7668344" y="44624"/>
            <a:ext cx="1475656" cy="10431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a:spLocks noGrp="1"/>
          </p:cNvSpPr>
          <p:nvPr>
            <p:ph type="pic" idx="2"/>
          </p:nvPr>
        </p:nvSpPr>
        <p:spPr>
          <a:xfrm>
            <a:off x="1792288" y="612775"/>
            <a:ext cx="5486400" cy="4114800"/>
          </a:xfrm>
          <a:prstGeom prst="rect">
            <a:avLst/>
          </a:prstGeom>
          <a:noFill/>
          <a:ln>
            <a:noFill/>
          </a:ln>
        </p:spPr>
      </p:sp>
      <p:sp>
        <p:nvSpPr>
          <p:cNvPr id="77" name="Google Shape;77;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8" name="Google Shape;7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pic>
        <p:nvPicPr>
          <p:cNvPr id="27" name="Google Shape;27;p3" descr="C:\Users\user\Desktop\rrrrrrrrrrrrrrrr.png"/>
          <p:cNvPicPr preferRelativeResize="0"/>
          <p:nvPr/>
        </p:nvPicPr>
        <p:blipFill rotWithShape="1">
          <a:blip r:embed="rId2">
            <a:alphaModFix/>
          </a:blip>
          <a:srcRect/>
          <a:stretch/>
        </p:blipFill>
        <p:spPr>
          <a:xfrm>
            <a:off x="-800315" y="-13692"/>
            <a:ext cx="9944315" cy="6871692"/>
          </a:xfrm>
          <a:prstGeom prst="rect">
            <a:avLst/>
          </a:prstGeom>
          <a:noFill/>
          <a:ln>
            <a:noFill/>
          </a:ln>
        </p:spPr>
      </p:pic>
      <p:pic>
        <p:nvPicPr>
          <p:cNvPr id="28" name="Google Shape;28;p3" descr="C:\Users\user\Desktop\thefinallogo2.png"/>
          <p:cNvPicPr preferRelativeResize="0"/>
          <p:nvPr/>
        </p:nvPicPr>
        <p:blipFill rotWithShape="1">
          <a:blip r:embed="rId3">
            <a:alphaModFix/>
          </a:blip>
          <a:srcRect/>
          <a:stretch/>
        </p:blipFill>
        <p:spPr>
          <a:xfrm>
            <a:off x="7308304" y="-243408"/>
            <a:ext cx="1835696" cy="1297661"/>
          </a:xfrm>
          <a:prstGeom prst="rect">
            <a:avLst/>
          </a:prstGeom>
          <a:noFill/>
          <a:ln>
            <a:noFill/>
          </a:ln>
        </p:spPr>
      </p:pic>
      <p:sp>
        <p:nvSpPr>
          <p:cNvPr id="29" name="Google Shape;29;p3"/>
          <p:cNvSpPr/>
          <p:nvPr/>
        </p:nvSpPr>
        <p:spPr>
          <a:xfrm>
            <a:off x="1874611" y="6211669"/>
            <a:ext cx="5646161" cy="61555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IQ" sz="1800" b="0" i="0" u="none" strike="noStrike" cap="none">
                <a:solidFill>
                  <a:schemeClr val="dk1"/>
                </a:solidFill>
                <a:latin typeface="Calibri"/>
                <a:ea typeface="Calibri"/>
                <a:cs typeface="Calibri"/>
                <a:sym typeface="Calibri"/>
              </a:rPr>
              <a:t> </a:t>
            </a:r>
            <a:r>
              <a:rPr lang="ar-IQ" sz="1600" b="0" i="0" u="none" strike="noStrike" cap="none">
                <a:solidFill>
                  <a:schemeClr val="dk1"/>
                </a:solidFill>
                <a:latin typeface="Calibri"/>
                <a:ea typeface="Calibri"/>
                <a:cs typeface="Calibri"/>
                <a:sym typeface="Calibri"/>
              </a:rPr>
              <a:t>Promoting youth employment in remote areas in Jordan -(Job Jo)</a:t>
            </a:r>
            <a:endParaRPr/>
          </a:p>
          <a:p>
            <a:pPr marL="0" marR="0" lvl="0" indent="0" algn="ctr" rtl="0">
              <a:spcBef>
                <a:spcPts val="0"/>
              </a:spcBef>
              <a:spcAft>
                <a:spcPts val="0"/>
              </a:spcAft>
              <a:buNone/>
            </a:pPr>
            <a:r>
              <a:rPr lang="ar-IQ" sz="1600" b="0" i="0" u="none" strike="noStrike" cap="none">
                <a:solidFill>
                  <a:schemeClr val="dk1"/>
                </a:solidFill>
                <a:latin typeface="Calibri"/>
                <a:ea typeface="Calibri"/>
                <a:cs typeface="Calibri"/>
                <a:sym typeface="Calibri"/>
              </a:rPr>
              <a:t> 598428-EPP-1-2018-1-JO-EPPKA2-CBHE-JP </a:t>
            </a:r>
            <a:endParaRPr/>
          </a:p>
        </p:txBody>
      </p:sp>
      <p:pic>
        <p:nvPicPr>
          <p:cNvPr id="30" name="Google Shape;30;p3" descr="C:\Users\user\Desktop\european union.png"/>
          <p:cNvPicPr preferRelativeResize="0"/>
          <p:nvPr/>
        </p:nvPicPr>
        <p:blipFill rotWithShape="1">
          <a:blip r:embed="rId4">
            <a:alphaModFix/>
          </a:blip>
          <a:srcRect/>
          <a:stretch/>
        </p:blipFill>
        <p:spPr>
          <a:xfrm>
            <a:off x="0" y="-4663"/>
            <a:ext cx="2932112" cy="841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0" name="Google Shape;70;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IQ"/>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body" idx="1"/>
          </p:nvPr>
        </p:nvSpPr>
        <p:spPr>
          <a:xfrm>
            <a:off x="0" y="1340768"/>
            <a:ext cx="8964488" cy="43434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b="1" dirty="0"/>
          </a:p>
          <a:p>
            <a:pPr marL="0" lvl="0" indent="0" algn="r" rtl="1">
              <a:spcBef>
                <a:spcPts val="640"/>
              </a:spcBef>
              <a:spcAft>
                <a:spcPts val="0"/>
              </a:spcAft>
              <a:buClr>
                <a:schemeClr val="dk1"/>
              </a:buClr>
              <a:buSzPts val="3200"/>
              <a:buNone/>
            </a:pPr>
            <a:endParaRPr b="1" dirty="0"/>
          </a:p>
          <a:p>
            <a:pPr marL="0" lvl="0" indent="0" algn="ctr" rtl="1">
              <a:spcBef>
                <a:spcPts val="640"/>
              </a:spcBef>
              <a:spcAft>
                <a:spcPts val="0"/>
              </a:spcAft>
              <a:buClr>
                <a:schemeClr val="dk1"/>
              </a:buClr>
              <a:buSzPts val="3200"/>
              <a:buNone/>
            </a:pPr>
            <a:r>
              <a:rPr lang="ar-IQ" b="1" dirty="0"/>
              <a:t>اعداد وتقديم</a:t>
            </a:r>
            <a:endParaRPr b="1" dirty="0"/>
          </a:p>
          <a:p>
            <a:pPr marL="0" lvl="0" indent="0" algn="ctr" rtl="1">
              <a:spcBef>
                <a:spcPts val="640"/>
              </a:spcBef>
              <a:spcAft>
                <a:spcPts val="0"/>
              </a:spcAft>
              <a:buClr>
                <a:schemeClr val="dk1"/>
              </a:buClr>
              <a:buSzPts val="3200"/>
              <a:buNone/>
            </a:pPr>
            <a:r>
              <a:rPr lang="ar-IQ" b="1" dirty="0"/>
              <a:t> الاستاذ </a:t>
            </a:r>
            <a:r>
              <a:rPr lang="ar-IQ" b="1" dirty="0" smtClean="0"/>
              <a:t>الدكتور </a:t>
            </a:r>
            <a:endParaRPr dirty="0"/>
          </a:p>
          <a:p>
            <a:pPr marL="0" lvl="0" indent="0" algn="ctr" rtl="1">
              <a:spcBef>
                <a:spcPts val="640"/>
              </a:spcBef>
              <a:spcAft>
                <a:spcPts val="0"/>
              </a:spcAft>
              <a:buClr>
                <a:schemeClr val="dk1"/>
              </a:buClr>
              <a:buSzPts val="3200"/>
              <a:buNone/>
            </a:pPr>
            <a:r>
              <a:rPr lang="ar-IQ" b="1" dirty="0"/>
              <a:t>ساهره قحطان عبد الجبار الحميري</a:t>
            </a:r>
            <a:endParaRPr dirty="0"/>
          </a:p>
          <a:p>
            <a:pPr marL="0" lvl="0" indent="0" algn="r" rtl="1">
              <a:lnSpc>
                <a:spcPct val="150000"/>
              </a:lnSpc>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p:txBody>
      </p:sp>
      <p:sp>
        <p:nvSpPr>
          <p:cNvPr id="98" name="Google Shape;98;p14"/>
          <p:cNvSpPr txBox="1">
            <a:spLocks noGrp="1"/>
          </p:cNvSpPr>
          <p:nvPr>
            <p:ph type="title"/>
          </p:nvPr>
        </p:nvSpPr>
        <p:spPr>
          <a:xfrm>
            <a:off x="107504" y="18864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a:t>مفاهيم حقوق الإنسان</a:t>
            </a:r>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sz="2800" dirty="0">
              <a:solidFill>
                <a:srgbClr val="000000"/>
              </a:solidFill>
              <a:latin typeface="Arial"/>
              <a:ea typeface="Arial"/>
              <a:cs typeface="Arial"/>
              <a:sym typeface="Arial"/>
            </a:endParaRPr>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القضائية لحقوق الانسان</a:t>
            </a:r>
            <a:endParaRPr sz="4000" dirty="0"/>
          </a:p>
        </p:txBody>
      </p:sp>
      <p:sp>
        <p:nvSpPr>
          <p:cNvPr id="174" name="Google Shape;174;p24"/>
          <p:cNvSpPr/>
          <p:nvPr/>
        </p:nvSpPr>
        <p:spPr>
          <a:xfrm>
            <a:off x="236220" y="1463040"/>
            <a:ext cx="8218464" cy="5034914"/>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اولاً: الرقابة على دستورية القوانين </a:t>
            </a:r>
            <a:endParaRPr lang="en-US" sz="2800" b="1" dirty="0"/>
          </a:p>
          <a:p>
            <a:pPr lvl="0" algn="just" rtl="1">
              <a:lnSpc>
                <a:spcPct val="150000"/>
              </a:lnSpc>
            </a:pPr>
            <a:r>
              <a:rPr lang="ar-IQ" sz="2800" dirty="0" smtClean="0"/>
              <a:t>2- الرقابة </a:t>
            </a:r>
            <a:r>
              <a:rPr lang="ar-IQ" sz="2800" dirty="0"/>
              <a:t>الوقائية (الرقابة السياسية – الرقابة السابقة</a:t>
            </a:r>
            <a:r>
              <a:rPr lang="ar-IQ" sz="2800" dirty="0" smtClean="0"/>
              <a:t>): وهي تسبق </a:t>
            </a:r>
            <a:r>
              <a:rPr lang="ar-IQ" sz="2800" dirty="0"/>
              <a:t>صدور القانون اي الرقابة التي تنصب على مشروعات القوانين وليس القوانين الصادرة كما في المجلس الدستوري الفرنسي اذ تحال مشروعات القوانين قبل اصدارها الى هيئات متخصصة لتقرر مدى احترامها للدستور وموائمتها له .</a:t>
            </a:r>
            <a:endParaRPr lang="en-US" sz="2800" dirty="0"/>
          </a:p>
          <a:p>
            <a:pPr lvl="0" algn="just" rtl="1">
              <a:lnSpc>
                <a:spcPct val="150000"/>
              </a:lnSpc>
            </a:pPr>
            <a:endParaRPr lang="ar-IQ" sz="1800" dirty="0"/>
          </a:p>
          <a:p>
            <a:pPr lvl="0" algn="just">
              <a:lnSpc>
                <a:spcPct val="150000"/>
              </a:lnSpc>
            </a:pPr>
            <a:endParaRPr lang="ar-IQ" sz="1800" dirty="0">
              <a:solidFill>
                <a:srgbClr val="FDE9D8"/>
              </a:solidFill>
              <a:latin typeface="Calibri"/>
              <a:ea typeface="Calibri"/>
              <a:cs typeface="Calibri"/>
              <a:sym typeface="Calibri"/>
            </a:endParaRPr>
          </a:p>
          <a:p>
            <a:pPr lvl="0" algn="just" rtl="1">
              <a:lnSpc>
                <a:spcPct val="150000"/>
              </a:lnSpc>
            </a:pPr>
            <a:endParaRPr lang="ar-IQ" sz="1800" dirty="0" smtClean="0"/>
          </a:p>
          <a:p>
            <a:pPr lvl="0" algn="just" rtl="1">
              <a:lnSpc>
                <a:spcPct val="150000"/>
              </a:lnSpc>
            </a:pPr>
            <a:endParaRPr lang="ar-IQ" sz="1800" dirty="0" smtClean="0"/>
          </a:p>
          <a:p>
            <a:pPr marL="457200" lvl="0" indent="-457200" algn="just" rtl="1">
              <a:lnSpc>
                <a:spcPct val="150000"/>
              </a:lnSpc>
              <a:buFont typeface="Wingdings" pitchFamily="2" charset="2"/>
              <a:buChar char="§"/>
            </a:pPr>
            <a:endParaRPr lang="en-US" sz="3200" dirty="0"/>
          </a:p>
          <a:p>
            <a:pPr marL="0" marR="0" lvl="0" indent="0" algn="just" rtl="1">
              <a:lnSpc>
                <a:spcPct val="15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037551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sz="2800" dirty="0">
              <a:solidFill>
                <a:srgbClr val="000000"/>
              </a:solidFill>
              <a:latin typeface="Arial"/>
              <a:ea typeface="Arial"/>
              <a:cs typeface="Arial"/>
              <a:sym typeface="Arial"/>
            </a:endParaRPr>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القضائية لحقوق الانسان</a:t>
            </a:r>
            <a:endParaRPr sz="4000" dirty="0"/>
          </a:p>
        </p:txBody>
      </p:sp>
      <p:sp>
        <p:nvSpPr>
          <p:cNvPr id="174" name="Google Shape;174;p24"/>
          <p:cNvSpPr/>
          <p:nvPr/>
        </p:nvSpPr>
        <p:spPr>
          <a:xfrm>
            <a:off x="236220" y="1463040"/>
            <a:ext cx="8218464" cy="5034914"/>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اولاً: الرقابة على دستورية القوانين </a:t>
            </a:r>
            <a:endParaRPr lang="en-US" sz="2800" b="1" dirty="0"/>
          </a:p>
          <a:p>
            <a:pPr lvl="0" algn="just" rtl="1">
              <a:lnSpc>
                <a:spcPct val="150000"/>
              </a:lnSpc>
            </a:pPr>
            <a:r>
              <a:rPr lang="ar-IQ" sz="2800" dirty="0" smtClean="0"/>
              <a:t>3- رقابة </a:t>
            </a:r>
            <a:r>
              <a:rPr lang="ar-IQ" sz="2800" dirty="0"/>
              <a:t>الامتناع (رقابة الدفع بعدم دستورية القوانين)</a:t>
            </a:r>
            <a:endParaRPr lang="en-US" sz="2800" dirty="0"/>
          </a:p>
          <a:p>
            <a:pPr algn="just" rtl="1">
              <a:lnSpc>
                <a:spcPct val="150000"/>
              </a:lnSpc>
            </a:pPr>
            <a:r>
              <a:rPr lang="ar-IQ" sz="2800" dirty="0" smtClean="0"/>
              <a:t>هذا النوع من </a:t>
            </a:r>
            <a:r>
              <a:rPr lang="ar-IQ" sz="2800" dirty="0"/>
              <a:t>الرقابة لا يهدف الى الغاء القانون المخالف للدستور بل يتضمن الطلب من القضاء بعدم تطبيق هذا القانون في الدعوى المنظورة امام المحكمة اصلاً بدعوى عدم دستوريته ...وتوصف بانها رقابة محددة لان صلاحيات المحكمة </a:t>
            </a:r>
            <a:r>
              <a:rPr lang="ar-IQ" sz="2800" dirty="0" smtClean="0"/>
              <a:t>ستتحدد </a:t>
            </a:r>
            <a:r>
              <a:rPr lang="ar-IQ" sz="2800" dirty="0"/>
              <a:t>في الامتناع عن تطبيق </a:t>
            </a:r>
            <a:r>
              <a:rPr lang="ar-IQ" sz="2800" dirty="0"/>
              <a:t>القانون </a:t>
            </a:r>
            <a:r>
              <a:rPr lang="ar-IQ" sz="2800" dirty="0"/>
              <a:t>وليس لها صلاحية في </a:t>
            </a:r>
            <a:r>
              <a:rPr lang="ar-IQ" sz="2800" dirty="0" smtClean="0"/>
              <a:t>الغاءه.</a:t>
            </a:r>
            <a:endParaRPr lang="ar-IQ" sz="1800" dirty="0" smtClean="0">
              <a:solidFill>
                <a:srgbClr val="FDE9D8"/>
              </a:solidFill>
              <a:latin typeface="Calibri"/>
              <a:ea typeface="Calibri"/>
              <a:cs typeface="Calibri"/>
              <a:sym typeface="Calibri"/>
            </a:endParaRPr>
          </a:p>
          <a:p>
            <a:pPr lvl="0" algn="just" rtl="1">
              <a:lnSpc>
                <a:spcPct val="150000"/>
              </a:lnSpc>
            </a:pPr>
            <a:endParaRPr lang="ar-IQ" sz="1800" dirty="0" smtClean="0"/>
          </a:p>
          <a:p>
            <a:pPr lvl="0" algn="just" rtl="1">
              <a:lnSpc>
                <a:spcPct val="150000"/>
              </a:lnSpc>
            </a:pPr>
            <a:endParaRPr lang="ar-IQ" sz="1800" dirty="0" smtClean="0"/>
          </a:p>
          <a:p>
            <a:pPr marL="457200" lvl="0" indent="-457200" algn="just" rtl="1">
              <a:lnSpc>
                <a:spcPct val="150000"/>
              </a:lnSpc>
              <a:buFont typeface="Wingdings" pitchFamily="2" charset="2"/>
              <a:buChar char="§"/>
            </a:pPr>
            <a:endParaRPr lang="en-US" sz="3200" dirty="0"/>
          </a:p>
          <a:p>
            <a:pPr marL="0" marR="0" lvl="0" indent="0" algn="just" rtl="1">
              <a:lnSpc>
                <a:spcPct val="15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448512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sz="2800" dirty="0">
              <a:solidFill>
                <a:srgbClr val="000000"/>
              </a:solidFill>
              <a:latin typeface="Arial"/>
              <a:ea typeface="Arial"/>
              <a:cs typeface="Arial"/>
              <a:sym typeface="Arial"/>
            </a:endParaRPr>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القضائية لحقوق الانسان</a:t>
            </a:r>
            <a:endParaRPr sz="4000" dirty="0"/>
          </a:p>
        </p:txBody>
      </p:sp>
      <p:sp>
        <p:nvSpPr>
          <p:cNvPr id="174" name="Google Shape;174;p24"/>
          <p:cNvSpPr/>
          <p:nvPr/>
        </p:nvSpPr>
        <p:spPr>
          <a:xfrm>
            <a:off x="236220" y="1463040"/>
            <a:ext cx="8218464" cy="5034914"/>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اولاً: الرقابة على دستورية القوانين </a:t>
            </a:r>
            <a:endParaRPr lang="ar-IQ" sz="2800" b="1" dirty="0" smtClean="0"/>
          </a:p>
          <a:p>
            <a:pPr algn="just" rtl="1">
              <a:lnSpc>
                <a:spcPct val="150000"/>
              </a:lnSpc>
            </a:pPr>
            <a:r>
              <a:rPr lang="ar-IQ" sz="2400" b="1" dirty="0" smtClean="0"/>
              <a:t>اكد على هذا النوع من الرقابة:-</a:t>
            </a:r>
          </a:p>
          <a:p>
            <a:pPr marL="342900" indent="-342900" algn="just" rtl="1">
              <a:lnSpc>
                <a:spcPct val="150000"/>
              </a:lnSpc>
              <a:buFontTx/>
              <a:buChar char="-"/>
            </a:pPr>
            <a:r>
              <a:rPr lang="ar-IQ" sz="2400" dirty="0" smtClean="0"/>
              <a:t>المحكمة </a:t>
            </a:r>
            <a:r>
              <a:rPr lang="ar-IQ" sz="2400" dirty="0"/>
              <a:t>الامريكية العليا عام </a:t>
            </a:r>
            <a:r>
              <a:rPr lang="ar-IQ" sz="2400" dirty="0" smtClean="0"/>
              <a:t>1954، مثلا اكد على عدم دستورية قرار الفصل العنصري فب العملية التعليمية </a:t>
            </a:r>
            <a:r>
              <a:rPr lang="ar-IQ" sz="2400" dirty="0" err="1" smtClean="0"/>
              <a:t>لانه</a:t>
            </a:r>
            <a:r>
              <a:rPr lang="ar-IQ" sz="2400" dirty="0" smtClean="0"/>
              <a:t> يشعرهم بالدونية ويؤثر على نفسيتهم </a:t>
            </a:r>
          </a:p>
          <a:p>
            <a:pPr algn="just" rtl="1">
              <a:lnSpc>
                <a:spcPct val="150000"/>
              </a:lnSpc>
            </a:pPr>
            <a:endParaRPr lang="ar-IQ" sz="2000" dirty="0"/>
          </a:p>
          <a:p>
            <a:pPr algn="just" rtl="1">
              <a:lnSpc>
                <a:spcPct val="150000"/>
              </a:lnSpc>
            </a:pPr>
            <a:r>
              <a:rPr lang="ar-IQ" sz="2400" dirty="0" smtClean="0"/>
              <a:t>-  </a:t>
            </a:r>
            <a:r>
              <a:rPr lang="ar-IQ" sz="2400" dirty="0"/>
              <a:t>النظام الداخلي للمحكمة </a:t>
            </a:r>
            <a:r>
              <a:rPr lang="ar-IQ" sz="2400" dirty="0" smtClean="0"/>
              <a:t>الاتحادية </a:t>
            </a:r>
            <a:r>
              <a:rPr lang="ar-IQ" sz="2400" dirty="0"/>
              <a:t>في العراق التي نصت في المادة (</a:t>
            </a:r>
            <a:r>
              <a:rPr lang="ar-IQ" sz="2400" dirty="0" smtClean="0"/>
              <a:t>6) على </a:t>
            </a:r>
            <a:r>
              <a:rPr lang="ar-IQ" sz="2400" dirty="0"/>
              <a:t>انه ( اذا طلب </a:t>
            </a:r>
            <a:r>
              <a:rPr lang="ar-IQ" sz="2400" dirty="0" smtClean="0"/>
              <a:t>مدع </a:t>
            </a:r>
            <a:r>
              <a:rPr lang="ar-IQ" sz="2400" dirty="0"/>
              <a:t>الفصل في شرعية نص في قانون او قرار تشريعي او نظام او تعليمات او أمر فيقدم الطلب بدعوى مستوفية للشروط المنصوص عليها ).</a:t>
            </a:r>
            <a:endParaRPr lang="en-US" sz="2400" dirty="0"/>
          </a:p>
          <a:p>
            <a:pPr lvl="0" algn="just">
              <a:lnSpc>
                <a:spcPct val="150000"/>
              </a:lnSpc>
            </a:pPr>
            <a:endParaRPr lang="ar-IQ" sz="1800" dirty="0">
              <a:solidFill>
                <a:srgbClr val="FDE9D8"/>
              </a:solidFill>
              <a:latin typeface="Calibri"/>
              <a:ea typeface="Calibri"/>
              <a:cs typeface="Calibri"/>
              <a:sym typeface="Calibri"/>
            </a:endParaRPr>
          </a:p>
          <a:p>
            <a:pPr lvl="0" algn="just" rtl="1">
              <a:lnSpc>
                <a:spcPct val="150000"/>
              </a:lnSpc>
            </a:pPr>
            <a:endParaRPr lang="ar-IQ" sz="1800" dirty="0" smtClean="0"/>
          </a:p>
          <a:p>
            <a:pPr lvl="0" algn="just" rtl="1">
              <a:lnSpc>
                <a:spcPct val="150000"/>
              </a:lnSpc>
            </a:pPr>
            <a:endParaRPr lang="ar-IQ" sz="1800" dirty="0" smtClean="0"/>
          </a:p>
          <a:p>
            <a:pPr marL="457200" lvl="0" indent="-457200" algn="just" rtl="1">
              <a:lnSpc>
                <a:spcPct val="150000"/>
              </a:lnSpc>
              <a:buFont typeface="Wingdings" pitchFamily="2" charset="2"/>
              <a:buChar char="§"/>
            </a:pPr>
            <a:endParaRPr lang="en-US" sz="3200" dirty="0"/>
          </a:p>
          <a:p>
            <a:pPr marL="0" marR="0" lvl="0" indent="0" algn="just" rtl="1">
              <a:lnSpc>
                <a:spcPct val="15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0516747"/>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sz="2800" dirty="0">
              <a:solidFill>
                <a:srgbClr val="000000"/>
              </a:solidFill>
              <a:latin typeface="Arial"/>
              <a:ea typeface="Arial"/>
              <a:cs typeface="Arial"/>
              <a:sym typeface="Arial"/>
            </a:endParaRPr>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القضائية لحقوق الانسان</a:t>
            </a:r>
            <a:endParaRPr sz="4000" dirty="0"/>
          </a:p>
        </p:txBody>
      </p:sp>
      <p:sp>
        <p:nvSpPr>
          <p:cNvPr id="174" name="Google Shape;174;p24"/>
          <p:cNvSpPr/>
          <p:nvPr/>
        </p:nvSpPr>
        <p:spPr>
          <a:xfrm>
            <a:off x="236220" y="1463040"/>
            <a:ext cx="8218464" cy="5034914"/>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smtClean="0"/>
              <a:t>ثانيا: </a:t>
            </a:r>
            <a:r>
              <a:rPr lang="ar-IQ" sz="2800" b="1" dirty="0"/>
              <a:t>الرقابة على </a:t>
            </a:r>
            <a:r>
              <a:rPr lang="ar-IQ" sz="2800" b="1" dirty="0" smtClean="0"/>
              <a:t>اعمال الادارة</a:t>
            </a:r>
          </a:p>
          <a:p>
            <a:pPr marL="285750" lvl="0" indent="-285750" algn="just" rtl="1">
              <a:lnSpc>
                <a:spcPct val="150000"/>
              </a:lnSpc>
              <a:buFontTx/>
              <a:buChar char="-"/>
            </a:pPr>
            <a:r>
              <a:rPr lang="ar-IQ" sz="2400" dirty="0" smtClean="0">
                <a:solidFill>
                  <a:schemeClr val="tx1"/>
                </a:solidFill>
                <a:latin typeface="Calibri"/>
                <a:ea typeface="Calibri"/>
                <a:cs typeface="Calibri"/>
                <a:sym typeface="Calibri"/>
              </a:rPr>
              <a:t>هي من ابرز الضمانات القضائية لحقوق الانسان </a:t>
            </a:r>
          </a:p>
          <a:p>
            <a:pPr marL="285750" lvl="0" indent="-285750" algn="just" rtl="1">
              <a:lnSpc>
                <a:spcPct val="150000"/>
              </a:lnSpc>
              <a:buFontTx/>
              <a:buChar char="-"/>
            </a:pPr>
            <a:r>
              <a:rPr lang="ar-IQ" sz="2400" dirty="0" smtClean="0">
                <a:solidFill>
                  <a:schemeClr val="tx1"/>
                </a:solidFill>
                <a:latin typeface="Calibri"/>
                <a:ea typeface="Calibri"/>
                <a:cs typeface="Calibri"/>
                <a:sym typeface="Calibri"/>
              </a:rPr>
              <a:t>يقوم هذا انوع من الرقابة بمعالجة ما تقوم به الادارة من تصرفات تمس حقوق الانسان وتنتهك حرياتها</a:t>
            </a:r>
          </a:p>
          <a:p>
            <a:pPr marL="285750" lvl="0" indent="-285750" algn="just" rtl="1">
              <a:lnSpc>
                <a:spcPct val="150000"/>
              </a:lnSpc>
              <a:buFontTx/>
              <a:buChar char="-"/>
            </a:pPr>
            <a:r>
              <a:rPr lang="ar-IQ" sz="2400" dirty="0" smtClean="0">
                <a:solidFill>
                  <a:schemeClr val="tx1"/>
                </a:solidFill>
                <a:latin typeface="Calibri"/>
                <a:ea typeface="Calibri"/>
                <a:cs typeface="Calibri"/>
                <a:sym typeface="Calibri"/>
              </a:rPr>
              <a:t>الادارة ليست مطلقة اليد فيما تقوم به بل نشاطها محكوم بالقواعد القانونية النافذة وعدم تجاوز اختصاصاتها</a:t>
            </a:r>
          </a:p>
          <a:p>
            <a:pPr marL="285750" lvl="0" indent="-285750" algn="just" rtl="1">
              <a:lnSpc>
                <a:spcPct val="150000"/>
              </a:lnSpc>
              <a:buFontTx/>
              <a:buChar char="-"/>
            </a:pPr>
            <a:r>
              <a:rPr lang="ar-IQ" sz="2400" dirty="0" smtClean="0">
                <a:solidFill>
                  <a:schemeClr val="tx1"/>
                </a:solidFill>
                <a:latin typeface="Calibri"/>
                <a:ea typeface="Calibri"/>
                <a:cs typeface="Calibri"/>
                <a:sym typeface="Calibri"/>
              </a:rPr>
              <a:t>ينطلق هذا النوع من قاعدة مفادا وجوب خضوع اعمال السلطات العامة لرقابة القانون ورقابة القضاء </a:t>
            </a:r>
          </a:p>
          <a:p>
            <a:pPr marL="285750" lvl="0" indent="-285750" algn="just" rtl="1">
              <a:lnSpc>
                <a:spcPct val="150000"/>
              </a:lnSpc>
              <a:buFontTx/>
              <a:buChar char="-"/>
            </a:pPr>
            <a:r>
              <a:rPr lang="ar-IQ" sz="2400" dirty="0" smtClean="0">
                <a:solidFill>
                  <a:schemeClr val="tx1"/>
                </a:solidFill>
                <a:latin typeface="Calibri"/>
                <a:ea typeface="Calibri"/>
                <a:cs typeface="Calibri"/>
                <a:sym typeface="Calibri"/>
              </a:rPr>
              <a:t>نص على هذا النوع من الرقابة الدستور العراقي عام 2005.</a:t>
            </a:r>
            <a:endParaRPr lang="ar-IQ" sz="2400" dirty="0">
              <a:solidFill>
                <a:schemeClr val="tx1"/>
              </a:solidFill>
              <a:latin typeface="Calibri"/>
              <a:ea typeface="Calibri"/>
              <a:cs typeface="Calibri"/>
              <a:sym typeface="Calibri"/>
            </a:endParaRPr>
          </a:p>
          <a:p>
            <a:pPr lvl="0" algn="just" rtl="1">
              <a:lnSpc>
                <a:spcPct val="150000"/>
              </a:lnSpc>
            </a:pPr>
            <a:endParaRPr lang="ar-IQ" sz="1800" dirty="0" smtClean="0"/>
          </a:p>
          <a:p>
            <a:pPr lvl="0" algn="just" rtl="1">
              <a:lnSpc>
                <a:spcPct val="150000"/>
              </a:lnSpc>
            </a:pPr>
            <a:endParaRPr lang="ar-IQ" sz="1800" dirty="0" smtClean="0"/>
          </a:p>
          <a:p>
            <a:pPr marL="457200" lvl="0" indent="-457200" algn="just" rtl="1">
              <a:lnSpc>
                <a:spcPct val="150000"/>
              </a:lnSpc>
              <a:buFont typeface="Wingdings" pitchFamily="2" charset="2"/>
              <a:buChar char="§"/>
            </a:pPr>
            <a:endParaRPr lang="en-US" sz="3200" dirty="0"/>
          </a:p>
          <a:p>
            <a:pPr marL="0" marR="0" lvl="0" indent="0" algn="just" rtl="1">
              <a:lnSpc>
                <a:spcPct val="15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525456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228600" y="17938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dirty="0"/>
              <a:t>نهاية </a:t>
            </a:r>
            <a:r>
              <a:rPr lang="ar-IQ" dirty="0" smtClean="0"/>
              <a:t>المحاضرة</a:t>
            </a:r>
            <a:endParaRPr dirty="0"/>
          </a:p>
        </p:txBody>
      </p:sp>
      <p:sp>
        <p:nvSpPr>
          <p:cNvPr id="225" name="Google Shape;225;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1">
              <a:spcBef>
                <a:spcPts val="0"/>
              </a:spcBef>
              <a:spcAft>
                <a:spcPts val="0"/>
              </a:spcAft>
              <a:buClr>
                <a:schemeClr val="dk1"/>
              </a:buClr>
              <a:buSzPts val="2000"/>
              <a:buNone/>
            </a:pPr>
            <a:r>
              <a:rPr lang="ar-IQ" sz="2000" dirty="0"/>
              <a:t>.</a:t>
            </a:r>
            <a:endParaRPr sz="5400" dirty="0"/>
          </a:p>
        </p:txBody>
      </p:sp>
      <p:sp>
        <p:nvSpPr>
          <p:cNvPr id="226" name="Google Shape;226;p32"/>
          <p:cNvSpPr/>
          <p:nvPr/>
        </p:nvSpPr>
        <p:spPr>
          <a:xfrm rot="-1497462">
            <a:off x="699787" y="2767282"/>
            <a:ext cx="7744429"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IQ" sz="8000" b="1" i="0" u="none" strike="noStrike" cap="none" dirty="0">
                <a:solidFill>
                  <a:srgbClr val="FF0000"/>
                </a:solidFill>
                <a:latin typeface="Calibri"/>
                <a:ea typeface="Calibri"/>
                <a:cs typeface="Calibri"/>
                <a:sym typeface="Calibri"/>
              </a:rPr>
              <a:t> شكرا لحسن استماعكم</a:t>
            </a:r>
            <a:endParaRPr sz="8000" b="1" i="0" u="none" strike="noStrike" cap="none" dirty="0">
              <a:solidFill>
                <a:srgbClr val="FF0000"/>
              </a:solidFill>
              <a:latin typeface="Calibri"/>
              <a:ea typeface="Calibri"/>
              <a:cs typeface="Calibri"/>
              <a:sym typeface="Calibri"/>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body" idx="1"/>
          </p:nvPr>
        </p:nvSpPr>
        <p:spPr>
          <a:xfrm>
            <a:off x="0" y="1340768"/>
            <a:ext cx="8964488" cy="4343400"/>
          </a:xfrm>
          <a:prstGeom prst="rect">
            <a:avLst/>
          </a:prstGeom>
          <a:noFill/>
          <a:ln>
            <a:noFill/>
          </a:ln>
        </p:spPr>
        <p:txBody>
          <a:bodyPr spcFirstLastPara="1" wrap="square" lIns="91425" tIns="45700" rIns="91425" bIns="45700" anchor="t" anchorCtr="0">
            <a:normAutofit lnSpcReduction="10000"/>
          </a:bodyPr>
          <a:lstStyle/>
          <a:p>
            <a:pPr lvl="0" indent="-457200" algn="r" rtl="1">
              <a:lnSpc>
                <a:spcPct val="150000"/>
              </a:lnSpc>
              <a:spcBef>
                <a:spcPts val="0"/>
              </a:spcBef>
              <a:buSzPts val="3200"/>
              <a:buFont typeface="Wingdings" pitchFamily="2" charset="2"/>
              <a:buChar char="v"/>
            </a:pPr>
            <a:r>
              <a:rPr lang="ar-IQ" dirty="0"/>
              <a:t>ضمانات حماية حقوق </a:t>
            </a:r>
            <a:r>
              <a:rPr lang="ar-IQ" dirty="0" smtClean="0"/>
              <a:t>الانسان</a:t>
            </a:r>
          </a:p>
          <a:p>
            <a:pPr marL="114300" indent="0" algn="just" rtl="1">
              <a:lnSpc>
                <a:spcPct val="150000"/>
              </a:lnSpc>
              <a:spcBef>
                <a:spcPts val="0"/>
              </a:spcBef>
              <a:buNone/>
            </a:pPr>
            <a:r>
              <a:rPr lang="ar-IQ" dirty="0"/>
              <a:t>1-الضمانات الدستورية لحقوق النسان </a:t>
            </a:r>
            <a:endParaRPr lang="en-US" dirty="0"/>
          </a:p>
          <a:p>
            <a:pPr marL="114300" indent="0" algn="just" rtl="1">
              <a:lnSpc>
                <a:spcPct val="150000"/>
              </a:lnSpc>
              <a:spcBef>
                <a:spcPts val="0"/>
              </a:spcBef>
              <a:buNone/>
            </a:pPr>
            <a:r>
              <a:rPr lang="ar-IQ" dirty="0"/>
              <a:t>2-الضمانات القضائية لحقوق الانسان</a:t>
            </a:r>
            <a:endParaRPr lang="en-US" dirty="0"/>
          </a:p>
          <a:p>
            <a:pPr marL="114300" indent="0" algn="just" rtl="1">
              <a:lnSpc>
                <a:spcPct val="150000"/>
              </a:lnSpc>
              <a:spcBef>
                <a:spcPts val="0"/>
              </a:spcBef>
              <a:buNone/>
            </a:pPr>
            <a:r>
              <a:rPr lang="ar-IQ" dirty="0"/>
              <a:t>3-الضمانات السياسية لحقوق الانسان  </a:t>
            </a:r>
          </a:p>
          <a:p>
            <a:pPr marL="0" lvl="0" indent="0" algn="r" rtl="1">
              <a:lnSpc>
                <a:spcPct val="150000"/>
              </a:lnSpc>
              <a:spcBef>
                <a:spcPts val="0"/>
              </a:spcBef>
              <a:buSzPts val="3200"/>
              <a:buNone/>
            </a:pPr>
            <a:r>
              <a:rPr lang="ar-IQ" dirty="0" smtClean="0"/>
              <a:t> </a:t>
            </a:r>
            <a:r>
              <a:rPr lang="en-US" dirty="0"/>
              <a:t/>
            </a:r>
            <a:br>
              <a:rPr lang="en-US" dirty="0"/>
            </a:br>
            <a:r>
              <a:rPr lang="ar-IQ" dirty="0" smtClean="0"/>
              <a:t>   </a:t>
            </a:r>
            <a:endParaRPr dirty="0"/>
          </a:p>
          <a:p>
            <a:pPr marL="0" lvl="0" indent="0" algn="r" rtl="1">
              <a:spcBef>
                <a:spcPts val="640"/>
              </a:spcBef>
              <a:spcAft>
                <a:spcPts val="0"/>
              </a:spcAft>
              <a:buClr>
                <a:schemeClr val="dk1"/>
              </a:buClr>
              <a:buSzPts val="3200"/>
              <a:buNone/>
            </a:pPr>
            <a:endParaRPr dirty="0"/>
          </a:p>
        </p:txBody>
      </p:sp>
      <p:sp>
        <p:nvSpPr>
          <p:cNvPr id="104" name="Google Shape;104;p15"/>
          <p:cNvSpPr txBox="1">
            <a:spLocks noGrp="1"/>
          </p:cNvSpPr>
          <p:nvPr>
            <p:ph type="title"/>
          </p:nvPr>
        </p:nvSpPr>
        <p:spPr>
          <a:xfrm>
            <a:off x="-96473"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dirty="0"/>
              <a:t>الموضوعات : </a:t>
            </a:r>
            <a:endParaRPr dirty="0"/>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fontScale="90000"/>
          </a:bodyPr>
          <a:lstStyle/>
          <a:p>
            <a:pPr>
              <a:buSzPts val="4400"/>
            </a:pPr>
            <a:r>
              <a:rPr lang="ar-IQ" sz="4000" dirty="0"/>
              <a:t>ضمانات حماية حقوق الانسان </a:t>
            </a:r>
            <a:r>
              <a:rPr lang="en-US" sz="4000" dirty="0"/>
              <a:t/>
            </a:r>
            <a:br>
              <a:rPr lang="en-US" sz="4000" dirty="0"/>
            </a:br>
            <a:endParaRPr sz="4000" dirty="0"/>
          </a:p>
        </p:txBody>
      </p:sp>
      <p:sp>
        <p:nvSpPr>
          <p:cNvPr id="140" name="Google Shape;140;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a:bodyPr>
          <a:lstStyle/>
          <a:p>
            <a:pPr marL="114300" indent="0" algn="just" rtl="1">
              <a:buNone/>
            </a:pPr>
            <a:r>
              <a:rPr lang="ar-IQ" sz="2800" dirty="0"/>
              <a:t>نصت جميع الدساتير والتشريعات والمواثيق والمعاهدات الدولية والاقليمية على </a:t>
            </a:r>
            <a:r>
              <a:rPr lang="ar-IQ" sz="2800" dirty="0" err="1"/>
              <a:t>مبادىء</a:t>
            </a:r>
            <a:r>
              <a:rPr lang="ar-IQ" sz="2800" dirty="0"/>
              <a:t> حقوق الانسان وحرياته وضمان هذه الحريات والحقوق وتطبيقها على المستوى الداخلي والدولي لتبقى ضمانات دستورية وقضائية وسياسية وسنتناولها كالاتي </a:t>
            </a:r>
            <a:r>
              <a:rPr lang="ar-IQ" sz="2800" dirty="0" smtClean="0"/>
              <a:t>:</a:t>
            </a:r>
          </a:p>
          <a:p>
            <a:pPr marL="114300" indent="0" algn="just" rtl="1">
              <a:buNone/>
            </a:pPr>
            <a:endParaRPr lang="ar-IQ" sz="1200" dirty="0" smtClean="0"/>
          </a:p>
          <a:p>
            <a:pPr marL="114300" indent="0" algn="just" rtl="1">
              <a:buNone/>
            </a:pPr>
            <a:r>
              <a:rPr lang="ar-IQ" sz="2800" dirty="0" smtClean="0"/>
              <a:t>1-الضمانات </a:t>
            </a:r>
            <a:r>
              <a:rPr lang="ar-IQ" sz="2800" dirty="0"/>
              <a:t>الدستورية لحقوق النسان </a:t>
            </a:r>
            <a:endParaRPr lang="en-US" sz="2800" dirty="0"/>
          </a:p>
          <a:p>
            <a:pPr marL="114300" indent="0" algn="just" rtl="1">
              <a:buNone/>
            </a:pPr>
            <a:r>
              <a:rPr lang="ar-IQ" sz="2800" dirty="0"/>
              <a:t>2-الضمانات القضائية لحقوق الانسان</a:t>
            </a:r>
            <a:endParaRPr lang="en-US" sz="2800" dirty="0"/>
          </a:p>
          <a:p>
            <a:pPr marL="114300" indent="0" algn="just" rtl="1">
              <a:buNone/>
            </a:pPr>
            <a:r>
              <a:rPr lang="ar-IQ" sz="2800" dirty="0"/>
              <a:t>3-الضمانات السياسية لحقوق الانسان  </a:t>
            </a:r>
            <a:endParaRPr lang="ar-IQ" sz="2800" dirty="0" smtClean="0"/>
          </a:p>
          <a:p>
            <a:pPr marL="114300" indent="0" algn="just" rtl="1">
              <a:buNone/>
            </a:pPr>
            <a:endParaRPr lang="ar-IQ" sz="1300" dirty="0" smtClean="0"/>
          </a:p>
          <a:p>
            <a:pPr marL="114300" indent="0" algn="just" rtl="1">
              <a:buNone/>
            </a:pPr>
            <a:r>
              <a:rPr lang="ar-IQ" sz="2800" dirty="0" smtClean="0"/>
              <a:t>تتمثل </a:t>
            </a:r>
            <a:r>
              <a:rPr lang="ar-IQ" sz="2800" dirty="0"/>
              <a:t>هذه الضمانات في النص على حقوق الانسان في صلب الدستور ومبدأ سيادة القانون  ومبدأ الفصل بين السلطات ومبدأ استقلال القضاء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dirty="0"/>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الدستورية لحقوق </a:t>
            </a:r>
            <a:r>
              <a:rPr lang="ar-IQ" sz="4000" dirty="0" smtClean="0"/>
              <a:t>الانسان </a:t>
            </a:r>
            <a:endParaRPr sz="4000" dirty="0"/>
          </a:p>
        </p:txBody>
      </p:sp>
      <p:sp>
        <p:nvSpPr>
          <p:cNvPr id="174" name="Google Shape;174;p24"/>
          <p:cNvSpPr/>
          <p:nvPr/>
        </p:nvSpPr>
        <p:spPr>
          <a:xfrm>
            <a:off x="539552" y="1531619"/>
            <a:ext cx="8067532" cy="6315075"/>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اولاً: النص على حقوق الانسان في الدستور</a:t>
            </a:r>
            <a:endParaRPr lang="en-US" sz="2800" b="1" dirty="0"/>
          </a:p>
          <a:p>
            <a:pPr algn="just" rtl="1">
              <a:lnSpc>
                <a:spcPct val="150000"/>
              </a:lnSpc>
            </a:pPr>
            <a:r>
              <a:rPr lang="ar-IQ" sz="2800" dirty="0"/>
              <a:t>تعتبر الدساتير القانون الاعلى والاسمى الذي ينص على حقوق الانسان في ضل دولة ديمقراطية تحترم ارادة الشعوب .. والضمانة الهامة لهذه الحقوق لأنها تمثل خطابا للجميع  يتوجب احترامه وعدم انتهاكه من قبل المؤسسات الحكومية المختلفة .. فهي مبادئ لها الأولوية على التشريعات الاخرى .</a:t>
            </a:r>
            <a:endParaRPr lang="en-US" sz="2800" dirty="0"/>
          </a:p>
          <a:p>
            <a:pPr lvl="0" algn="just" rtl="1">
              <a:lnSpc>
                <a:spcPct val="150000"/>
              </a:lnSpc>
            </a:pPr>
            <a:endParaRPr lang="en-US" sz="2800" dirty="0"/>
          </a:p>
          <a:p>
            <a:pPr marL="0" marR="0" lvl="0" indent="0" algn="just" rtl="1">
              <a:lnSpc>
                <a:spcPct val="150000"/>
              </a:lnSpc>
              <a:spcBef>
                <a:spcPts val="0"/>
              </a:spcBef>
              <a:spcAft>
                <a:spcPts val="0"/>
              </a:spcAft>
              <a:buNone/>
            </a:pP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317906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dirty="0"/>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الدستورية لحقوق </a:t>
            </a:r>
            <a:r>
              <a:rPr lang="ar-IQ" sz="4000" dirty="0" smtClean="0"/>
              <a:t>الانسان </a:t>
            </a:r>
            <a:endParaRPr sz="4000" dirty="0"/>
          </a:p>
        </p:txBody>
      </p:sp>
      <p:sp>
        <p:nvSpPr>
          <p:cNvPr id="174" name="Google Shape;174;p24"/>
          <p:cNvSpPr/>
          <p:nvPr/>
        </p:nvSpPr>
        <p:spPr>
          <a:xfrm>
            <a:off x="539552" y="1531619"/>
            <a:ext cx="8067532" cy="6315075"/>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ثانياً: مبدأ سيادة القانون</a:t>
            </a:r>
            <a:endParaRPr lang="en-US" sz="2800" b="1" dirty="0"/>
          </a:p>
          <a:p>
            <a:pPr algn="just" rtl="1">
              <a:lnSpc>
                <a:spcPct val="150000"/>
              </a:lnSpc>
            </a:pPr>
            <a:r>
              <a:rPr lang="ar-IQ" sz="2800" dirty="0"/>
              <a:t>بموجب هذا المبدأ تخضع السلطات الثلاث في الدولة لحكم القانون (التشريعية والتنفيذية والقضائية ) فلا يكفي وجود قانون ومبادئ دستورية تتعلق بحقوق الانسان وحرياته بدون  احترام وتطبيق من قبل الجميع لان سيادة حكم القانون فوق اي ارادة سواء ارادة الحكام او المحكومين .. وهذا ما نص عليه الدستور العراقي لعام 2005 في المادة 5 منه .....</a:t>
            </a:r>
            <a:endParaRPr lang="en-US" sz="2800" dirty="0"/>
          </a:p>
          <a:p>
            <a:pPr lvl="0" algn="just" rtl="1">
              <a:lnSpc>
                <a:spcPct val="150000"/>
              </a:lnSpc>
            </a:pPr>
            <a:endParaRPr lang="en-US" sz="2800" dirty="0"/>
          </a:p>
          <a:p>
            <a:pPr marL="0" marR="0" lvl="0" indent="0" algn="just" rtl="1">
              <a:lnSpc>
                <a:spcPct val="150000"/>
              </a:lnSpc>
              <a:spcBef>
                <a:spcPts val="0"/>
              </a:spcBef>
              <a:spcAft>
                <a:spcPts val="0"/>
              </a:spcAft>
              <a:buNone/>
            </a:pP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485512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dirty="0"/>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الدستورية لحقوق </a:t>
            </a:r>
            <a:r>
              <a:rPr lang="ar-IQ" sz="4000" dirty="0" smtClean="0"/>
              <a:t>الانسان </a:t>
            </a:r>
            <a:endParaRPr sz="4000" dirty="0"/>
          </a:p>
        </p:txBody>
      </p:sp>
      <p:sp>
        <p:nvSpPr>
          <p:cNvPr id="174" name="Google Shape;174;p24"/>
          <p:cNvSpPr/>
          <p:nvPr/>
        </p:nvSpPr>
        <p:spPr>
          <a:xfrm>
            <a:off x="539552" y="1531619"/>
            <a:ext cx="8067532" cy="6315075"/>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ثالثاً: مبدأ الفصل بين السلطات</a:t>
            </a:r>
            <a:endParaRPr lang="en-US" sz="2800" b="1" dirty="0"/>
          </a:p>
          <a:p>
            <a:pPr algn="just" rtl="1">
              <a:lnSpc>
                <a:spcPct val="150000"/>
              </a:lnSpc>
            </a:pPr>
            <a:r>
              <a:rPr lang="ar-IQ" sz="2800" dirty="0"/>
              <a:t>يرجع هذا المبدأ الى المفكر الفرنسي </a:t>
            </a:r>
            <a:r>
              <a:rPr lang="ar-IQ" sz="2800" dirty="0" err="1"/>
              <a:t>مونتسكيو</a:t>
            </a:r>
            <a:r>
              <a:rPr lang="ar-IQ" sz="2800" dirty="0"/>
              <a:t> الذي اكد على الفصل بينها ، فالسلطة التشريعية وظيفتها سن القوانين .. والتنفيذية وظيفتها ادارة شؤون البلاد ، والقضائية وظيفتها الفصل في المنازعات المختلفة وادارة المؤسسات القضائية في البلد وتطبيق هذا المبدأ نسبي وليس مطلق وهذا ما أكدته المادة 47 في الدستور العراقي واكد عليه الفقيه الانكليزي (</a:t>
            </a:r>
            <a:r>
              <a:rPr lang="ar-IQ" sz="2800" dirty="0" err="1"/>
              <a:t>بلاكستون</a:t>
            </a:r>
            <a:r>
              <a:rPr lang="ar-IQ" sz="2800" dirty="0"/>
              <a:t>) </a:t>
            </a:r>
            <a:endParaRPr lang="en-US" sz="2800" dirty="0"/>
          </a:p>
          <a:p>
            <a:pPr lvl="0" algn="just" rtl="1">
              <a:lnSpc>
                <a:spcPct val="150000"/>
              </a:lnSpc>
            </a:pPr>
            <a:endParaRPr lang="en-US" sz="2800" dirty="0"/>
          </a:p>
          <a:p>
            <a:pPr marL="0" marR="0" lvl="0" indent="0" algn="just" rtl="1">
              <a:lnSpc>
                <a:spcPct val="150000"/>
              </a:lnSpc>
              <a:spcBef>
                <a:spcPts val="0"/>
              </a:spcBef>
              <a:spcAft>
                <a:spcPts val="0"/>
              </a:spcAft>
              <a:buNone/>
            </a:pP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468402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dirty="0"/>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الدستورية لحقوق </a:t>
            </a:r>
            <a:r>
              <a:rPr lang="ar-IQ" sz="4000" dirty="0" smtClean="0"/>
              <a:t>الانسان </a:t>
            </a:r>
            <a:endParaRPr sz="4000" dirty="0"/>
          </a:p>
        </p:txBody>
      </p:sp>
      <p:sp>
        <p:nvSpPr>
          <p:cNvPr id="174" name="Google Shape;174;p24"/>
          <p:cNvSpPr/>
          <p:nvPr/>
        </p:nvSpPr>
        <p:spPr>
          <a:xfrm>
            <a:off x="539552" y="1531619"/>
            <a:ext cx="8067532" cy="6315075"/>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رابعاً: مبدأ استقلال القضاء</a:t>
            </a:r>
            <a:endParaRPr lang="en-US" sz="2800" b="1" dirty="0"/>
          </a:p>
          <a:p>
            <a:pPr algn="just" rtl="1">
              <a:lnSpc>
                <a:spcPct val="150000"/>
              </a:lnSpc>
            </a:pPr>
            <a:r>
              <a:rPr lang="ar-IQ" sz="3200" dirty="0"/>
              <a:t>اي تحرر السلطة القضائية من تدخل السلطات الاخرى .. وهو ضمان هام جاء ليكفل حماية حقوق الانسان من الانتهاك والعدوان والتعسف ...وقد نص الدستور العراقي عليه في المادة (19</a:t>
            </a:r>
            <a:r>
              <a:rPr lang="en-US" sz="3200" dirty="0"/>
              <a:t>/</a:t>
            </a:r>
            <a:r>
              <a:rPr lang="ar-IQ" sz="3200" dirty="0"/>
              <a:t> اولاً ) منه  بقوله (القضاء مستقل ، لا سلطان علية لغير القانون ).</a:t>
            </a:r>
            <a:endParaRPr lang="en-US" sz="3200" dirty="0"/>
          </a:p>
          <a:p>
            <a:pPr lvl="0" algn="just" rtl="1">
              <a:lnSpc>
                <a:spcPct val="150000"/>
              </a:lnSpc>
            </a:pPr>
            <a:endParaRPr lang="en-US" sz="2800" dirty="0"/>
          </a:p>
          <a:p>
            <a:pPr marL="0" marR="0" lvl="0" indent="0" algn="just" rtl="1">
              <a:lnSpc>
                <a:spcPct val="150000"/>
              </a:lnSpc>
              <a:spcBef>
                <a:spcPts val="0"/>
              </a:spcBef>
              <a:spcAft>
                <a:spcPts val="0"/>
              </a:spcAft>
              <a:buNone/>
            </a:pP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026238"/>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sz="2800" dirty="0">
              <a:solidFill>
                <a:srgbClr val="000000"/>
              </a:solidFill>
              <a:latin typeface="Arial"/>
              <a:ea typeface="Arial"/>
              <a:cs typeface="Arial"/>
              <a:sym typeface="Arial"/>
            </a:endParaRPr>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القضائية لحقوق الانسان</a:t>
            </a:r>
            <a:endParaRPr sz="4000" dirty="0"/>
          </a:p>
        </p:txBody>
      </p:sp>
      <p:sp>
        <p:nvSpPr>
          <p:cNvPr id="174" name="Google Shape;174;p24"/>
          <p:cNvSpPr/>
          <p:nvPr/>
        </p:nvSpPr>
        <p:spPr>
          <a:xfrm>
            <a:off x="236220" y="1463040"/>
            <a:ext cx="8218464" cy="5034914"/>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اولاً: الرقابة على دستورية القوانين </a:t>
            </a:r>
            <a:endParaRPr lang="en-US" sz="2800" b="1" dirty="0"/>
          </a:p>
          <a:p>
            <a:pPr algn="just" rtl="1">
              <a:lnSpc>
                <a:spcPct val="150000"/>
              </a:lnSpc>
            </a:pPr>
            <a:r>
              <a:rPr lang="ar-IQ" sz="2800" dirty="0"/>
              <a:t>لابد ان تأتي القوانين موافقة وغير مخالفة لأحكام الدستور بوصفه التشريع الاعلى والاسمى في البلاد فهي تراقب مدى دستورية هذه التشريعات لضمان عدم مخالفة القوانين التي اوردها الدستور .. ومن بين اختصاصات المحكمة الاتحادية (الرقابة على دستورية القوانين والانظمة النافذة ) ....</a:t>
            </a:r>
            <a:endParaRPr lang="en-US" sz="2800" dirty="0"/>
          </a:p>
          <a:p>
            <a:pPr lvl="0" algn="just" rtl="1">
              <a:lnSpc>
                <a:spcPct val="150000"/>
              </a:lnSpc>
            </a:pPr>
            <a:endParaRPr lang="ar-IQ" sz="1800" dirty="0"/>
          </a:p>
          <a:p>
            <a:pPr lvl="0" algn="just">
              <a:lnSpc>
                <a:spcPct val="150000"/>
              </a:lnSpc>
            </a:pPr>
            <a:endParaRPr lang="ar-IQ" sz="1800" dirty="0">
              <a:solidFill>
                <a:srgbClr val="FDE9D8"/>
              </a:solidFill>
              <a:latin typeface="Calibri"/>
              <a:ea typeface="Calibri"/>
              <a:cs typeface="Calibri"/>
              <a:sym typeface="Calibri"/>
            </a:endParaRPr>
          </a:p>
          <a:p>
            <a:pPr lvl="0" algn="just" rtl="1">
              <a:lnSpc>
                <a:spcPct val="150000"/>
              </a:lnSpc>
            </a:pPr>
            <a:endParaRPr lang="ar-IQ" sz="1800" dirty="0" smtClean="0"/>
          </a:p>
          <a:p>
            <a:pPr lvl="0" algn="just" rtl="1">
              <a:lnSpc>
                <a:spcPct val="150000"/>
              </a:lnSpc>
            </a:pPr>
            <a:endParaRPr lang="ar-IQ" sz="1800" dirty="0" smtClean="0"/>
          </a:p>
          <a:p>
            <a:pPr marL="457200" lvl="0" indent="-457200" algn="just" rtl="1">
              <a:lnSpc>
                <a:spcPct val="150000"/>
              </a:lnSpc>
              <a:buFont typeface="Wingdings" pitchFamily="2" charset="2"/>
              <a:buChar char="§"/>
            </a:pPr>
            <a:endParaRPr lang="en-US" sz="3200" dirty="0"/>
          </a:p>
          <a:p>
            <a:pPr marL="0" marR="0" lvl="0" indent="0" algn="just" rtl="1">
              <a:lnSpc>
                <a:spcPct val="15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0799899"/>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sz="2800" dirty="0">
              <a:solidFill>
                <a:srgbClr val="000000"/>
              </a:solidFill>
              <a:latin typeface="Arial"/>
              <a:ea typeface="Arial"/>
              <a:cs typeface="Arial"/>
              <a:sym typeface="Arial"/>
            </a:endParaRPr>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القضائية لحقوق الانسان</a:t>
            </a:r>
            <a:endParaRPr sz="4000" dirty="0"/>
          </a:p>
        </p:txBody>
      </p:sp>
      <p:sp>
        <p:nvSpPr>
          <p:cNvPr id="174" name="Google Shape;174;p24"/>
          <p:cNvSpPr/>
          <p:nvPr/>
        </p:nvSpPr>
        <p:spPr>
          <a:xfrm>
            <a:off x="236220" y="1463040"/>
            <a:ext cx="8218464" cy="5034914"/>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اولاً: الرقابة على دستورية القوانين </a:t>
            </a:r>
            <a:endParaRPr lang="en-US" sz="2800" b="1" dirty="0"/>
          </a:p>
          <a:p>
            <a:pPr algn="just" rtl="1">
              <a:lnSpc>
                <a:spcPct val="150000"/>
              </a:lnSpc>
            </a:pPr>
            <a:r>
              <a:rPr lang="ar-IQ" sz="2800" dirty="0"/>
              <a:t>وتأخذ هذه الرقابة عدة اشكال منها:</a:t>
            </a:r>
            <a:endParaRPr lang="en-US" sz="2800" dirty="0"/>
          </a:p>
          <a:p>
            <a:pPr lvl="0" algn="just" rtl="1">
              <a:lnSpc>
                <a:spcPct val="150000"/>
              </a:lnSpc>
            </a:pPr>
            <a:r>
              <a:rPr lang="ar-IQ" sz="2800" dirty="0" smtClean="0"/>
              <a:t>1- رقابة </a:t>
            </a:r>
            <a:r>
              <a:rPr lang="ar-IQ" sz="2800" dirty="0"/>
              <a:t>الالغاء ( الرقابة القضائية – الرقابة اللاحقة).</a:t>
            </a:r>
            <a:r>
              <a:rPr lang="ar-IQ" sz="2800" dirty="0" smtClean="0"/>
              <a:t>وتسمى </a:t>
            </a:r>
            <a:r>
              <a:rPr lang="ar-IQ" sz="2800" dirty="0"/>
              <a:t>بالرقابة القضائية ويقوم على اسلوبين : الاول (نظام القضاء الموحد ) وهو جهة قضائية واحدة تختص في القضاء على الاختلافات في المحاكم اثناء المنازعات سواء بين الافراد او بين الافراد والادارة او بين الجهات الادارية فيما بينها .. والثاني ( نظام القضاء المزدوج ) ويعني وجود جهتان قضائيتان لمهام الرقابة القضائية اولها القضاء العادي وثانيها القضاء الاداري ...</a:t>
            </a:r>
            <a:endParaRPr lang="en-US" sz="2800" dirty="0"/>
          </a:p>
          <a:p>
            <a:pPr lvl="0" algn="just" rtl="1">
              <a:lnSpc>
                <a:spcPct val="150000"/>
              </a:lnSpc>
            </a:pPr>
            <a:endParaRPr lang="ar-IQ" sz="1800" dirty="0"/>
          </a:p>
          <a:p>
            <a:pPr lvl="0" algn="just">
              <a:lnSpc>
                <a:spcPct val="150000"/>
              </a:lnSpc>
            </a:pPr>
            <a:endParaRPr lang="ar-IQ" sz="1800" dirty="0">
              <a:solidFill>
                <a:srgbClr val="FDE9D8"/>
              </a:solidFill>
              <a:latin typeface="Calibri"/>
              <a:ea typeface="Calibri"/>
              <a:cs typeface="Calibri"/>
              <a:sym typeface="Calibri"/>
            </a:endParaRPr>
          </a:p>
          <a:p>
            <a:pPr lvl="0" algn="just" rtl="1">
              <a:lnSpc>
                <a:spcPct val="150000"/>
              </a:lnSpc>
            </a:pPr>
            <a:endParaRPr lang="ar-IQ" sz="1800" dirty="0" smtClean="0"/>
          </a:p>
          <a:p>
            <a:pPr lvl="0" algn="just" rtl="1">
              <a:lnSpc>
                <a:spcPct val="150000"/>
              </a:lnSpc>
            </a:pPr>
            <a:endParaRPr lang="ar-IQ" sz="1800" dirty="0" smtClean="0"/>
          </a:p>
          <a:p>
            <a:pPr marL="457200" lvl="0" indent="-457200" algn="just" rtl="1">
              <a:lnSpc>
                <a:spcPct val="150000"/>
              </a:lnSpc>
              <a:buFont typeface="Wingdings" pitchFamily="2" charset="2"/>
              <a:buChar char="§"/>
            </a:pPr>
            <a:endParaRPr lang="en-US" sz="3200" dirty="0"/>
          </a:p>
          <a:p>
            <a:pPr marL="0" marR="0" lvl="0" indent="0" algn="just" rtl="1">
              <a:lnSpc>
                <a:spcPct val="15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9749778"/>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784</Words>
  <Application>Microsoft Office PowerPoint</Application>
  <PresentationFormat>عرض على الشاشة (3:4)‏</PresentationFormat>
  <Paragraphs>111</Paragraphs>
  <Slides>14</Slides>
  <Notes>14</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14</vt:i4>
      </vt:variant>
    </vt:vector>
  </HeadingPairs>
  <TitlesOfParts>
    <vt:vector size="18" baseType="lpstr">
      <vt:lpstr>Arial</vt:lpstr>
      <vt:lpstr>Calibri</vt:lpstr>
      <vt:lpstr>Wingdings</vt:lpstr>
      <vt:lpstr>Office Theme</vt:lpstr>
      <vt:lpstr>مفاهيم حقوق الإنسان</vt:lpstr>
      <vt:lpstr>الموضوعات : </vt:lpstr>
      <vt:lpstr>ضمانات حماية حقوق الانسان  </vt:lpstr>
      <vt:lpstr>الضمانات الدستورية لحقوق الانسان </vt:lpstr>
      <vt:lpstr>الضمانات الدستورية لحقوق الانسان </vt:lpstr>
      <vt:lpstr>الضمانات الدستورية لحقوق الانسان </vt:lpstr>
      <vt:lpstr>الضمانات الدستورية لحقوق الانسان </vt:lpstr>
      <vt:lpstr>الضمانات القضائية لحقوق الانسان</vt:lpstr>
      <vt:lpstr>الضمانات القضائية لحقوق الانسان</vt:lpstr>
      <vt:lpstr>الضمانات القضائية لحقوق الانسان</vt:lpstr>
      <vt:lpstr>الضمانات القضائية لحقوق الانسان</vt:lpstr>
      <vt:lpstr>الضمانات القضائية لحقوق الانسان</vt:lpstr>
      <vt:lpstr>الضمانات القضائية لحقوق الانسان</vt:lpstr>
      <vt:lpstr>نهاية المحاضرة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مفاهيم حقوق الإنسان</dc:title>
  <dc:creator>Dr Saherah</dc:creator>
  <cp:lastModifiedBy>Maher</cp:lastModifiedBy>
  <cp:revision>55</cp:revision>
  <dcterms:modified xsi:type="dcterms:W3CDTF">2022-05-07T16:44:20Z</dcterms:modified>
</cp:coreProperties>
</file>