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notesMasterIdLst>
    <p:notesMasterId r:id="rId31"/>
  </p:notesMasterIdLst>
  <p:sldIdLst>
    <p:sldId id="261" r:id="rId2"/>
    <p:sldId id="461" r:id="rId3"/>
    <p:sldId id="462" r:id="rId4"/>
    <p:sldId id="410" r:id="rId5"/>
    <p:sldId id="464" r:id="rId6"/>
    <p:sldId id="428" r:id="rId7"/>
    <p:sldId id="466" r:id="rId8"/>
    <p:sldId id="467" r:id="rId9"/>
    <p:sldId id="474" r:id="rId10"/>
    <p:sldId id="371" r:id="rId11"/>
    <p:sldId id="468" r:id="rId12"/>
    <p:sldId id="415" r:id="rId13"/>
    <p:sldId id="373" r:id="rId14"/>
    <p:sldId id="375" r:id="rId15"/>
    <p:sldId id="376" r:id="rId16"/>
    <p:sldId id="379" r:id="rId17"/>
    <p:sldId id="380" r:id="rId18"/>
    <p:sldId id="434" r:id="rId19"/>
    <p:sldId id="469" r:id="rId20"/>
    <p:sldId id="381" r:id="rId21"/>
    <p:sldId id="470" r:id="rId22"/>
    <p:sldId id="430" r:id="rId23"/>
    <p:sldId id="471" r:id="rId24"/>
    <p:sldId id="431" r:id="rId25"/>
    <p:sldId id="432" r:id="rId26"/>
    <p:sldId id="433" r:id="rId27"/>
    <p:sldId id="383" r:id="rId28"/>
    <p:sldId id="384" r:id="rId29"/>
    <p:sldId id="473" r:id="rId3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89520" autoAdjust="0"/>
  </p:normalViewPr>
  <p:slideViewPr>
    <p:cSldViewPr>
      <p:cViewPr varScale="1">
        <p:scale>
          <a:sx n="66" d="100"/>
          <a:sy n="66" d="100"/>
        </p:scale>
        <p:origin x="-150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616176A-97C3-4801-A45F-404BEBB99443}" type="datetimeFigureOut">
              <a:rPr lang="ar-IQ" smtClean="0"/>
              <a:pPr/>
              <a:t>17/08/1439</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5C54BD6-37C5-42C3-A5B5-8508E18F4E55}" type="slidenum">
              <a:rPr lang="ar-IQ" smtClean="0"/>
              <a:pPr/>
              <a:t>‹#›</a:t>
            </a:fld>
            <a:endParaRPr lang="ar-IQ"/>
          </a:p>
        </p:txBody>
      </p:sp>
    </p:spTree>
    <p:extLst>
      <p:ext uri="{BB962C8B-B14F-4D97-AF65-F5344CB8AC3E}">
        <p14:creationId xmlns="" xmlns:p14="http://schemas.microsoft.com/office/powerpoint/2010/main" val="319239096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DE792670-5DD6-4E2A-9F06-9327CFBC2060}" type="slidenum">
              <a:rPr lang="ar-IQ" smtClean="0"/>
              <a:pPr/>
              <a:t>1</a:t>
            </a:fld>
            <a:endParaRPr lang="ar-IQ"/>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10</a:t>
            </a:fld>
            <a:endParaRPr lang="ar-IQ"/>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11</a:t>
            </a:fld>
            <a:endParaRPr lang="ar-IQ"/>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DE423DFF-22F6-4211-99FD-57F46324197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13</a:t>
            </a:fld>
            <a:endParaRPr lang="ar-IQ"/>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14</a:t>
            </a:fld>
            <a:endParaRPr lang="ar-IQ"/>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15</a:t>
            </a:fld>
            <a:endParaRPr lang="ar-IQ"/>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buNone/>
            </a:pPr>
            <a:r>
              <a:rPr lang="sv-SE" dirty="0" smtClean="0"/>
              <a:t>Total bilirubin: 0.2 – 1.0 mg/dl</a:t>
            </a:r>
          </a:p>
          <a:p>
            <a:pPr algn="l" rtl="0">
              <a:buNone/>
            </a:pPr>
            <a:r>
              <a:rPr lang="en-US" dirty="0" smtClean="0"/>
              <a:t>• Conjugated </a:t>
            </a:r>
            <a:r>
              <a:rPr lang="en-US" dirty="0" err="1" smtClean="0"/>
              <a:t>bilirubin</a:t>
            </a:r>
            <a:r>
              <a:rPr lang="en-US" dirty="0" smtClean="0"/>
              <a:t>: 0.0 - 0.2 mg/dl</a:t>
            </a:r>
          </a:p>
          <a:p>
            <a:pPr algn="l" rtl="0">
              <a:buNone/>
            </a:pPr>
            <a:r>
              <a:rPr lang="en-US" dirty="0" smtClean="0"/>
              <a:t>• </a:t>
            </a:r>
            <a:r>
              <a:rPr lang="en-US" dirty="0" err="1" smtClean="0"/>
              <a:t>Unconjugated</a:t>
            </a:r>
            <a:r>
              <a:rPr lang="en-US" dirty="0" smtClean="0"/>
              <a:t> </a:t>
            </a:r>
            <a:r>
              <a:rPr lang="en-US" dirty="0" err="1" smtClean="0"/>
              <a:t>bilirubin</a:t>
            </a:r>
            <a:r>
              <a:rPr lang="en-US" dirty="0" smtClean="0"/>
              <a:t>: 0.2 – 0.8 mg/dl</a:t>
            </a:r>
          </a:p>
          <a:p>
            <a:pPr algn="l" rtl="0">
              <a:buNone/>
            </a:pPr>
            <a:r>
              <a:rPr lang="en-US" dirty="0" smtClean="0"/>
              <a:t>• Critical: &gt;15.0 mg/dl</a:t>
            </a:r>
          </a:p>
          <a:p>
            <a:pPr algn="l" rtl="0">
              <a:buNone/>
            </a:pPr>
            <a:r>
              <a:rPr lang="en-US" dirty="0" smtClean="0"/>
              <a:t>• Urine </a:t>
            </a:r>
            <a:r>
              <a:rPr lang="en-US" dirty="0" err="1" smtClean="0"/>
              <a:t>bilirubin</a:t>
            </a:r>
            <a:r>
              <a:rPr lang="en-US" dirty="0" smtClean="0"/>
              <a:t>: negative</a:t>
            </a:r>
            <a:endParaRPr lang="ar-IQ" dirty="0"/>
          </a:p>
        </p:txBody>
      </p:sp>
      <p:sp>
        <p:nvSpPr>
          <p:cNvPr id="4" name="Slide Number Placeholder 3"/>
          <p:cNvSpPr>
            <a:spLocks noGrp="1"/>
          </p:cNvSpPr>
          <p:nvPr>
            <p:ph type="sldNum" sz="quarter" idx="10"/>
          </p:nvPr>
        </p:nvSpPr>
        <p:spPr/>
        <p:txBody>
          <a:bodyPr/>
          <a:lstStyle/>
          <a:p>
            <a:fld id="{85C54BD6-37C5-42C3-A5B5-8508E18F4E55}" type="slidenum">
              <a:rPr lang="ar-IQ" smtClean="0"/>
              <a:pPr/>
              <a:t>16</a:t>
            </a:fld>
            <a:endParaRPr lang="ar-IQ"/>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17</a:t>
            </a:fld>
            <a:endParaRPr lang="ar-IQ"/>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DE423DFF-22F6-4211-99FD-57F46324197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19</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609600" indent="-609600" algn="justLow" rtl="0"/>
            <a:r>
              <a:rPr lang="en-GB" sz="1200" dirty="0" smtClean="0"/>
              <a:t>Liver is largest and most complex internal organ</a:t>
            </a:r>
          </a:p>
          <a:p>
            <a:pPr marL="609600" indent="-609600" algn="justLow" rtl="0"/>
            <a:r>
              <a:rPr lang="en-GB" sz="1200" dirty="0" smtClean="0"/>
              <a:t>All blood flow from intestine and pancreas reaches liver via portal venous system</a:t>
            </a:r>
          </a:p>
          <a:p>
            <a:pPr marL="609600" indent="-609600" algn="justLow" rtl="0"/>
            <a:r>
              <a:rPr lang="en-US" sz="1200" dirty="0" smtClean="0"/>
              <a:t>Liver is a multifunctional organ that is involved in diverse body functions.</a:t>
            </a:r>
          </a:p>
          <a:p>
            <a:pPr marL="609600" indent="-609600" algn="justLow" rtl="0">
              <a:buFontTx/>
              <a:buNone/>
            </a:pPr>
            <a:endParaRPr lang="en-US" sz="1200" dirty="0" smtClean="0"/>
          </a:p>
          <a:p>
            <a:pPr marL="609600" indent="-609600" algn="justLow" rtl="0">
              <a:buFontTx/>
              <a:buAutoNum type="arabicPeriod"/>
            </a:pPr>
            <a:r>
              <a:rPr lang="en-US" sz="1200" b="1" u="sng" dirty="0" smtClean="0"/>
              <a:t>Metabolic Functions</a:t>
            </a:r>
          </a:p>
          <a:p>
            <a:pPr marL="609600" indent="-609600" algn="justLow" rtl="0">
              <a:buFontTx/>
              <a:buNone/>
            </a:pPr>
            <a:r>
              <a:rPr lang="en-US" sz="1200" dirty="0" smtClean="0"/>
              <a:t>       Liver  actively participates in carbohydrate metabolism, lipid, protein, mineral and vitamin metabolisms.</a:t>
            </a:r>
          </a:p>
          <a:p>
            <a:pPr marL="609600" indent="-609600" algn="justLow" rtl="0">
              <a:buFontTx/>
              <a:buAutoNum type="arabicPeriod" startAt="2"/>
            </a:pPr>
            <a:r>
              <a:rPr lang="en-US" sz="1200" b="1" u="sng" dirty="0" smtClean="0"/>
              <a:t>Excretory Functions</a:t>
            </a:r>
          </a:p>
          <a:p>
            <a:pPr marL="609600" indent="-609600" algn="justLow" rtl="0">
              <a:buFontTx/>
              <a:buAutoNum type="arabicPeriod" startAt="3"/>
            </a:pPr>
            <a:r>
              <a:rPr lang="en-US" sz="1200" dirty="0" smtClean="0"/>
              <a:t>       Bile pigments, bile salts and cholesterol are excreted in bile into intestine. </a:t>
            </a:r>
            <a:r>
              <a:rPr lang="en-US" sz="1200" b="1" u="sng" dirty="0" smtClean="0"/>
              <a:t>Protective functions &amp; detoxification</a:t>
            </a:r>
          </a:p>
          <a:p>
            <a:pPr marL="609600" indent="-609600" algn="justLow" rtl="0">
              <a:buFontTx/>
              <a:buNone/>
            </a:pPr>
            <a:r>
              <a:rPr lang="en-US" sz="1200" dirty="0" smtClean="0"/>
              <a:t>       </a:t>
            </a:r>
            <a:r>
              <a:rPr lang="en-US" sz="1200" dirty="0" err="1" smtClean="0"/>
              <a:t>Kupffer</a:t>
            </a:r>
            <a:r>
              <a:rPr lang="en-US" sz="1200" dirty="0" smtClean="0"/>
              <a:t> cells of liver perform </a:t>
            </a:r>
            <a:r>
              <a:rPr lang="en-US" sz="1200" dirty="0" err="1" smtClean="0"/>
              <a:t>phagocytosis</a:t>
            </a:r>
            <a:r>
              <a:rPr lang="en-US" sz="1200" dirty="0" smtClean="0"/>
              <a:t> to eliminate foreign compounds. For example ammonia is detoxified to urea and metabolism of </a:t>
            </a:r>
            <a:r>
              <a:rPr lang="en-US" sz="1200" dirty="0" err="1" smtClean="0"/>
              <a:t>xenobiotics</a:t>
            </a:r>
            <a:r>
              <a:rPr lang="en-US" sz="1200" dirty="0" smtClean="0"/>
              <a:t> (detoxification).</a:t>
            </a:r>
          </a:p>
          <a:p>
            <a:pPr marL="609600" indent="-609600" algn="justLow" rtl="0">
              <a:buFontTx/>
              <a:buNone/>
            </a:pPr>
            <a:r>
              <a:rPr lang="en-US" sz="1200" dirty="0" smtClean="0"/>
              <a:t>       Clearance of hormones such as </a:t>
            </a:r>
            <a:r>
              <a:rPr lang="en-US" sz="1200" dirty="0" err="1" smtClean="0"/>
              <a:t>i</a:t>
            </a:r>
            <a:r>
              <a:rPr lang="en-GB" sz="1200" dirty="0" err="1" smtClean="0"/>
              <a:t>nsulin</a:t>
            </a:r>
            <a:r>
              <a:rPr lang="en-GB" sz="1200" dirty="0" smtClean="0"/>
              <a:t>, parathyroid hormone, oestrogen, </a:t>
            </a:r>
            <a:r>
              <a:rPr lang="en-GB" sz="1200" dirty="0" err="1" smtClean="0"/>
              <a:t>cortisol</a:t>
            </a:r>
            <a:endParaRPr lang="en-US" sz="1200" dirty="0" smtClean="0"/>
          </a:p>
          <a:p>
            <a:pPr marL="609600" indent="-609600" algn="justLow" rtl="0">
              <a:buFontTx/>
              <a:buNone/>
            </a:pPr>
            <a:endParaRPr lang="en-US" sz="1200" dirty="0" smtClean="0"/>
          </a:p>
          <a:p>
            <a:pPr marL="609600" indent="-609600" algn="justLow" rtl="0">
              <a:buFontTx/>
              <a:buAutoNum type="arabicPeriod" startAt="4"/>
            </a:pPr>
            <a:r>
              <a:rPr lang="en-US" sz="1200" b="1" u="sng" dirty="0" smtClean="0"/>
              <a:t>Hematological and synthetic functions</a:t>
            </a:r>
          </a:p>
          <a:p>
            <a:pPr marL="609600" indent="-609600" algn="justLow" rtl="0">
              <a:buFontTx/>
              <a:buNone/>
            </a:pPr>
            <a:r>
              <a:rPr lang="en-US" sz="1200" dirty="0" smtClean="0"/>
              <a:t>       Liver participates in formation of blood (particularly in embryo)</a:t>
            </a:r>
          </a:p>
          <a:p>
            <a:pPr marL="609600" indent="-609600" algn="justLow" rtl="0"/>
            <a:r>
              <a:rPr lang="en-US" sz="1200" dirty="0" smtClean="0"/>
              <a:t>Synthesis of plasma proteins (albumin and </a:t>
            </a:r>
            <a:r>
              <a:rPr lang="en-US" sz="1200" dirty="0" err="1" smtClean="0"/>
              <a:t>prothrombin</a:t>
            </a:r>
            <a:r>
              <a:rPr lang="en-US" sz="1200" dirty="0" smtClean="0"/>
              <a:t>), hormones </a:t>
            </a:r>
            <a:r>
              <a:rPr lang="en-US" sz="1200" dirty="0" err="1" smtClean="0"/>
              <a:t>e.g</a:t>
            </a:r>
            <a:r>
              <a:rPr lang="en-US" sz="1200" dirty="0" smtClean="0"/>
              <a:t> a</a:t>
            </a:r>
            <a:r>
              <a:rPr lang="en-GB" sz="1200" dirty="0" err="1" smtClean="0"/>
              <a:t>ngiotensinogen</a:t>
            </a:r>
            <a:r>
              <a:rPr lang="en-GB" sz="1200" dirty="0" smtClean="0"/>
              <a:t>, insulin-like growth factor and </a:t>
            </a:r>
            <a:r>
              <a:rPr lang="en-GB" sz="1200" dirty="0" err="1" smtClean="0"/>
              <a:t>triiodothyronine</a:t>
            </a:r>
            <a:r>
              <a:rPr lang="en-GB" sz="1200" dirty="0" smtClean="0"/>
              <a:t>.</a:t>
            </a:r>
            <a:r>
              <a:rPr lang="en-GB" dirty="0" smtClean="0"/>
              <a:t> </a:t>
            </a:r>
            <a:endParaRPr lang="en-US" sz="1200" dirty="0" smtClean="0"/>
          </a:p>
          <a:p>
            <a:pPr algn="l" rtl="0">
              <a:buFontTx/>
              <a:buNone/>
            </a:pPr>
            <a:r>
              <a:rPr lang="en-US" sz="1200" dirty="0" smtClean="0"/>
              <a:t>Destruction of erythrocytes (</a:t>
            </a:r>
            <a:r>
              <a:rPr lang="en-US" sz="1200" dirty="0" err="1" smtClean="0"/>
              <a:t>Bilirubin</a:t>
            </a:r>
            <a:r>
              <a:rPr lang="en-US" sz="1200" dirty="0" smtClean="0"/>
              <a:t>) 	</a:t>
            </a:r>
          </a:p>
          <a:p>
            <a:pPr algn="l" rtl="0">
              <a:buFontTx/>
              <a:buNone/>
            </a:pPr>
            <a:r>
              <a:rPr lang="en-US" sz="1200" b="1" u="sng" dirty="0" smtClean="0"/>
              <a:t>5. Storage functions</a:t>
            </a:r>
          </a:p>
          <a:p>
            <a:pPr algn="l" rtl="0">
              <a:buFontTx/>
              <a:buNone/>
            </a:pPr>
            <a:r>
              <a:rPr lang="en-US" sz="1200" dirty="0" smtClean="0"/>
              <a:t>          Glycogen, vitamins A, D and B</a:t>
            </a:r>
            <a:r>
              <a:rPr lang="en-US" sz="1200" baseline="-25000" dirty="0" smtClean="0"/>
              <a:t>12</a:t>
            </a:r>
          </a:p>
          <a:p>
            <a:pPr algn="l" rtl="0">
              <a:buFontTx/>
              <a:buNone/>
            </a:pPr>
            <a:endParaRPr lang="en-US" sz="1200" baseline="-25000" dirty="0" smtClean="0"/>
          </a:p>
          <a:p>
            <a:pPr algn="l" rtl="0">
              <a:buFontTx/>
              <a:buNone/>
            </a:pPr>
            <a:endParaRPr lang="en-US" sz="1200" baseline="-25000" dirty="0" smtClean="0"/>
          </a:p>
          <a:p>
            <a:pPr algn="l" rtl="0">
              <a:buFontTx/>
              <a:buNone/>
            </a:pPr>
            <a:r>
              <a:rPr lang="en-US" sz="1200" b="1" dirty="0" smtClean="0"/>
              <a:t>6.		</a:t>
            </a:r>
            <a:r>
              <a:rPr lang="en-US" sz="1200" b="1" u="sng" dirty="0" smtClean="0"/>
              <a:t>Serum enzymes</a:t>
            </a:r>
            <a:r>
              <a:rPr lang="en-US" sz="1200" dirty="0" smtClean="0"/>
              <a:t> </a:t>
            </a:r>
          </a:p>
          <a:p>
            <a:pPr algn="l" rtl="0">
              <a:buFontTx/>
              <a:buNone/>
            </a:pPr>
            <a:r>
              <a:rPr lang="en-US" sz="1200" dirty="0" smtClean="0"/>
              <a:t>           Acting as markers of liver damage</a:t>
            </a:r>
          </a:p>
          <a:p>
            <a:pPr marL="609600" indent="-609600" algn="justLow" rtl="0"/>
            <a:endParaRPr lang="en-US" sz="1200" dirty="0" smtClean="0"/>
          </a:p>
          <a:p>
            <a:pPr marL="609600" indent="-609600" algn="justLow" rtl="0">
              <a:buFontTx/>
              <a:buNone/>
            </a:pPr>
            <a:endParaRPr lang="ar-IQ" dirty="0"/>
          </a:p>
        </p:txBody>
      </p:sp>
      <p:sp>
        <p:nvSpPr>
          <p:cNvPr id="4" name="Slide Number Placeholder 3"/>
          <p:cNvSpPr>
            <a:spLocks noGrp="1"/>
          </p:cNvSpPr>
          <p:nvPr>
            <p:ph type="sldNum" sz="quarter" idx="10"/>
          </p:nvPr>
        </p:nvSpPr>
        <p:spPr/>
        <p:txBody>
          <a:bodyPr/>
          <a:lstStyle/>
          <a:p>
            <a:fld id="{85C54BD6-37C5-42C3-A5B5-8508E18F4E55}" type="slidenum">
              <a:rPr lang="ar-IQ" smtClean="0"/>
              <a:pPr/>
              <a:t>2</a:t>
            </a:fld>
            <a:endParaRPr lang="ar-IQ"/>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20</a:t>
            </a:fld>
            <a:endParaRPr lang="ar-IQ"/>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21</a:t>
            </a:fld>
            <a:endParaRPr lang="ar-IQ"/>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22</a:t>
            </a:fld>
            <a:endParaRPr lang="ar-IQ"/>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23</a:t>
            </a:fld>
            <a:endParaRPr lang="ar-IQ"/>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24</a:t>
            </a:fld>
            <a:endParaRPr lang="ar-IQ"/>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200" kern="1200" dirty="0" smtClean="0">
                <a:solidFill>
                  <a:schemeClr val="tx1"/>
                </a:solidFill>
                <a:latin typeface="+mn-lt"/>
                <a:ea typeface="+mn-ea"/>
                <a:cs typeface="+mn-cs"/>
              </a:rPr>
              <a:t>Gilbert syndrome, first described in the early twentieth century, is a benign hereditary disorder that affects</a:t>
            </a:r>
          </a:p>
          <a:p>
            <a:pPr algn="l" rtl="0"/>
            <a:r>
              <a:rPr lang="en-US" sz="1200" kern="1200" dirty="0" smtClean="0">
                <a:solidFill>
                  <a:schemeClr val="tx1"/>
                </a:solidFill>
                <a:latin typeface="+mn-lt"/>
                <a:ea typeface="+mn-ea"/>
                <a:cs typeface="+mn-cs"/>
              </a:rPr>
              <a:t>approximately 5% of the U.S. population.5 Of the many causes of jaundice, Gilbert syndrome is the most common cause and, interestingly, it carries no morbidity or mortality in the majority of those affected and carries generally no clinical consequences. It is characterized by intermittent </a:t>
            </a:r>
            <a:r>
              <a:rPr lang="en-US" sz="1200" kern="1200" dirty="0" err="1" smtClean="0">
                <a:solidFill>
                  <a:schemeClr val="tx1"/>
                </a:solidFill>
                <a:latin typeface="+mn-lt"/>
                <a:ea typeface="+mn-ea"/>
                <a:cs typeface="+mn-cs"/>
              </a:rPr>
              <a:t>unconjugated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hyperbilirubinemia</a:t>
            </a:r>
            <a:r>
              <a:rPr lang="en-US" sz="1200" kern="1200" dirty="0" smtClean="0">
                <a:solidFill>
                  <a:schemeClr val="tx1"/>
                </a:solidFill>
                <a:latin typeface="+mn-lt"/>
                <a:ea typeface="+mn-ea"/>
                <a:cs typeface="+mn-cs"/>
              </a:rPr>
              <a:t> in the absence of </a:t>
            </a:r>
            <a:r>
              <a:rPr lang="en-US" sz="1200" kern="1200" dirty="0" err="1" smtClean="0">
                <a:solidFill>
                  <a:schemeClr val="tx1"/>
                </a:solidFill>
                <a:latin typeface="+mn-lt"/>
                <a:ea typeface="+mn-ea"/>
                <a:cs typeface="+mn-cs"/>
              </a:rPr>
              <a:t>hemolysis</a:t>
            </a:r>
            <a:r>
              <a:rPr lang="en-US" sz="1200" kern="1200" dirty="0" smtClean="0">
                <a:solidFill>
                  <a:schemeClr val="tx1"/>
                </a:solidFill>
                <a:latin typeface="+mn-lt"/>
                <a:ea typeface="+mn-ea"/>
                <a:cs typeface="+mn-cs"/>
              </a:rPr>
              <a:t> and underlying liver disease due to a defective conjugation system. The </a:t>
            </a:r>
            <a:r>
              <a:rPr lang="en-US" sz="1200" kern="1200" dirty="0" err="1" smtClean="0">
                <a:solidFill>
                  <a:schemeClr val="tx1"/>
                </a:solidFill>
                <a:latin typeface="+mn-lt"/>
                <a:ea typeface="+mn-ea"/>
                <a:cs typeface="+mn-cs"/>
              </a:rPr>
              <a:t>hyperbilirubinemia</a:t>
            </a:r>
            <a:r>
              <a:rPr lang="en-US" sz="1200" kern="1200" dirty="0" smtClean="0">
                <a:solidFill>
                  <a:schemeClr val="tx1"/>
                </a:solidFill>
                <a:latin typeface="+mn-lt"/>
                <a:ea typeface="+mn-ea"/>
                <a:cs typeface="+mn-cs"/>
              </a:rPr>
              <a:t> usually manifests during adolescence or early adulthood. Total serum </a:t>
            </a:r>
            <a:r>
              <a:rPr lang="en-US" sz="1200" kern="1200" dirty="0" err="1" smtClean="0">
                <a:solidFill>
                  <a:schemeClr val="tx1"/>
                </a:solidFill>
                <a:latin typeface="+mn-lt"/>
                <a:ea typeface="+mn-ea"/>
                <a:cs typeface="+mn-cs"/>
              </a:rPr>
              <a:t>bilirubin</a:t>
            </a:r>
            <a:r>
              <a:rPr lang="en-US" sz="1200" kern="1200" dirty="0" smtClean="0">
                <a:solidFill>
                  <a:schemeClr val="tx1"/>
                </a:solidFill>
                <a:latin typeface="+mn-lt"/>
                <a:ea typeface="+mn-ea"/>
                <a:cs typeface="+mn-cs"/>
              </a:rPr>
              <a:t> usually fluctuates between 20–50 _mol/L, and it rarely exceeds 85 _mol/L. The molecular basis of Gilbert syndrome (in whites) is related to</a:t>
            </a:r>
          </a:p>
          <a:p>
            <a:pPr algn="l" rtl="0"/>
            <a:r>
              <a:rPr lang="en-US" sz="1200" kern="1200" dirty="0" smtClean="0">
                <a:solidFill>
                  <a:schemeClr val="tx1"/>
                </a:solidFill>
                <a:latin typeface="+mn-lt"/>
                <a:ea typeface="+mn-ea"/>
                <a:cs typeface="+mn-cs"/>
              </a:rPr>
              <a:t>the UGT (</a:t>
            </a:r>
            <a:r>
              <a:rPr lang="en-US" sz="1200" kern="1200" dirty="0" err="1" smtClean="0">
                <a:solidFill>
                  <a:schemeClr val="tx1"/>
                </a:solidFill>
                <a:latin typeface="+mn-lt"/>
                <a:ea typeface="+mn-ea"/>
                <a:cs typeface="+mn-cs"/>
              </a:rPr>
              <a:t>uridine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diphosphoglucose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glucuronyltransferase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superfamily</a:t>
            </a:r>
            <a:r>
              <a:rPr lang="en-US" sz="1200" kern="1200" dirty="0" smtClean="0">
                <a:solidFill>
                  <a:schemeClr val="tx1"/>
                </a:solidFill>
                <a:latin typeface="+mn-lt"/>
                <a:ea typeface="+mn-ea"/>
                <a:cs typeface="+mn-cs"/>
              </a:rPr>
              <a:t>, which is responsible for encoding enzymes that catalyze the conjugation of </a:t>
            </a:r>
            <a:r>
              <a:rPr lang="en-US" sz="1200" kern="1200" dirty="0" err="1" smtClean="0">
                <a:solidFill>
                  <a:schemeClr val="tx1"/>
                </a:solidFill>
                <a:latin typeface="+mn-lt"/>
                <a:ea typeface="+mn-ea"/>
                <a:cs typeface="+mn-cs"/>
              </a:rPr>
              <a:t>bilirubin</a:t>
            </a:r>
            <a:r>
              <a:rPr lang="en-US" sz="1200" kern="1200" dirty="0" smtClean="0">
                <a:solidFill>
                  <a:schemeClr val="tx1"/>
                </a:solidFill>
                <a:latin typeface="+mn-lt"/>
                <a:ea typeface="+mn-ea"/>
                <a:cs typeface="+mn-cs"/>
              </a:rPr>
              <a:t>. The UGT1A1 (the hepatic 1A1 </a:t>
            </a:r>
            <a:r>
              <a:rPr lang="en-US" sz="1200" kern="1200" dirty="0" err="1" smtClean="0">
                <a:solidFill>
                  <a:schemeClr val="tx1"/>
                </a:solidFill>
                <a:latin typeface="+mn-lt"/>
                <a:ea typeface="+mn-ea"/>
                <a:cs typeface="+mn-cs"/>
              </a:rPr>
              <a:t>isoform</a:t>
            </a:r>
            <a:r>
              <a:rPr lang="en-US" sz="1200" kern="1200" dirty="0" smtClean="0">
                <a:solidFill>
                  <a:schemeClr val="tx1"/>
                </a:solidFill>
                <a:latin typeface="+mn-lt"/>
                <a:ea typeface="+mn-ea"/>
                <a:cs typeface="+mn-cs"/>
              </a:rPr>
              <a:t> of UGT) contributes substantially to the process of conjugating </a:t>
            </a:r>
            <a:r>
              <a:rPr lang="en-US" sz="1200" kern="1200" dirty="0" err="1" smtClean="0">
                <a:solidFill>
                  <a:schemeClr val="tx1"/>
                </a:solidFill>
                <a:latin typeface="+mn-lt"/>
                <a:ea typeface="+mn-ea"/>
                <a:cs typeface="+mn-cs"/>
              </a:rPr>
              <a:t>bilirubin</a:t>
            </a:r>
            <a:r>
              <a:rPr lang="en-US" sz="1200" kern="1200" dirty="0" smtClean="0">
                <a:solidFill>
                  <a:schemeClr val="tx1"/>
                </a:solidFill>
                <a:latin typeface="+mn-lt"/>
                <a:ea typeface="+mn-ea"/>
                <a:cs typeface="+mn-cs"/>
              </a:rPr>
              <a:t>. The UGT1A1 promoter contains the sequence (TA)6TAA. The insertion of an extra TA in the sequence, as seen in Gilbert syndrome, reduces the expression of the </a:t>
            </a:r>
            <a:r>
              <a:rPr lang="en-US" sz="1200" i="1" kern="1200" dirty="0" smtClean="0">
                <a:solidFill>
                  <a:schemeClr val="tx1"/>
                </a:solidFill>
                <a:latin typeface="+mn-lt"/>
                <a:ea typeface="+mn-ea"/>
                <a:cs typeface="+mn-cs"/>
              </a:rPr>
              <a:t>UGT1A1</a:t>
            </a:r>
            <a:r>
              <a:rPr lang="en-US" sz="1200" kern="1200" dirty="0" smtClean="0">
                <a:solidFill>
                  <a:schemeClr val="tx1"/>
                </a:solidFill>
                <a:latin typeface="+mn-lt"/>
                <a:ea typeface="+mn-ea"/>
                <a:cs typeface="+mn-cs"/>
              </a:rPr>
              <a:t> gene to 20%–30% of normal values. That is, the liver’s conjugation system in Gilbert syndrome is working at approximately 30% of normal.6,7 </a:t>
            </a:r>
            <a:r>
              <a:rPr lang="en-US" sz="1200" kern="1200" dirty="0" err="1" smtClean="0">
                <a:solidFill>
                  <a:schemeClr val="tx1"/>
                </a:solidFill>
                <a:latin typeface="+mn-lt"/>
                <a:ea typeface="+mn-ea"/>
                <a:cs typeface="+mn-cs"/>
              </a:rPr>
              <a:t>Crigler-Najjar</a:t>
            </a:r>
            <a:r>
              <a:rPr lang="en-US" sz="1200" kern="1200" dirty="0" smtClean="0">
                <a:solidFill>
                  <a:schemeClr val="tx1"/>
                </a:solidFill>
                <a:latin typeface="+mn-lt"/>
                <a:ea typeface="+mn-ea"/>
                <a:cs typeface="+mn-cs"/>
              </a:rPr>
              <a:t> syndrome was first described by </a:t>
            </a:r>
            <a:r>
              <a:rPr lang="en-US" sz="1200" kern="1200" dirty="0" err="1" smtClean="0">
                <a:solidFill>
                  <a:schemeClr val="tx1"/>
                </a:solidFill>
                <a:latin typeface="+mn-lt"/>
                <a:ea typeface="+mn-ea"/>
                <a:cs typeface="+mn-cs"/>
              </a:rPr>
              <a:t>Crigler</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Najjar</a:t>
            </a:r>
            <a:r>
              <a:rPr lang="en-US" sz="1200" kern="1200" dirty="0" smtClean="0">
                <a:solidFill>
                  <a:schemeClr val="tx1"/>
                </a:solidFill>
                <a:latin typeface="+mn-lt"/>
                <a:ea typeface="+mn-ea"/>
                <a:cs typeface="+mn-cs"/>
              </a:rPr>
              <a:t> in 1952 as a syndrome of chronic </a:t>
            </a:r>
            <a:r>
              <a:rPr lang="en-US" sz="1200" kern="1200" dirty="0" err="1" smtClean="0">
                <a:solidFill>
                  <a:schemeClr val="tx1"/>
                </a:solidFill>
                <a:latin typeface="+mn-lt"/>
                <a:ea typeface="+mn-ea"/>
                <a:cs typeface="+mn-cs"/>
              </a:rPr>
              <a:t>nonhemolytic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unconjugated</a:t>
            </a:r>
            <a:r>
              <a:rPr lang="en-US" sz="1200" kern="1200" dirty="0" smtClean="0">
                <a:solidFill>
                  <a:schemeClr val="tx1"/>
                </a:solidFill>
                <a:latin typeface="+mn-lt"/>
                <a:ea typeface="+mn-ea"/>
                <a:cs typeface="+mn-cs"/>
              </a:rPr>
              <a:t> hyperbilirubinemia.8 </a:t>
            </a:r>
            <a:r>
              <a:rPr lang="en-US" sz="1200" kern="1200" dirty="0" err="1" smtClean="0">
                <a:solidFill>
                  <a:schemeClr val="tx1"/>
                </a:solidFill>
                <a:latin typeface="+mn-lt"/>
                <a:ea typeface="+mn-ea"/>
                <a:cs typeface="+mn-cs"/>
              </a:rPr>
              <a:t>Crigler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Najjar</a:t>
            </a:r>
            <a:r>
              <a:rPr lang="en-US" sz="1200" kern="1200" dirty="0" smtClean="0">
                <a:solidFill>
                  <a:schemeClr val="tx1"/>
                </a:solidFill>
                <a:latin typeface="+mn-lt"/>
                <a:ea typeface="+mn-ea"/>
                <a:cs typeface="+mn-cs"/>
              </a:rPr>
              <a:t> syndrome, like Gilbert syndrome, is an inherited disorder of </a:t>
            </a:r>
            <a:r>
              <a:rPr lang="en-US" sz="1200" kern="1200" dirty="0" err="1" smtClean="0">
                <a:solidFill>
                  <a:schemeClr val="tx1"/>
                </a:solidFill>
                <a:latin typeface="+mn-lt"/>
                <a:ea typeface="+mn-ea"/>
                <a:cs typeface="+mn-cs"/>
              </a:rPr>
              <a:t>bilirubin</a:t>
            </a:r>
            <a:r>
              <a:rPr lang="en-US" sz="1200" kern="1200" dirty="0" smtClean="0">
                <a:solidFill>
                  <a:schemeClr val="tx1"/>
                </a:solidFill>
                <a:latin typeface="+mn-lt"/>
                <a:ea typeface="+mn-ea"/>
                <a:cs typeface="+mn-cs"/>
              </a:rPr>
              <a:t> metabolism resulting from a molecular defect within the gene involved with </a:t>
            </a:r>
            <a:r>
              <a:rPr lang="en-US" sz="1200" kern="1200" dirty="0" err="1" smtClean="0">
                <a:solidFill>
                  <a:schemeClr val="tx1"/>
                </a:solidFill>
                <a:latin typeface="+mn-lt"/>
                <a:ea typeface="+mn-ea"/>
                <a:cs typeface="+mn-cs"/>
              </a:rPr>
              <a:t>bilirubin</a:t>
            </a:r>
            <a:r>
              <a:rPr lang="en-US" sz="1200" kern="1200" dirty="0" smtClean="0">
                <a:solidFill>
                  <a:schemeClr val="tx1"/>
                </a:solidFill>
                <a:latin typeface="+mn-lt"/>
                <a:ea typeface="+mn-ea"/>
                <a:cs typeface="+mn-cs"/>
              </a:rPr>
              <a:t> conjugation. </a:t>
            </a:r>
            <a:r>
              <a:rPr lang="en-US" sz="1200" kern="1200" dirty="0" err="1" smtClean="0">
                <a:solidFill>
                  <a:schemeClr val="tx1"/>
                </a:solidFill>
                <a:latin typeface="+mn-lt"/>
                <a:ea typeface="+mn-ea"/>
                <a:cs typeface="+mn-cs"/>
              </a:rPr>
              <a:t>Crigler-Najjar</a:t>
            </a:r>
            <a:r>
              <a:rPr lang="en-US" sz="1200" kern="1200" dirty="0" smtClean="0">
                <a:solidFill>
                  <a:schemeClr val="tx1"/>
                </a:solidFill>
                <a:latin typeface="+mn-lt"/>
                <a:ea typeface="+mn-ea"/>
                <a:cs typeface="+mn-cs"/>
              </a:rPr>
              <a:t> syndrome may be divided into two types: type 1, where there is a complete absence of enzymatic </a:t>
            </a:r>
            <a:r>
              <a:rPr lang="en-US" sz="1200" kern="1200" dirty="0" err="1" smtClean="0">
                <a:solidFill>
                  <a:schemeClr val="tx1"/>
                </a:solidFill>
                <a:latin typeface="+mn-lt"/>
                <a:ea typeface="+mn-ea"/>
                <a:cs typeface="+mn-cs"/>
              </a:rPr>
              <a:t>bilirubin</a:t>
            </a:r>
            <a:r>
              <a:rPr lang="en-US" sz="1200" kern="1200" dirty="0" smtClean="0">
                <a:solidFill>
                  <a:schemeClr val="tx1"/>
                </a:solidFill>
                <a:latin typeface="+mn-lt"/>
                <a:ea typeface="+mn-ea"/>
                <a:cs typeface="+mn-cs"/>
              </a:rPr>
              <a:t> conjugation, and type II, where there is a mutation causing a severe deficiency of the enzyme responsible for </a:t>
            </a:r>
            <a:r>
              <a:rPr lang="en-US" sz="1200" kern="1200" dirty="0" err="1" smtClean="0">
                <a:solidFill>
                  <a:schemeClr val="tx1"/>
                </a:solidFill>
                <a:latin typeface="+mn-lt"/>
                <a:ea typeface="+mn-ea"/>
                <a:cs typeface="+mn-cs"/>
              </a:rPr>
              <a:t>bilirubin</a:t>
            </a:r>
            <a:r>
              <a:rPr lang="en-US" sz="1200" kern="1200" dirty="0" smtClean="0">
                <a:solidFill>
                  <a:schemeClr val="tx1"/>
                </a:solidFill>
                <a:latin typeface="+mn-lt"/>
                <a:ea typeface="+mn-ea"/>
                <a:cs typeface="+mn-cs"/>
              </a:rPr>
              <a:t> conjugation. Unlike Gilbert syndrome, </a:t>
            </a:r>
            <a:r>
              <a:rPr lang="en-US" sz="1200" kern="1200" dirty="0" err="1" smtClean="0">
                <a:solidFill>
                  <a:schemeClr val="tx1"/>
                </a:solidFill>
                <a:latin typeface="+mn-lt"/>
                <a:ea typeface="+mn-ea"/>
                <a:cs typeface="+mn-cs"/>
              </a:rPr>
              <a:t>Crigler-Najjar</a:t>
            </a:r>
            <a:r>
              <a:rPr lang="en-US" sz="1200" kern="1200" dirty="0" smtClean="0">
                <a:solidFill>
                  <a:schemeClr val="tx1"/>
                </a:solidFill>
                <a:latin typeface="+mn-lt"/>
                <a:ea typeface="+mn-ea"/>
                <a:cs typeface="+mn-cs"/>
              </a:rPr>
              <a:t> syndrome is rare and is a more serious disorder.9</a:t>
            </a:r>
          </a:p>
          <a:p>
            <a:pPr algn="l" rtl="0"/>
            <a:r>
              <a:rPr lang="en-US" sz="1200" kern="1200" dirty="0" smtClean="0">
                <a:solidFill>
                  <a:schemeClr val="tx1"/>
                </a:solidFill>
                <a:latin typeface="+mn-lt"/>
                <a:ea typeface="+mn-ea"/>
                <a:cs typeface="+mn-cs"/>
              </a:rPr>
              <a:t>While Gilbert disease and </a:t>
            </a:r>
            <a:r>
              <a:rPr lang="en-US" sz="1200" kern="1200" dirty="0" err="1" smtClean="0">
                <a:solidFill>
                  <a:schemeClr val="tx1"/>
                </a:solidFill>
                <a:latin typeface="+mn-lt"/>
                <a:ea typeface="+mn-ea"/>
                <a:cs typeface="+mn-cs"/>
              </a:rPr>
              <a:t>Crigler-Najjar</a:t>
            </a:r>
            <a:r>
              <a:rPr lang="en-US" sz="1200" kern="1200" dirty="0" smtClean="0">
                <a:solidFill>
                  <a:schemeClr val="tx1"/>
                </a:solidFill>
                <a:latin typeface="+mn-lt"/>
                <a:ea typeface="+mn-ea"/>
                <a:cs typeface="+mn-cs"/>
              </a:rPr>
              <a:t> syndrome are characterized as primarily </a:t>
            </a:r>
            <a:r>
              <a:rPr lang="en-US" sz="1200" kern="1200" dirty="0" err="1" smtClean="0">
                <a:solidFill>
                  <a:schemeClr val="tx1"/>
                </a:solidFill>
                <a:latin typeface="+mn-lt"/>
                <a:ea typeface="+mn-ea"/>
                <a:cs typeface="+mn-cs"/>
              </a:rPr>
              <a:t>unconjugated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hyperbilirubinemias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Dubin</a:t>
            </a:r>
            <a:r>
              <a:rPr lang="en-US" sz="1200" kern="1200" dirty="0" smtClean="0">
                <a:solidFill>
                  <a:schemeClr val="tx1"/>
                </a:solidFill>
                <a:latin typeface="+mn-lt"/>
                <a:ea typeface="+mn-ea"/>
                <a:cs typeface="+mn-cs"/>
              </a:rPr>
              <a:t>-Johnson syndrome and Rotor syndrome are characterized as conjugated </a:t>
            </a:r>
            <a:r>
              <a:rPr lang="en-US" sz="1200" kern="1200" dirty="0" err="1" smtClean="0">
                <a:solidFill>
                  <a:schemeClr val="tx1"/>
                </a:solidFill>
                <a:latin typeface="+mn-lt"/>
                <a:ea typeface="+mn-ea"/>
                <a:cs typeface="+mn-cs"/>
              </a:rPr>
              <a:t>hyperbilirubinemias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Dubin</a:t>
            </a:r>
            <a:r>
              <a:rPr lang="en-US" sz="1200" kern="1200" dirty="0" smtClean="0">
                <a:solidFill>
                  <a:schemeClr val="tx1"/>
                </a:solidFill>
                <a:latin typeface="+mn-lt"/>
                <a:ea typeface="+mn-ea"/>
                <a:cs typeface="+mn-cs"/>
              </a:rPr>
              <a:t>-Johnson syndrome is a rare inherited disorder caused </a:t>
            </a:r>
            <a:r>
              <a:rPr lang="en-US" sz="1200" b="1" kern="1200" dirty="0" smtClean="0">
                <a:solidFill>
                  <a:schemeClr val="tx1"/>
                </a:solidFill>
                <a:latin typeface="+mn-lt"/>
                <a:ea typeface="+mn-ea"/>
                <a:cs typeface="+mn-cs"/>
              </a:rPr>
              <a:t>by a deficiency of the </a:t>
            </a:r>
            <a:r>
              <a:rPr lang="en-US" sz="1200" b="1" kern="1200" dirty="0" err="1" smtClean="0">
                <a:solidFill>
                  <a:schemeClr val="tx1"/>
                </a:solidFill>
                <a:latin typeface="+mn-lt"/>
                <a:ea typeface="+mn-ea"/>
                <a:cs typeface="+mn-cs"/>
              </a:rPr>
              <a:t>canalicular</a:t>
            </a:r>
            <a:r>
              <a:rPr lang="en-US" sz="1200" b="1" kern="1200" dirty="0" smtClean="0">
                <a:solidFill>
                  <a:schemeClr val="tx1"/>
                </a:solidFill>
                <a:latin typeface="+mn-lt"/>
                <a:ea typeface="+mn-ea"/>
                <a:cs typeface="+mn-cs"/>
              </a:rPr>
              <a:t> multidrug resistance/ </a:t>
            </a:r>
            <a:r>
              <a:rPr lang="en-US" sz="1200" b="1" kern="1200" dirty="0" err="1" smtClean="0">
                <a:solidFill>
                  <a:schemeClr val="tx1"/>
                </a:solidFill>
                <a:latin typeface="+mn-lt"/>
                <a:ea typeface="+mn-ea"/>
                <a:cs typeface="+mn-cs"/>
              </a:rPr>
              <a:t>multispecific</a:t>
            </a:r>
            <a:r>
              <a:rPr lang="en-US" sz="1200" b="1" kern="1200" dirty="0" smtClean="0">
                <a:solidFill>
                  <a:schemeClr val="tx1"/>
                </a:solidFill>
                <a:latin typeface="+mn-lt"/>
                <a:ea typeface="+mn-ea"/>
                <a:cs typeface="+mn-cs"/>
              </a:rPr>
              <a:t> organic anionic transporter protein (MDR2/</a:t>
            </a:r>
            <a:r>
              <a:rPr lang="en-US" sz="1200" b="1" kern="1200" dirty="0" err="1" smtClean="0">
                <a:solidFill>
                  <a:schemeClr val="tx1"/>
                </a:solidFill>
                <a:latin typeface="+mn-lt"/>
                <a:ea typeface="+mn-ea"/>
                <a:cs typeface="+mn-cs"/>
              </a:rPr>
              <a:t>cMOAT</a:t>
            </a:r>
            <a:r>
              <a:rPr lang="en-US" sz="1200" b="1" kern="1200" dirty="0" smtClean="0">
                <a:solidFill>
                  <a:schemeClr val="tx1"/>
                </a:solidFill>
                <a:latin typeface="+mn-lt"/>
                <a:ea typeface="+mn-ea"/>
                <a:cs typeface="+mn-cs"/>
              </a:rPr>
              <a:t>). In other words, the liver’s ability to uptake and conjugate </a:t>
            </a:r>
            <a:r>
              <a:rPr lang="en-US" sz="1200" b="1" kern="1200" dirty="0" err="1" smtClean="0">
                <a:solidFill>
                  <a:schemeClr val="tx1"/>
                </a:solidFill>
                <a:latin typeface="+mn-lt"/>
                <a:ea typeface="+mn-ea"/>
                <a:cs typeface="+mn-cs"/>
              </a:rPr>
              <a:t>bilirubin</a:t>
            </a:r>
            <a:r>
              <a:rPr lang="en-US" sz="1200" b="1" kern="1200" dirty="0" smtClean="0">
                <a:solidFill>
                  <a:schemeClr val="tx1"/>
                </a:solidFill>
                <a:latin typeface="+mn-lt"/>
                <a:ea typeface="+mn-ea"/>
                <a:cs typeface="+mn-cs"/>
              </a:rPr>
              <a:t> is functional; however, the removal of conjugated </a:t>
            </a:r>
            <a:r>
              <a:rPr lang="en-US" sz="1200" b="1" kern="1200" dirty="0" err="1" smtClean="0">
                <a:solidFill>
                  <a:schemeClr val="tx1"/>
                </a:solidFill>
                <a:latin typeface="+mn-lt"/>
                <a:ea typeface="+mn-ea"/>
                <a:cs typeface="+mn-cs"/>
              </a:rPr>
              <a:t>bilirubin</a:t>
            </a:r>
            <a:r>
              <a:rPr lang="en-US" sz="1200" b="1" kern="1200" dirty="0" smtClean="0">
                <a:solidFill>
                  <a:schemeClr val="tx1"/>
                </a:solidFill>
                <a:latin typeface="+mn-lt"/>
                <a:ea typeface="+mn-ea"/>
                <a:cs typeface="+mn-cs"/>
              </a:rPr>
              <a:t> from the liver cell and the excretion into the bile are defective. </a:t>
            </a:r>
            <a:r>
              <a:rPr lang="en-US" sz="1200" kern="1200" dirty="0" smtClean="0">
                <a:solidFill>
                  <a:schemeClr val="tx1"/>
                </a:solidFill>
                <a:latin typeface="+mn-lt"/>
                <a:ea typeface="+mn-ea"/>
                <a:cs typeface="+mn-cs"/>
              </a:rPr>
              <a:t>This results in accumulation of conjugated and, to some extent, </a:t>
            </a:r>
            <a:r>
              <a:rPr lang="en-US" sz="1200" kern="1200" dirty="0" err="1" smtClean="0">
                <a:solidFill>
                  <a:schemeClr val="tx1"/>
                </a:solidFill>
                <a:latin typeface="+mn-lt"/>
                <a:ea typeface="+mn-ea"/>
                <a:cs typeface="+mn-cs"/>
              </a:rPr>
              <a:t>unconjugated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bilirubin</a:t>
            </a:r>
            <a:r>
              <a:rPr lang="en-US" sz="1200" kern="1200" dirty="0" smtClean="0">
                <a:solidFill>
                  <a:schemeClr val="tx1"/>
                </a:solidFill>
                <a:latin typeface="+mn-lt"/>
                <a:ea typeface="+mn-ea"/>
                <a:cs typeface="+mn-cs"/>
              </a:rPr>
              <a:t> in the blood, leading to </a:t>
            </a:r>
            <a:r>
              <a:rPr lang="en-US" sz="1200" kern="1200" dirty="0" err="1" smtClean="0">
                <a:solidFill>
                  <a:schemeClr val="tx1"/>
                </a:solidFill>
                <a:latin typeface="+mn-lt"/>
                <a:ea typeface="+mn-ea"/>
                <a:cs typeface="+mn-cs"/>
              </a:rPr>
              <a:t>hyperbilirubinemia</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bilirubinuria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Dubin</a:t>
            </a:r>
            <a:r>
              <a:rPr lang="en-US" sz="1200" kern="1200" dirty="0" smtClean="0">
                <a:solidFill>
                  <a:schemeClr val="tx1"/>
                </a:solidFill>
                <a:latin typeface="+mn-lt"/>
                <a:ea typeface="+mn-ea"/>
                <a:cs typeface="+mn-cs"/>
              </a:rPr>
              <a:t>-Johnson is a condition that is obstructive in nature, so much of the conjugated </a:t>
            </a:r>
            <a:r>
              <a:rPr lang="en-US" sz="1200" kern="1200" dirty="0" err="1" smtClean="0">
                <a:solidFill>
                  <a:schemeClr val="tx1"/>
                </a:solidFill>
                <a:latin typeface="+mn-lt"/>
                <a:ea typeface="+mn-ea"/>
                <a:cs typeface="+mn-cs"/>
              </a:rPr>
              <a:t>bilirubin</a:t>
            </a:r>
            <a:r>
              <a:rPr lang="en-US" sz="1200" kern="1200" dirty="0" smtClean="0">
                <a:solidFill>
                  <a:schemeClr val="tx1"/>
                </a:solidFill>
                <a:latin typeface="+mn-lt"/>
                <a:ea typeface="+mn-ea"/>
                <a:cs typeface="+mn-cs"/>
              </a:rPr>
              <a:t> circulates bound to albumin. This type of </a:t>
            </a:r>
            <a:r>
              <a:rPr lang="en-US" sz="1200" kern="1200" dirty="0" err="1" smtClean="0">
                <a:solidFill>
                  <a:schemeClr val="tx1"/>
                </a:solidFill>
                <a:latin typeface="+mn-lt"/>
                <a:ea typeface="+mn-ea"/>
                <a:cs typeface="+mn-cs"/>
              </a:rPr>
              <a:t>bilirubin</a:t>
            </a:r>
            <a:r>
              <a:rPr lang="en-US" sz="1200" kern="1200" dirty="0" smtClean="0">
                <a:solidFill>
                  <a:schemeClr val="tx1"/>
                </a:solidFill>
                <a:latin typeface="+mn-lt"/>
                <a:ea typeface="+mn-ea"/>
                <a:cs typeface="+mn-cs"/>
              </a:rPr>
              <a:t> (conjugated </a:t>
            </a:r>
            <a:r>
              <a:rPr lang="en-US" sz="1200" kern="1200" dirty="0" err="1" smtClean="0">
                <a:solidFill>
                  <a:schemeClr val="tx1"/>
                </a:solidFill>
                <a:latin typeface="+mn-lt"/>
                <a:ea typeface="+mn-ea"/>
                <a:cs typeface="+mn-cs"/>
              </a:rPr>
              <a:t>bilirubin</a:t>
            </a:r>
            <a:r>
              <a:rPr lang="en-US" sz="1200" kern="1200" dirty="0" smtClean="0">
                <a:solidFill>
                  <a:schemeClr val="tx1"/>
                </a:solidFill>
                <a:latin typeface="+mn-lt"/>
                <a:ea typeface="+mn-ea"/>
                <a:cs typeface="+mn-cs"/>
              </a:rPr>
              <a:t> bound to albumin) is referred to as </a:t>
            </a:r>
            <a:r>
              <a:rPr lang="en-US" sz="1200" i="1" kern="1200" dirty="0" smtClean="0">
                <a:solidFill>
                  <a:schemeClr val="tx1"/>
                </a:solidFill>
                <a:latin typeface="+mn-lt"/>
                <a:ea typeface="+mn-ea"/>
                <a:cs typeface="+mn-cs"/>
              </a:rPr>
              <a:t>delta </a:t>
            </a:r>
            <a:r>
              <a:rPr lang="en-US" sz="1200" i="1" kern="1200" dirty="0" err="1" smtClean="0">
                <a:solidFill>
                  <a:schemeClr val="tx1"/>
                </a:solidFill>
                <a:latin typeface="+mn-lt"/>
                <a:ea typeface="+mn-ea"/>
                <a:cs typeface="+mn-cs"/>
              </a:rPr>
              <a:t>bilirubin</a:t>
            </a:r>
            <a:r>
              <a:rPr lang="en-US" sz="1200" kern="1200" dirty="0" smtClean="0">
                <a:solidFill>
                  <a:schemeClr val="tx1"/>
                </a:solidFill>
                <a:latin typeface="+mn-lt"/>
                <a:ea typeface="+mn-ea"/>
                <a:cs typeface="+mn-cs"/>
              </a:rPr>
              <a:t>. An increase in delta </a:t>
            </a:r>
            <a:r>
              <a:rPr lang="en-US" sz="1200" kern="1200" dirty="0" err="1" smtClean="0">
                <a:solidFill>
                  <a:schemeClr val="tx1"/>
                </a:solidFill>
                <a:latin typeface="+mn-lt"/>
                <a:ea typeface="+mn-ea"/>
                <a:cs typeface="+mn-cs"/>
              </a:rPr>
              <a:t>bilirubin</a:t>
            </a:r>
            <a:r>
              <a:rPr lang="en-US" sz="1200" kern="1200" dirty="0" smtClean="0">
                <a:solidFill>
                  <a:schemeClr val="tx1"/>
                </a:solidFill>
                <a:latin typeface="+mn-lt"/>
                <a:ea typeface="+mn-ea"/>
                <a:cs typeface="+mn-cs"/>
              </a:rPr>
              <a:t> poses a problem in laboratory evaluation because the delta </a:t>
            </a:r>
            <a:r>
              <a:rPr lang="en-US" sz="1200" kern="1200" dirty="0" err="1" smtClean="0">
                <a:solidFill>
                  <a:schemeClr val="tx1"/>
                </a:solidFill>
                <a:latin typeface="+mn-lt"/>
                <a:ea typeface="+mn-ea"/>
                <a:cs typeface="+mn-cs"/>
              </a:rPr>
              <a:t>bilirubin</a:t>
            </a:r>
            <a:r>
              <a:rPr lang="en-US" sz="1200" kern="1200" dirty="0" smtClean="0">
                <a:solidFill>
                  <a:schemeClr val="tx1"/>
                </a:solidFill>
                <a:latin typeface="+mn-lt"/>
                <a:ea typeface="+mn-ea"/>
                <a:cs typeface="+mn-cs"/>
              </a:rPr>
              <a:t> fraction reacts as conjugated </a:t>
            </a:r>
            <a:r>
              <a:rPr lang="en-US" sz="1200" kern="1200" dirty="0" err="1" smtClean="0">
                <a:solidFill>
                  <a:schemeClr val="tx1"/>
                </a:solidFill>
                <a:latin typeface="+mn-lt"/>
                <a:ea typeface="+mn-ea"/>
                <a:cs typeface="+mn-cs"/>
              </a:rPr>
              <a:t>bilirubin</a:t>
            </a:r>
            <a:r>
              <a:rPr lang="en-US" sz="1200" kern="1200" dirty="0" smtClean="0">
                <a:solidFill>
                  <a:schemeClr val="tx1"/>
                </a:solidFill>
                <a:latin typeface="+mn-lt"/>
                <a:ea typeface="+mn-ea"/>
                <a:cs typeface="+mn-cs"/>
              </a:rPr>
              <a:t> in the laboratory method to measure conjugated or direct </a:t>
            </a:r>
            <a:r>
              <a:rPr lang="en-US" sz="1200" kern="1200" dirty="0" err="1" smtClean="0">
                <a:solidFill>
                  <a:schemeClr val="tx1"/>
                </a:solidFill>
                <a:latin typeface="+mn-lt"/>
                <a:ea typeface="+mn-ea"/>
                <a:cs typeface="+mn-cs"/>
              </a:rPr>
              <a:t>bilirubin</a:t>
            </a:r>
            <a:r>
              <a:rPr lang="en-US" sz="1200" kern="1200" dirty="0" smtClean="0">
                <a:solidFill>
                  <a:schemeClr val="tx1"/>
                </a:solidFill>
                <a:latin typeface="+mn-lt"/>
                <a:ea typeface="+mn-ea"/>
                <a:cs typeface="+mn-cs"/>
              </a:rPr>
              <a:t>. A distinguishing feature of </a:t>
            </a:r>
            <a:r>
              <a:rPr lang="en-US" sz="1200" kern="1200" dirty="0" err="1" smtClean="0">
                <a:solidFill>
                  <a:schemeClr val="tx1"/>
                </a:solidFill>
                <a:latin typeface="+mn-lt"/>
                <a:ea typeface="+mn-ea"/>
                <a:cs typeface="+mn-cs"/>
              </a:rPr>
              <a:t>Dubin</a:t>
            </a:r>
            <a:r>
              <a:rPr lang="en-US" sz="1200" kern="1200" dirty="0" smtClean="0">
                <a:solidFill>
                  <a:schemeClr val="tx1"/>
                </a:solidFill>
                <a:latin typeface="+mn-lt"/>
                <a:ea typeface="+mn-ea"/>
                <a:cs typeface="+mn-cs"/>
              </a:rPr>
              <a:t>-Johnson syndrome is the appearance of dark-stained granules (thought to be pigmented </a:t>
            </a:r>
            <a:r>
              <a:rPr lang="en-US" sz="1200" kern="1200" dirty="0" err="1" smtClean="0">
                <a:solidFill>
                  <a:schemeClr val="tx1"/>
                </a:solidFill>
                <a:latin typeface="+mn-lt"/>
                <a:ea typeface="+mn-ea"/>
                <a:cs typeface="+mn-cs"/>
              </a:rPr>
              <a:t>lysosomes</a:t>
            </a:r>
            <a:r>
              <a:rPr lang="en-US" sz="1200" kern="1200" dirty="0" smtClean="0">
                <a:solidFill>
                  <a:schemeClr val="tx1"/>
                </a:solidFill>
                <a:latin typeface="+mn-lt"/>
                <a:ea typeface="+mn-ea"/>
                <a:cs typeface="+mn-cs"/>
              </a:rPr>
              <a:t>) on a liver biopsy sample. Usually the total </a:t>
            </a:r>
            <a:r>
              <a:rPr lang="en-US" sz="1200" kern="1200" dirty="0" err="1" smtClean="0">
                <a:solidFill>
                  <a:schemeClr val="tx1"/>
                </a:solidFill>
                <a:latin typeface="+mn-lt"/>
                <a:ea typeface="+mn-ea"/>
                <a:cs typeface="+mn-cs"/>
              </a:rPr>
              <a:t>bilirubin</a:t>
            </a:r>
            <a:r>
              <a:rPr lang="en-US" sz="1200" kern="1200" dirty="0" smtClean="0">
                <a:solidFill>
                  <a:schemeClr val="tx1"/>
                </a:solidFill>
                <a:latin typeface="+mn-lt"/>
                <a:ea typeface="+mn-ea"/>
                <a:cs typeface="+mn-cs"/>
              </a:rPr>
              <a:t> concentration remains between 2–5 mg/</a:t>
            </a:r>
            <a:r>
              <a:rPr lang="en-US" sz="1200" kern="1200" dirty="0" err="1" smtClean="0">
                <a:solidFill>
                  <a:schemeClr val="tx1"/>
                </a:solidFill>
                <a:latin typeface="+mn-lt"/>
                <a:ea typeface="+mn-ea"/>
                <a:cs typeface="+mn-cs"/>
              </a:rPr>
              <a:t>dL</a:t>
            </a:r>
            <a:r>
              <a:rPr lang="en-US" sz="1200" kern="1200" dirty="0" smtClean="0">
                <a:solidFill>
                  <a:schemeClr val="tx1"/>
                </a:solidFill>
                <a:latin typeface="+mn-lt"/>
                <a:ea typeface="+mn-ea"/>
                <a:cs typeface="+mn-cs"/>
              </a:rPr>
              <a:t> with more than 50% due to the con </a:t>
            </a:r>
            <a:r>
              <a:rPr lang="en-US" sz="1200" kern="1200" dirty="0" err="1" smtClean="0">
                <a:solidFill>
                  <a:schemeClr val="tx1"/>
                </a:solidFill>
                <a:latin typeface="+mn-lt"/>
                <a:ea typeface="+mn-ea"/>
                <a:cs typeface="+mn-cs"/>
              </a:rPr>
              <a:t>jugated</a:t>
            </a:r>
            <a:r>
              <a:rPr lang="en-US" sz="1200" kern="1200" dirty="0" smtClean="0">
                <a:solidFill>
                  <a:schemeClr val="tx1"/>
                </a:solidFill>
                <a:latin typeface="+mn-lt"/>
                <a:ea typeface="+mn-ea"/>
                <a:cs typeface="+mn-cs"/>
              </a:rPr>
              <a:t> fraction. This syndrome is a relatively mild in nature with an excellent prognosis. People with </a:t>
            </a:r>
            <a:r>
              <a:rPr lang="en-US" sz="1200" kern="1200" dirty="0" err="1" smtClean="0">
                <a:solidFill>
                  <a:schemeClr val="tx1"/>
                </a:solidFill>
                <a:latin typeface="+mn-lt"/>
                <a:ea typeface="+mn-ea"/>
                <a:cs typeface="+mn-cs"/>
              </a:rPr>
              <a:t>Dubin</a:t>
            </a:r>
            <a:r>
              <a:rPr lang="en-US" sz="1200" kern="1200" dirty="0" smtClean="0">
                <a:solidFill>
                  <a:schemeClr val="tx1"/>
                </a:solidFill>
                <a:latin typeface="+mn-lt"/>
                <a:ea typeface="+mn-ea"/>
                <a:cs typeface="+mn-cs"/>
              </a:rPr>
              <a:t>- Johnson have a normal life expectancy, so no treatment</a:t>
            </a:r>
          </a:p>
          <a:p>
            <a:pPr algn="l" rtl="0"/>
            <a:r>
              <a:rPr lang="en-US" sz="1200" kern="1200" dirty="0" smtClean="0">
                <a:solidFill>
                  <a:schemeClr val="tx1"/>
                </a:solidFill>
                <a:latin typeface="+mn-lt"/>
                <a:ea typeface="+mn-ea"/>
                <a:cs typeface="+mn-cs"/>
              </a:rPr>
              <a:t>is necessary.10,11</a:t>
            </a:r>
          </a:p>
          <a:p>
            <a:pPr algn="l" rtl="0"/>
            <a:r>
              <a:rPr lang="en-US" sz="1200" kern="1200" dirty="0" smtClean="0">
                <a:solidFill>
                  <a:schemeClr val="tx1"/>
                </a:solidFill>
                <a:latin typeface="+mn-lt"/>
                <a:ea typeface="+mn-ea"/>
                <a:cs typeface="+mn-cs"/>
              </a:rPr>
              <a:t>Rotor syndrome is clinically similar to </a:t>
            </a:r>
            <a:r>
              <a:rPr lang="en-US" sz="1200" kern="1200" dirty="0" err="1" smtClean="0">
                <a:solidFill>
                  <a:schemeClr val="tx1"/>
                </a:solidFill>
                <a:latin typeface="+mn-lt"/>
                <a:ea typeface="+mn-ea"/>
                <a:cs typeface="+mn-cs"/>
              </a:rPr>
              <a:t>Dubin</a:t>
            </a:r>
            <a:r>
              <a:rPr lang="en-US" sz="1200" kern="1200" dirty="0" smtClean="0">
                <a:solidFill>
                  <a:schemeClr val="tx1"/>
                </a:solidFill>
                <a:latin typeface="+mn-lt"/>
                <a:ea typeface="+mn-ea"/>
                <a:cs typeface="+mn-cs"/>
              </a:rPr>
              <a:t>-Johnson syndrome but the defect causing Rotor syndrome is not known.12 It is hypothesized to be due to a reduction in the concentration or activity of intracellular binding proteins such as </a:t>
            </a:r>
            <a:r>
              <a:rPr lang="en-US" sz="1200" kern="1200" dirty="0" err="1" smtClean="0">
                <a:solidFill>
                  <a:schemeClr val="tx1"/>
                </a:solidFill>
                <a:latin typeface="+mn-lt"/>
                <a:ea typeface="+mn-ea"/>
                <a:cs typeface="+mn-cs"/>
              </a:rPr>
              <a:t>ligandin</a:t>
            </a:r>
            <a:r>
              <a:rPr lang="en-US" sz="1200" kern="1200" dirty="0" smtClean="0">
                <a:solidFill>
                  <a:schemeClr val="tx1"/>
                </a:solidFill>
                <a:latin typeface="+mn-lt"/>
                <a:ea typeface="+mn-ea"/>
                <a:cs typeface="+mn-cs"/>
              </a:rPr>
              <a:t>. Unlike in </a:t>
            </a:r>
            <a:r>
              <a:rPr lang="en-US" sz="1200" kern="1200" dirty="0" err="1" smtClean="0">
                <a:solidFill>
                  <a:schemeClr val="tx1"/>
                </a:solidFill>
                <a:latin typeface="+mn-lt"/>
                <a:ea typeface="+mn-ea"/>
                <a:cs typeface="+mn-cs"/>
              </a:rPr>
              <a:t>Dubin</a:t>
            </a:r>
            <a:r>
              <a:rPr lang="en-US" sz="1200" kern="1200" dirty="0" smtClean="0">
                <a:solidFill>
                  <a:schemeClr val="tx1"/>
                </a:solidFill>
                <a:latin typeface="+mn-lt"/>
                <a:ea typeface="+mn-ea"/>
                <a:cs typeface="+mn-cs"/>
              </a:rPr>
              <a:t>-Johnson syndrome, a liver biopsy does not show dark pigmented granules. Rotor syndrome is seen less commonly than </a:t>
            </a:r>
            <a:r>
              <a:rPr lang="en-US" sz="1200" kern="1200" dirty="0" err="1" smtClean="0">
                <a:solidFill>
                  <a:schemeClr val="tx1"/>
                </a:solidFill>
                <a:latin typeface="+mn-lt"/>
                <a:ea typeface="+mn-ea"/>
                <a:cs typeface="+mn-cs"/>
              </a:rPr>
              <a:t>Dubin</a:t>
            </a:r>
            <a:r>
              <a:rPr lang="en-US" sz="1200" kern="1200" dirty="0" smtClean="0">
                <a:solidFill>
                  <a:schemeClr val="tx1"/>
                </a:solidFill>
                <a:latin typeface="+mn-lt"/>
                <a:ea typeface="+mn-ea"/>
                <a:cs typeface="+mn-cs"/>
              </a:rPr>
              <a:t>-Johnson syndrome; it is a relatively benign condition and carries an excellent prognosis, and therefore treatment is not warranted. However, an accurate diagnosis is required to aid in distinguishing it from more serious liver diseases that require treatment.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5C54BD6-37C5-42C3-A5B5-8508E18F4E55}" type="slidenum">
              <a:rPr lang="ar-IQ" smtClean="0"/>
              <a:pPr/>
              <a:t>25</a:t>
            </a:fld>
            <a:endParaRPr lang="ar-IQ"/>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defRPr/>
            </a:pPr>
            <a:endParaRPr lang="en-US" dirty="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B4FAA3-E139-4519-BA0E-F3200BA10BDD}" type="slidenum">
              <a:rPr lang="en-US" smtClean="0">
                <a:latin typeface="Arial" pitchFamily="34" charset="0"/>
              </a:rPr>
              <a:pPr/>
              <a:t>26</a:t>
            </a:fld>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buNone/>
            </a:pPr>
            <a:r>
              <a:rPr lang="en-US" dirty="0" smtClean="0"/>
              <a:t>Water soluble</a:t>
            </a:r>
          </a:p>
          <a:p>
            <a:pPr algn="l" rtl="0">
              <a:buNone/>
            </a:pPr>
            <a:r>
              <a:rPr lang="en-US" dirty="0" smtClean="0"/>
              <a:t>~Excreted into bile</a:t>
            </a:r>
          </a:p>
          <a:p>
            <a:pPr algn="l" rtl="0">
              <a:buNone/>
            </a:pPr>
            <a:r>
              <a:rPr lang="en-US" dirty="0" smtClean="0"/>
              <a:t>~Only form found in urine</a:t>
            </a:r>
          </a:p>
          <a:p>
            <a:pPr algn="l" rtl="0">
              <a:buNone/>
            </a:pPr>
            <a:r>
              <a:rPr lang="en-US" dirty="0" smtClean="0"/>
              <a:t>when urine </a:t>
            </a:r>
            <a:r>
              <a:rPr lang="en-US" dirty="0" err="1" smtClean="0"/>
              <a:t>bilirubin</a:t>
            </a:r>
            <a:endParaRPr lang="en-US" dirty="0" smtClean="0"/>
          </a:p>
          <a:p>
            <a:pPr algn="l" rtl="0">
              <a:buNone/>
            </a:pPr>
            <a:r>
              <a:rPr lang="en-US" dirty="0" err="1" smtClean="0"/>
              <a:t>Positivephysical</a:t>
            </a:r>
            <a:r>
              <a:rPr lang="en-US" dirty="0" smtClean="0"/>
              <a:t> obstructions (gallstones or tumors), that prevent the flow of conjugated </a:t>
            </a:r>
            <a:r>
              <a:rPr lang="en-US" dirty="0" err="1" smtClean="0"/>
              <a:t>bilirubin</a:t>
            </a:r>
            <a:r>
              <a:rPr lang="en-US" dirty="0" smtClean="0"/>
              <a:t> into the bile </a:t>
            </a:r>
            <a:r>
              <a:rPr lang="en-US" dirty="0" err="1" smtClean="0"/>
              <a:t>canaliculi</a:t>
            </a:r>
            <a:r>
              <a:rPr lang="en-US" dirty="0" smtClean="0"/>
              <a:t>. Since the liver cell itself is functioning, </a:t>
            </a:r>
            <a:r>
              <a:rPr lang="en-US" dirty="0" err="1" smtClean="0"/>
              <a:t>bilirubin</a:t>
            </a:r>
            <a:r>
              <a:rPr lang="en-US" dirty="0" smtClean="0"/>
              <a:t> is effectively conjugated; however, it is unable to be properly excreted from the liver. Since bile is not being brought to the intestines, stool loses its source of normal pigmentation and becomes clay-colored.</a:t>
            </a:r>
            <a:endParaRPr lang="ar-IQ" dirty="0"/>
          </a:p>
        </p:txBody>
      </p:sp>
      <p:sp>
        <p:nvSpPr>
          <p:cNvPr id="4" name="Slide Number Placeholder 3"/>
          <p:cNvSpPr>
            <a:spLocks noGrp="1"/>
          </p:cNvSpPr>
          <p:nvPr>
            <p:ph type="sldNum" sz="quarter" idx="10"/>
          </p:nvPr>
        </p:nvSpPr>
        <p:spPr/>
        <p:txBody>
          <a:bodyPr/>
          <a:lstStyle/>
          <a:p>
            <a:fld id="{85C54BD6-37C5-42C3-A5B5-8508E18F4E55}" type="slidenum">
              <a:rPr lang="ar-IQ" smtClean="0"/>
              <a:pPr/>
              <a:t>27</a:t>
            </a:fld>
            <a:endParaRPr lang="ar-IQ"/>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200" kern="1200" dirty="0" smtClean="0">
                <a:solidFill>
                  <a:schemeClr val="tx1"/>
                </a:solidFill>
                <a:latin typeface="+mn-lt"/>
                <a:ea typeface="+mn-ea"/>
                <a:cs typeface="+mn-cs"/>
              </a:rPr>
              <a:t>Physiologic jaundice of the newborn is a result of a deficiency in the enzyme </a:t>
            </a:r>
            <a:r>
              <a:rPr lang="en-US" sz="1200" kern="1200" dirty="0" err="1" smtClean="0">
                <a:solidFill>
                  <a:schemeClr val="tx1"/>
                </a:solidFill>
                <a:latin typeface="+mn-lt"/>
                <a:ea typeface="+mn-ea"/>
                <a:cs typeface="+mn-cs"/>
              </a:rPr>
              <a:t>glucuronyl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transferase</a:t>
            </a:r>
            <a:r>
              <a:rPr lang="en-US" sz="1200" kern="1200" dirty="0" smtClean="0">
                <a:solidFill>
                  <a:schemeClr val="tx1"/>
                </a:solidFill>
                <a:latin typeface="+mn-lt"/>
                <a:ea typeface="+mn-ea"/>
                <a:cs typeface="+mn-cs"/>
              </a:rPr>
              <a:t>, one of the last liver functions to be activated in prenatal life since </a:t>
            </a:r>
            <a:r>
              <a:rPr lang="en-US" sz="1200" kern="1200" dirty="0" err="1" smtClean="0">
                <a:solidFill>
                  <a:schemeClr val="tx1"/>
                </a:solidFill>
                <a:latin typeface="+mn-lt"/>
                <a:ea typeface="+mn-ea"/>
                <a:cs typeface="+mn-cs"/>
              </a:rPr>
              <a:t>bilirubin</a:t>
            </a:r>
            <a:r>
              <a:rPr lang="en-US" sz="1200" kern="1200" dirty="0" smtClean="0">
                <a:solidFill>
                  <a:schemeClr val="tx1"/>
                </a:solidFill>
                <a:latin typeface="+mn-lt"/>
                <a:ea typeface="+mn-ea"/>
                <a:cs typeface="+mn-cs"/>
              </a:rPr>
              <a:t> processing is handled by the mother of the fetus. In premature births, infants may be born without </a:t>
            </a:r>
            <a:r>
              <a:rPr lang="en-US" sz="1200" kern="1200" dirty="0" err="1" smtClean="0">
                <a:solidFill>
                  <a:schemeClr val="tx1"/>
                </a:solidFill>
                <a:latin typeface="+mn-lt"/>
                <a:ea typeface="+mn-ea"/>
                <a:cs typeface="+mn-cs"/>
              </a:rPr>
              <a:t>glucuronyl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transferase</a:t>
            </a:r>
            <a:r>
              <a:rPr lang="en-US" sz="1200" kern="1200" dirty="0" smtClean="0">
                <a:solidFill>
                  <a:schemeClr val="tx1"/>
                </a:solidFill>
                <a:latin typeface="+mn-lt"/>
                <a:ea typeface="+mn-ea"/>
                <a:cs typeface="+mn-cs"/>
              </a:rPr>
              <a:t>, the enzyme responsible for </a:t>
            </a:r>
            <a:r>
              <a:rPr lang="en-US" sz="1200" kern="1200" dirty="0" err="1" smtClean="0">
                <a:solidFill>
                  <a:schemeClr val="tx1"/>
                </a:solidFill>
                <a:latin typeface="+mn-lt"/>
                <a:ea typeface="+mn-ea"/>
                <a:cs typeface="+mn-cs"/>
              </a:rPr>
              <a:t>bilirubin</a:t>
            </a:r>
            <a:r>
              <a:rPr lang="en-US" sz="1200" kern="1200" dirty="0" smtClean="0">
                <a:solidFill>
                  <a:schemeClr val="tx1"/>
                </a:solidFill>
                <a:latin typeface="+mn-lt"/>
                <a:ea typeface="+mn-ea"/>
                <a:cs typeface="+mn-cs"/>
              </a:rPr>
              <a:t> conjugation. This deficiency results in the rapid buildup of </a:t>
            </a:r>
            <a:r>
              <a:rPr lang="en-US" sz="1200" kern="1200" dirty="0" err="1" smtClean="0">
                <a:solidFill>
                  <a:schemeClr val="tx1"/>
                </a:solidFill>
                <a:latin typeface="+mn-lt"/>
                <a:ea typeface="+mn-ea"/>
                <a:cs typeface="+mn-cs"/>
              </a:rPr>
              <a:t>unconjugated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bilirubin</a:t>
            </a:r>
            <a:r>
              <a:rPr lang="en-US" sz="1200" kern="1200" dirty="0" smtClean="0">
                <a:solidFill>
                  <a:schemeClr val="tx1"/>
                </a:solidFill>
                <a:latin typeface="+mn-lt"/>
                <a:ea typeface="+mn-ea"/>
                <a:cs typeface="+mn-cs"/>
              </a:rPr>
              <a:t>, which can be life threatening. When this type of </a:t>
            </a:r>
            <a:r>
              <a:rPr lang="en-US" sz="1200" kern="1200" dirty="0" err="1" smtClean="0">
                <a:solidFill>
                  <a:schemeClr val="tx1"/>
                </a:solidFill>
                <a:latin typeface="+mn-lt"/>
                <a:ea typeface="+mn-ea"/>
                <a:cs typeface="+mn-cs"/>
              </a:rPr>
              <a:t>bilirubin</a:t>
            </a:r>
            <a:r>
              <a:rPr lang="en-US" sz="1200" kern="1200" dirty="0" smtClean="0">
                <a:solidFill>
                  <a:schemeClr val="tx1"/>
                </a:solidFill>
                <a:latin typeface="+mn-lt"/>
                <a:ea typeface="+mn-ea"/>
                <a:cs typeface="+mn-cs"/>
              </a:rPr>
              <a:t> builds up in the neonate, it cannot be processed and it is deposited in the nuclei of brain and nerve cells, causing </a:t>
            </a:r>
            <a:r>
              <a:rPr lang="en-US" sz="1200" kern="1200" dirty="0" err="1" smtClean="0">
                <a:solidFill>
                  <a:schemeClr val="tx1"/>
                </a:solidFill>
                <a:latin typeface="+mn-lt"/>
                <a:ea typeface="+mn-ea"/>
                <a:cs typeface="+mn-cs"/>
              </a:rPr>
              <a:t>kernicterus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Kernicterus</a:t>
            </a:r>
            <a:r>
              <a:rPr lang="en-US" sz="1200" kern="1200" dirty="0" smtClean="0">
                <a:solidFill>
                  <a:schemeClr val="tx1"/>
                </a:solidFill>
                <a:latin typeface="+mn-lt"/>
                <a:ea typeface="+mn-ea"/>
                <a:cs typeface="+mn-cs"/>
              </a:rPr>
              <a:t> often results in cell damage and death in the newborn, and this condition will continue until </a:t>
            </a:r>
            <a:r>
              <a:rPr lang="en-US" sz="1200" kern="1200" dirty="0" err="1" smtClean="0">
                <a:solidFill>
                  <a:schemeClr val="tx1"/>
                </a:solidFill>
                <a:latin typeface="+mn-lt"/>
                <a:ea typeface="+mn-ea"/>
                <a:cs typeface="+mn-cs"/>
              </a:rPr>
              <a:t>glucuronyl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transferase</a:t>
            </a:r>
            <a:r>
              <a:rPr lang="en-US" sz="1200" kern="1200" dirty="0" smtClean="0">
                <a:solidFill>
                  <a:schemeClr val="tx1"/>
                </a:solidFill>
                <a:latin typeface="+mn-lt"/>
                <a:ea typeface="+mn-ea"/>
                <a:cs typeface="+mn-cs"/>
              </a:rPr>
              <a:t> is produced. Infants with this type of jaundice are usually treated with ultraviolet radiation to destroy the </a:t>
            </a:r>
            <a:r>
              <a:rPr lang="en-US" sz="1200" kern="1200" dirty="0" err="1" smtClean="0">
                <a:solidFill>
                  <a:schemeClr val="tx1"/>
                </a:solidFill>
                <a:latin typeface="+mn-lt"/>
                <a:ea typeface="+mn-ea"/>
                <a:cs typeface="+mn-cs"/>
              </a:rPr>
              <a:t>bilirubin</a:t>
            </a:r>
            <a:r>
              <a:rPr lang="en-US" sz="1200" kern="1200" dirty="0" smtClean="0">
                <a:solidFill>
                  <a:schemeClr val="tx1"/>
                </a:solidFill>
                <a:latin typeface="+mn-lt"/>
                <a:ea typeface="+mn-ea"/>
                <a:cs typeface="+mn-cs"/>
              </a:rPr>
              <a:t> as it passes through the capillaries of the skin. In extreme cases, some infants require an exchange transfusion. Because this condition is so serious, </a:t>
            </a:r>
            <a:r>
              <a:rPr lang="en-US" sz="1200" kern="1200" dirty="0" err="1" smtClean="0">
                <a:solidFill>
                  <a:schemeClr val="tx1"/>
                </a:solidFill>
                <a:latin typeface="+mn-lt"/>
                <a:ea typeface="+mn-ea"/>
                <a:cs typeface="+mn-cs"/>
              </a:rPr>
              <a:t>bilirubin</a:t>
            </a:r>
            <a:r>
              <a:rPr lang="en-US" sz="1200" kern="1200" dirty="0" smtClean="0">
                <a:solidFill>
                  <a:schemeClr val="tx1"/>
                </a:solidFill>
                <a:latin typeface="+mn-lt"/>
                <a:ea typeface="+mn-ea"/>
                <a:cs typeface="+mn-cs"/>
              </a:rPr>
              <a:t> levels are carefully and frequently monitored so the dangerously high levels of </a:t>
            </a:r>
            <a:r>
              <a:rPr lang="en-US" sz="1200" kern="1200" dirty="0" err="1" smtClean="0">
                <a:solidFill>
                  <a:schemeClr val="tx1"/>
                </a:solidFill>
                <a:latin typeface="+mn-lt"/>
                <a:ea typeface="+mn-ea"/>
                <a:cs typeface="+mn-cs"/>
              </a:rPr>
              <a:t>unconjugated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bilirubin</a:t>
            </a:r>
            <a:r>
              <a:rPr lang="en-US" sz="1200" kern="1200" dirty="0" smtClean="0">
                <a:solidFill>
                  <a:schemeClr val="tx1"/>
                </a:solidFill>
                <a:latin typeface="+mn-lt"/>
                <a:ea typeface="+mn-ea"/>
                <a:cs typeface="+mn-cs"/>
              </a:rPr>
              <a:t> (approximately 20 mg/</a:t>
            </a:r>
            <a:r>
              <a:rPr lang="en-US" sz="1200" kern="1200" dirty="0" err="1" smtClean="0">
                <a:solidFill>
                  <a:schemeClr val="tx1"/>
                </a:solidFill>
                <a:latin typeface="+mn-lt"/>
                <a:ea typeface="+mn-ea"/>
                <a:cs typeface="+mn-cs"/>
              </a:rPr>
              <a:t>dL</a:t>
            </a:r>
            <a:r>
              <a:rPr lang="en-US" sz="1200" kern="1200" dirty="0" smtClean="0">
                <a:solidFill>
                  <a:schemeClr val="tx1"/>
                </a:solidFill>
                <a:latin typeface="+mn-lt"/>
                <a:ea typeface="+mn-ea"/>
                <a:cs typeface="+mn-cs"/>
              </a:rPr>
              <a:t>) can</a:t>
            </a:r>
          </a:p>
          <a:p>
            <a:pPr algn="l" rtl="0"/>
            <a:r>
              <a:rPr lang="en-US" sz="1200" kern="1200" dirty="0" smtClean="0">
                <a:solidFill>
                  <a:schemeClr val="tx1"/>
                </a:solidFill>
                <a:latin typeface="+mn-lt"/>
                <a:ea typeface="+mn-ea"/>
                <a:cs typeface="+mn-cs"/>
              </a:rPr>
              <a:t>be detected and treated.13</a:t>
            </a:r>
          </a:p>
          <a:p>
            <a:pPr algn="l" rtl="0"/>
            <a:endParaRPr lang="ar-IQ" dirty="0"/>
          </a:p>
        </p:txBody>
      </p:sp>
      <p:sp>
        <p:nvSpPr>
          <p:cNvPr id="4" name="Slide Number Placeholder 3"/>
          <p:cNvSpPr>
            <a:spLocks noGrp="1"/>
          </p:cNvSpPr>
          <p:nvPr>
            <p:ph type="sldNum" sz="quarter" idx="10"/>
          </p:nvPr>
        </p:nvSpPr>
        <p:spPr/>
        <p:txBody>
          <a:bodyPr/>
          <a:lstStyle/>
          <a:p>
            <a:fld id="{85C54BD6-37C5-42C3-A5B5-8508E18F4E55}" type="slidenum">
              <a:rPr lang="ar-IQ" smtClean="0"/>
              <a:pPr/>
              <a:t>28</a:t>
            </a:fld>
            <a:endParaRPr lang="ar-IQ"/>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29</a:t>
            </a:fld>
            <a:endParaRPr lang="ar-IQ"/>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3</a:t>
            </a:fld>
            <a:endParaRPr lang="ar-IQ"/>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4</a:t>
            </a:fld>
            <a:endParaRPr lang="ar-IQ"/>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5</a:t>
            </a:fld>
            <a:endParaRPr lang="ar-IQ"/>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6</a:t>
            </a:fld>
            <a:endParaRPr lang="ar-IQ"/>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7</a:t>
            </a:fld>
            <a:endParaRPr lang="ar-IQ"/>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8</a:t>
            </a:fld>
            <a:endParaRPr lang="ar-IQ"/>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9</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D094B87-9A1E-42E6-9882-65DDF9E1AC27}" type="datetimeFigureOut">
              <a:rPr lang="ar-IQ" smtClean="0"/>
              <a:pPr/>
              <a:t>17/08/1439</a:t>
            </a:fld>
            <a:endParaRPr lang="ar-IQ"/>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IQ"/>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8D8F353-2BE0-4CF6-A5FE-B31F50B747A1}"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094B87-9A1E-42E6-9882-65DDF9E1AC27}" type="datetimeFigureOut">
              <a:rPr lang="ar-IQ" smtClean="0"/>
              <a:pPr/>
              <a:t>17/08/1439</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B8D8F353-2BE0-4CF6-A5FE-B31F50B747A1}"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094B87-9A1E-42E6-9882-65DDF9E1AC27}" type="datetimeFigureOut">
              <a:rPr lang="ar-IQ" smtClean="0"/>
              <a:pPr/>
              <a:t>17/08/1439</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B8D8F353-2BE0-4CF6-A5FE-B31F50B747A1}"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094B87-9A1E-42E6-9882-65DDF9E1AC27}" type="datetimeFigureOut">
              <a:rPr lang="ar-IQ" smtClean="0"/>
              <a:pPr/>
              <a:t>17/08/1439</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B8D8F353-2BE0-4CF6-A5FE-B31F50B747A1}" type="slidenum">
              <a:rPr lang="ar-IQ" smtClean="0"/>
              <a:pPr/>
              <a:t>‹#›</a:t>
            </a:fld>
            <a:endParaRPr lang="ar-IQ"/>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D094B87-9A1E-42E6-9882-65DDF9E1AC27}" type="datetimeFigureOut">
              <a:rPr lang="ar-IQ" smtClean="0"/>
              <a:pPr/>
              <a:t>17/08/1439</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B8D8F353-2BE0-4CF6-A5FE-B31F50B747A1}" type="slidenum">
              <a:rPr lang="ar-IQ" smtClean="0"/>
              <a:pPr/>
              <a:t>‹#›</a:t>
            </a:fld>
            <a:endParaRPr lang="ar-IQ"/>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D094B87-9A1E-42E6-9882-65DDF9E1AC27}" type="datetimeFigureOut">
              <a:rPr lang="ar-IQ" smtClean="0"/>
              <a:pPr/>
              <a:t>17/08/1439</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B8D8F353-2BE0-4CF6-A5FE-B31F50B747A1}" type="slidenum">
              <a:rPr lang="ar-IQ" smtClean="0"/>
              <a:pPr/>
              <a:t>‹#›</a:t>
            </a:fld>
            <a:endParaRPr lang="ar-IQ"/>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D094B87-9A1E-42E6-9882-65DDF9E1AC27}" type="datetimeFigureOut">
              <a:rPr lang="ar-IQ" smtClean="0"/>
              <a:pPr/>
              <a:t>17/08/1439</a:t>
            </a:fld>
            <a:endParaRPr lang="ar-IQ"/>
          </a:p>
        </p:txBody>
      </p:sp>
      <p:sp>
        <p:nvSpPr>
          <p:cNvPr id="8" name="Footer Placeholder 7"/>
          <p:cNvSpPr>
            <a:spLocks noGrp="1"/>
          </p:cNvSpPr>
          <p:nvPr>
            <p:ph type="ftr" sz="quarter" idx="11"/>
          </p:nvPr>
        </p:nvSpPr>
        <p:spPr/>
        <p:txBody>
          <a:bodyPr/>
          <a:lstStyle>
            <a:extLst/>
          </a:lstStyle>
          <a:p>
            <a:endParaRPr lang="ar-IQ"/>
          </a:p>
        </p:txBody>
      </p:sp>
      <p:sp>
        <p:nvSpPr>
          <p:cNvPr id="9" name="Slide Number Placeholder 8"/>
          <p:cNvSpPr>
            <a:spLocks noGrp="1"/>
          </p:cNvSpPr>
          <p:nvPr>
            <p:ph type="sldNum" sz="quarter" idx="12"/>
          </p:nvPr>
        </p:nvSpPr>
        <p:spPr/>
        <p:txBody>
          <a:bodyPr/>
          <a:lstStyle>
            <a:extLst/>
          </a:lstStyle>
          <a:p>
            <a:fld id="{B8D8F353-2BE0-4CF6-A5FE-B31F50B747A1}"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D094B87-9A1E-42E6-9882-65DDF9E1AC27}" type="datetimeFigureOut">
              <a:rPr lang="ar-IQ" smtClean="0"/>
              <a:pPr/>
              <a:t>17/08/1439</a:t>
            </a:fld>
            <a:endParaRPr lang="ar-IQ"/>
          </a:p>
        </p:txBody>
      </p:sp>
      <p:sp>
        <p:nvSpPr>
          <p:cNvPr id="4" name="Footer Placeholder 3"/>
          <p:cNvSpPr>
            <a:spLocks noGrp="1"/>
          </p:cNvSpPr>
          <p:nvPr>
            <p:ph type="ftr" sz="quarter" idx="11"/>
          </p:nvPr>
        </p:nvSpPr>
        <p:spPr/>
        <p:txBody>
          <a:bodyPr/>
          <a:lstStyle>
            <a:extLst/>
          </a:lstStyle>
          <a:p>
            <a:endParaRPr lang="ar-IQ"/>
          </a:p>
        </p:txBody>
      </p:sp>
      <p:sp>
        <p:nvSpPr>
          <p:cNvPr id="5" name="Slide Number Placeholder 4"/>
          <p:cNvSpPr>
            <a:spLocks noGrp="1"/>
          </p:cNvSpPr>
          <p:nvPr>
            <p:ph type="sldNum" sz="quarter" idx="12"/>
          </p:nvPr>
        </p:nvSpPr>
        <p:spPr/>
        <p:txBody>
          <a:bodyPr/>
          <a:lstStyle>
            <a:extLst/>
          </a:lstStyle>
          <a:p>
            <a:fld id="{B8D8F353-2BE0-4CF6-A5FE-B31F50B747A1}" type="slidenum">
              <a:rPr lang="ar-IQ" smtClean="0"/>
              <a:pPr/>
              <a:t>‹#›</a:t>
            </a:fld>
            <a:endParaRPr lang="ar-IQ"/>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D094B87-9A1E-42E6-9882-65DDF9E1AC27}" type="datetimeFigureOut">
              <a:rPr lang="ar-IQ" smtClean="0"/>
              <a:pPr/>
              <a:t>17/08/1439</a:t>
            </a:fld>
            <a:endParaRPr lang="ar-IQ"/>
          </a:p>
        </p:txBody>
      </p:sp>
      <p:sp>
        <p:nvSpPr>
          <p:cNvPr id="3" name="Footer Placeholder 2"/>
          <p:cNvSpPr>
            <a:spLocks noGrp="1"/>
          </p:cNvSpPr>
          <p:nvPr>
            <p:ph type="ftr" sz="quarter" idx="11"/>
          </p:nvPr>
        </p:nvSpPr>
        <p:spPr/>
        <p:txBody>
          <a:bodyPr/>
          <a:lstStyle>
            <a:extLst/>
          </a:lstStyle>
          <a:p>
            <a:endParaRPr lang="ar-IQ"/>
          </a:p>
        </p:txBody>
      </p:sp>
      <p:sp>
        <p:nvSpPr>
          <p:cNvPr id="4" name="Slide Number Placeholder 3"/>
          <p:cNvSpPr>
            <a:spLocks noGrp="1"/>
          </p:cNvSpPr>
          <p:nvPr>
            <p:ph type="sldNum" sz="quarter" idx="12"/>
          </p:nvPr>
        </p:nvSpPr>
        <p:spPr/>
        <p:txBody>
          <a:bodyPr/>
          <a:lstStyle>
            <a:extLst/>
          </a:lstStyle>
          <a:p>
            <a:fld id="{B8D8F353-2BE0-4CF6-A5FE-B31F50B747A1}"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D094B87-9A1E-42E6-9882-65DDF9E1AC27}" type="datetimeFigureOut">
              <a:rPr lang="ar-IQ" smtClean="0"/>
              <a:pPr/>
              <a:t>17/08/1439</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B8D8F353-2BE0-4CF6-A5FE-B31F50B747A1}"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D094B87-9A1E-42E6-9882-65DDF9E1AC27}" type="datetimeFigureOut">
              <a:rPr lang="ar-IQ" smtClean="0"/>
              <a:pPr/>
              <a:t>17/08/1439</a:t>
            </a:fld>
            <a:endParaRPr lang="ar-IQ"/>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IQ"/>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8D8F353-2BE0-4CF6-A5FE-B31F50B747A1}" type="slidenum">
              <a:rPr lang="ar-IQ" smtClean="0"/>
              <a:pPr/>
              <a:t>‹#›</a:t>
            </a:fld>
            <a:endParaRPr lang="ar-IQ"/>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D094B87-9A1E-42E6-9882-65DDF9E1AC27}" type="datetimeFigureOut">
              <a:rPr lang="ar-IQ" smtClean="0"/>
              <a:pPr/>
              <a:t>17/08/1439</a:t>
            </a:fld>
            <a:endParaRPr lang="ar-IQ"/>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IQ"/>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8D8F353-2BE0-4CF6-A5FE-B31F50B747A1}"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428604"/>
            <a:ext cx="8129590" cy="928694"/>
          </a:xfrm>
        </p:spPr>
        <p:txBody>
          <a:bodyPr/>
          <a:lstStyle/>
          <a:p>
            <a:r>
              <a:rPr lang="en-US" b="1" dirty="0" err="1" smtClean="0"/>
              <a:t>Biliribbin</a:t>
            </a:r>
            <a:r>
              <a:rPr lang="en-US" b="1" dirty="0" smtClean="0"/>
              <a:t> Metabolism </a:t>
            </a:r>
            <a:endParaRPr lang="en-US" b="1" dirty="0"/>
          </a:p>
        </p:txBody>
      </p:sp>
      <p:sp>
        <p:nvSpPr>
          <p:cNvPr id="2051" name="Rectangle 3"/>
          <p:cNvSpPr>
            <a:spLocks noGrp="1" noChangeArrowheads="1"/>
          </p:cNvSpPr>
          <p:nvPr>
            <p:ph type="subTitle" idx="1"/>
          </p:nvPr>
        </p:nvSpPr>
        <p:spPr>
          <a:xfrm>
            <a:off x="4499992" y="5157192"/>
            <a:ext cx="4392488" cy="915014"/>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algn="l" rtl="0"/>
            <a:r>
              <a:rPr lang="en-US" dirty="0" smtClean="0"/>
              <a:t>   </a:t>
            </a:r>
          </a:p>
          <a:p>
            <a:pPr algn="l" rtl="0"/>
            <a:r>
              <a:rPr lang="en-US" dirty="0"/>
              <a:t> </a:t>
            </a:r>
            <a:r>
              <a:rPr lang="en-US" dirty="0" smtClean="0"/>
              <a:t>  </a:t>
            </a:r>
          </a:p>
          <a:p>
            <a:pPr algn="l" rtl="0"/>
            <a:r>
              <a:rPr lang="en-US" dirty="0" smtClean="0"/>
              <a:t>   Dr. </a:t>
            </a:r>
            <a:r>
              <a:rPr lang="en-US" dirty="0" err="1" smtClean="0"/>
              <a:t>Shaimaa</a:t>
            </a:r>
            <a:r>
              <a:rPr lang="en-US" dirty="0" smtClean="0"/>
              <a:t> </a:t>
            </a:r>
            <a:r>
              <a:rPr lang="en-US" dirty="0" err="1" smtClean="0"/>
              <a:t>Munther</a:t>
            </a:r>
            <a:r>
              <a:rPr lang="en-US" dirty="0" smtClean="0"/>
              <a:t> </a:t>
            </a:r>
            <a:endParaRPr lang="en-US" dirty="0"/>
          </a:p>
        </p:txBody>
      </p:sp>
      <p:pic>
        <p:nvPicPr>
          <p:cNvPr id="4" name="Picture 3" descr="imagesCAJF3QZ3.jpg"/>
          <p:cNvPicPr>
            <a:picLocks noChangeAspect="1"/>
          </p:cNvPicPr>
          <p:nvPr/>
        </p:nvPicPr>
        <p:blipFill>
          <a:blip r:embed="rId3" cstate="print"/>
          <a:stretch>
            <a:fillRect/>
          </a:stretch>
        </p:blipFill>
        <p:spPr>
          <a:xfrm>
            <a:off x="1410584" y="1625332"/>
            <a:ext cx="4910168" cy="31432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lgn="ctr" rtl="0">
              <a:buNone/>
            </a:pPr>
            <a:r>
              <a:rPr lang="en-US" dirty="0" smtClean="0"/>
              <a:t>Hemoglobin</a:t>
            </a:r>
          </a:p>
          <a:p>
            <a:pPr algn="ctr" rtl="0">
              <a:buNone/>
            </a:pPr>
            <a:endParaRPr lang="en-US" dirty="0" smtClean="0"/>
          </a:p>
          <a:p>
            <a:pPr algn="ctr" rtl="0">
              <a:buNone/>
            </a:pPr>
            <a:r>
              <a:rPr lang="en-US" dirty="0" err="1" smtClean="0"/>
              <a:t>Heme</a:t>
            </a:r>
            <a:r>
              <a:rPr lang="en-US" dirty="0" smtClean="0"/>
              <a:t> + </a:t>
            </a:r>
            <a:r>
              <a:rPr lang="en-US" dirty="0" err="1" smtClean="0"/>
              <a:t>Globin</a:t>
            </a:r>
            <a:endParaRPr lang="en-US" dirty="0" smtClean="0"/>
          </a:p>
          <a:p>
            <a:pPr algn="ctr" rtl="0">
              <a:buNone/>
            </a:pPr>
            <a:endParaRPr lang="en-US" dirty="0" smtClean="0"/>
          </a:p>
          <a:p>
            <a:pPr algn="l" rtl="0">
              <a:buNone/>
            </a:pPr>
            <a:r>
              <a:rPr lang="en-US" dirty="0" smtClean="0"/>
              <a:t>                       </a:t>
            </a:r>
            <a:r>
              <a:rPr lang="en-US" dirty="0" err="1" smtClean="0"/>
              <a:t>Bilirubin</a:t>
            </a:r>
            <a:r>
              <a:rPr lang="en-US" dirty="0" smtClean="0"/>
              <a:t>+ Iron </a:t>
            </a:r>
          </a:p>
          <a:p>
            <a:pPr algn="l" rtl="0">
              <a:buNone/>
            </a:pPr>
            <a:endParaRPr lang="en-US" dirty="0" smtClean="0"/>
          </a:p>
          <a:p>
            <a:pPr algn="l" rtl="0">
              <a:buNone/>
            </a:pPr>
            <a:endParaRPr lang="en-US" dirty="0" smtClean="0"/>
          </a:p>
          <a:p>
            <a:pPr algn="l" rtl="0">
              <a:buNone/>
            </a:pPr>
            <a:r>
              <a:rPr lang="en-US" dirty="0" smtClean="0"/>
              <a:t>• Iron reused</a:t>
            </a:r>
          </a:p>
          <a:p>
            <a:pPr algn="l" rtl="0">
              <a:buNone/>
            </a:pPr>
            <a:r>
              <a:rPr lang="en-US" dirty="0" smtClean="0"/>
              <a:t>• </a:t>
            </a:r>
            <a:r>
              <a:rPr lang="en-US" dirty="0" err="1" smtClean="0"/>
              <a:t>Globin</a:t>
            </a:r>
            <a:r>
              <a:rPr lang="en-US" dirty="0" smtClean="0"/>
              <a:t> reused</a:t>
            </a:r>
            <a:endParaRPr lang="ar-IQ" dirty="0"/>
          </a:p>
        </p:txBody>
      </p:sp>
      <p:sp>
        <p:nvSpPr>
          <p:cNvPr id="4" name="Title 3"/>
          <p:cNvSpPr>
            <a:spLocks noGrp="1"/>
          </p:cNvSpPr>
          <p:nvPr>
            <p:ph type="title"/>
          </p:nvPr>
        </p:nvSpPr>
        <p:spPr/>
        <p:txBody>
          <a:bodyPr/>
          <a:lstStyle/>
          <a:p>
            <a:r>
              <a:rPr lang="en-US" dirty="0" err="1" smtClean="0"/>
              <a:t>Bilirubin</a:t>
            </a:r>
            <a:r>
              <a:rPr lang="en-US" dirty="0" smtClean="0"/>
              <a:t> Metabolism</a:t>
            </a:r>
          </a:p>
        </p:txBody>
      </p:sp>
      <p:cxnSp>
        <p:nvCxnSpPr>
          <p:cNvPr id="11" name="Straight Arrow Connector 10"/>
          <p:cNvCxnSpPr/>
          <p:nvPr/>
        </p:nvCxnSpPr>
        <p:spPr>
          <a:xfrm rot="5400000">
            <a:off x="4394199" y="2178041"/>
            <a:ext cx="356396" cy="79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rot="5400000">
            <a:off x="3715538" y="3142454"/>
            <a:ext cx="428628"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descr="D:\Pictures\Liver function images\kupffer[1].gif"/>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a:xfrm>
            <a:off x="899592" y="332656"/>
            <a:ext cx="7351713" cy="612313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 xmlns:p14="http://schemas.microsoft.com/office/powerpoint/2010/main" val="841653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descr="21_009"/>
          <p:cNvPicPr>
            <a:picLocks noChangeAspect="1" noChangeArrowheads="1"/>
          </p:cNvPicPr>
          <p:nvPr/>
        </p:nvPicPr>
        <p:blipFill>
          <a:blip r:embed="rId3" cstate="print"/>
          <a:srcRect l="3651" t="2751" r="3233" b="33588"/>
          <a:stretch>
            <a:fillRect/>
          </a:stretch>
        </p:blipFill>
        <p:spPr bwMode="auto">
          <a:xfrm>
            <a:off x="214282" y="228600"/>
            <a:ext cx="8643998" cy="6391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166" y="273050"/>
            <a:ext cx="6286544" cy="941372"/>
          </a:xfrm>
        </p:spPr>
        <p:style>
          <a:lnRef idx="2">
            <a:schemeClr val="accent1"/>
          </a:lnRef>
          <a:fillRef idx="1">
            <a:schemeClr val="lt1"/>
          </a:fillRef>
          <a:effectRef idx="0">
            <a:schemeClr val="accent1"/>
          </a:effectRef>
          <a:fontRef idx="minor">
            <a:schemeClr val="dk1"/>
          </a:fontRef>
        </p:style>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US"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Bilirubin</a:t>
            </a:r>
            <a:r>
              <a:rPr lang="en-US"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Metabolism</a:t>
            </a:r>
            <a:br>
              <a:rPr lang="en-US"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ar-IQ"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Content Placeholder 4"/>
          <p:cNvSpPr>
            <a:spLocks noGrp="1"/>
          </p:cNvSpPr>
          <p:nvPr>
            <p:ph sz="quarter" idx="2"/>
          </p:nvPr>
        </p:nvSpPr>
        <p:spPr>
          <a:xfrm>
            <a:off x="285720" y="1500174"/>
            <a:ext cx="4500594" cy="4857784"/>
          </a:xfrm>
        </p:spPr>
        <p:style>
          <a:lnRef idx="2">
            <a:schemeClr val="dk1"/>
          </a:lnRef>
          <a:fillRef idx="1">
            <a:schemeClr val="lt1"/>
          </a:fillRef>
          <a:effectRef idx="0">
            <a:schemeClr val="dk1"/>
          </a:effectRef>
          <a:fontRef idx="minor">
            <a:schemeClr val="dk1"/>
          </a:fontRef>
        </p:style>
        <p:txBody>
          <a:bodyPr>
            <a:normAutofit/>
          </a:bodyPr>
          <a:lstStyle/>
          <a:p>
            <a:pPr algn="l">
              <a:buNone/>
            </a:pPr>
            <a:endParaRPr lang="ar-IQ" dirty="0" smtClean="0"/>
          </a:p>
          <a:p>
            <a:pPr algn="l" rtl="0">
              <a:buNone/>
            </a:pPr>
            <a:r>
              <a:rPr lang="en-US" dirty="0" smtClean="0"/>
              <a:t> 1- </a:t>
            </a:r>
            <a:r>
              <a:rPr lang="en-US" dirty="0" err="1" smtClean="0"/>
              <a:t>Unconjugated</a:t>
            </a:r>
            <a:r>
              <a:rPr lang="en-US" dirty="0" smtClean="0"/>
              <a:t> </a:t>
            </a:r>
            <a:r>
              <a:rPr lang="en-US" dirty="0" err="1" smtClean="0"/>
              <a:t>bilirubin</a:t>
            </a:r>
            <a:endParaRPr lang="en-US" dirty="0" smtClean="0"/>
          </a:p>
          <a:p>
            <a:pPr algn="l" rtl="0">
              <a:buNone/>
            </a:pPr>
            <a:endParaRPr lang="en-US" dirty="0" smtClean="0"/>
          </a:p>
          <a:p>
            <a:pPr lvl="1" algn="l" rtl="0">
              <a:buNone/>
            </a:pPr>
            <a:r>
              <a:rPr lang="en-US" dirty="0" smtClean="0"/>
              <a:t>– Not water soluble</a:t>
            </a:r>
          </a:p>
          <a:p>
            <a:pPr lvl="1" algn="l" rtl="0">
              <a:buNone/>
            </a:pPr>
            <a:r>
              <a:rPr lang="en-US" dirty="0" smtClean="0"/>
              <a:t>– Toxic to cells</a:t>
            </a:r>
          </a:p>
          <a:p>
            <a:pPr lvl="1" algn="l" rtl="0">
              <a:buNone/>
            </a:pPr>
            <a:r>
              <a:rPr lang="en-US" dirty="0" smtClean="0"/>
              <a:t>– Bound to albumin making it soluble in plasma</a:t>
            </a:r>
          </a:p>
          <a:p>
            <a:pPr lvl="1" algn="l" rtl="0">
              <a:buNone/>
            </a:pPr>
            <a:r>
              <a:rPr lang="en-US" dirty="0" smtClean="0"/>
              <a:t>– Transported through plasma to liver </a:t>
            </a:r>
            <a:r>
              <a:rPr lang="ar-IQ" dirty="0" smtClean="0"/>
              <a:t> </a:t>
            </a:r>
            <a:r>
              <a:rPr lang="en-US" dirty="0" smtClean="0"/>
              <a:t>for conjugation</a:t>
            </a:r>
          </a:p>
          <a:p>
            <a:pPr lvl="1" algn="l" rtl="0">
              <a:buNone/>
            </a:pPr>
            <a:r>
              <a:rPr lang="en-US" dirty="0" smtClean="0"/>
              <a:t>– </a:t>
            </a:r>
            <a:r>
              <a:rPr lang="en-US" dirty="0" err="1" smtClean="0"/>
              <a:t>Bilirubin</a:t>
            </a:r>
            <a:r>
              <a:rPr lang="en-US" dirty="0" smtClean="0"/>
              <a:t>-albumin complex too large to pass </a:t>
            </a:r>
            <a:r>
              <a:rPr lang="en-US" dirty="0" err="1" smtClean="0"/>
              <a:t>glomerular</a:t>
            </a:r>
            <a:r>
              <a:rPr lang="en-US" dirty="0" smtClean="0"/>
              <a:t> filtering membrane</a:t>
            </a:r>
            <a:endParaRPr lang="ar-IQ" dirty="0"/>
          </a:p>
        </p:txBody>
      </p:sp>
      <p:pic>
        <p:nvPicPr>
          <p:cNvPr id="8" name="Picture 2"/>
          <p:cNvPicPr>
            <a:picLocks noChangeAspect="1" noChangeArrowheads="1"/>
          </p:cNvPicPr>
          <p:nvPr/>
        </p:nvPicPr>
        <p:blipFill>
          <a:blip r:embed="rId3" cstate="print"/>
          <a:srcRect/>
          <a:stretch>
            <a:fillRect/>
          </a:stretch>
        </p:blipFill>
        <p:spPr bwMode="auto">
          <a:xfrm>
            <a:off x="4929190" y="1500174"/>
            <a:ext cx="3857652" cy="4786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dirty="0" smtClean="0"/>
              <a:t/>
            </a:r>
            <a:br>
              <a:rPr lang="en-US" dirty="0" smtClean="0"/>
            </a:br>
            <a:r>
              <a:rPr lang="en-US" dirty="0" err="1" smtClean="0"/>
              <a:t>Bilirubin</a:t>
            </a:r>
            <a:r>
              <a:rPr lang="en-US" dirty="0" smtClean="0"/>
              <a:t> Metabolism</a:t>
            </a:r>
            <a:br>
              <a:rPr lang="en-US" dirty="0" smtClean="0"/>
            </a:br>
            <a:endParaRPr lang="ar-IQ" dirty="0"/>
          </a:p>
        </p:txBody>
      </p:sp>
      <p:sp>
        <p:nvSpPr>
          <p:cNvPr id="5" name="Content Placeholder 4"/>
          <p:cNvSpPr>
            <a:spLocks noGrp="1"/>
          </p:cNvSpPr>
          <p:nvPr>
            <p:ph sz="quarter" idx="2"/>
          </p:nvPr>
        </p:nvSpPr>
        <p:spPr>
          <a:xfrm>
            <a:off x="457200" y="1643050"/>
            <a:ext cx="4614866" cy="4357718"/>
          </a:xfrm>
        </p:spPr>
        <p:style>
          <a:lnRef idx="2">
            <a:schemeClr val="dk1"/>
          </a:lnRef>
          <a:fillRef idx="1">
            <a:schemeClr val="lt1"/>
          </a:fillRef>
          <a:effectRef idx="0">
            <a:schemeClr val="dk1"/>
          </a:effectRef>
          <a:fontRef idx="minor">
            <a:schemeClr val="dk1"/>
          </a:fontRef>
        </p:style>
        <p:txBody>
          <a:bodyPr>
            <a:normAutofit/>
          </a:bodyPr>
          <a:lstStyle/>
          <a:p>
            <a:pPr algn="l" rtl="0">
              <a:buNone/>
            </a:pPr>
            <a:r>
              <a:rPr lang="en-US" dirty="0" smtClean="0"/>
              <a:t>2- Albumin dissociates from </a:t>
            </a:r>
            <a:r>
              <a:rPr lang="ar-IQ" dirty="0" smtClean="0"/>
              <a:t> </a:t>
            </a:r>
            <a:r>
              <a:rPr lang="en-US" dirty="0" err="1" smtClean="0"/>
              <a:t>unconjugated</a:t>
            </a:r>
            <a:r>
              <a:rPr lang="en-US" dirty="0" smtClean="0"/>
              <a:t> </a:t>
            </a:r>
            <a:r>
              <a:rPr lang="en-US" dirty="0" err="1" smtClean="0"/>
              <a:t>bilirubin</a:t>
            </a:r>
            <a:endParaRPr lang="en-US" dirty="0" smtClean="0"/>
          </a:p>
          <a:p>
            <a:pPr algn="l" rtl="0">
              <a:buNone/>
            </a:pPr>
            <a:r>
              <a:rPr lang="en-US" dirty="0" smtClean="0"/>
              <a:t>•  Then the enzyme: </a:t>
            </a:r>
            <a:r>
              <a:rPr lang="en-US" b="1" dirty="0" err="1" smtClean="0">
                <a:solidFill>
                  <a:srgbClr val="C00000"/>
                </a:solidFill>
              </a:rPr>
              <a:t>glucuronyl</a:t>
            </a:r>
            <a:r>
              <a:rPr lang="en-US" b="1" dirty="0" smtClean="0">
                <a:solidFill>
                  <a:srgbClr val="C00000"/>
                </a:solidFill>
              </a:rPr>
              <a:t> </a:t>
            </a:r>
            <a:r>
              <a:rPr lang="ar-IQ" b="1" dirty="0" smtClean="0">
                <a:solidFill>
                  <a:srgbClr val="C00000"/>
                </a:solidFill>
              </a:rPr>
              <a:t> </a:t>
            </a:r>
            <a:r>
              <a:rPr lang="en-US" b="1" dirty="0" err="1" smtClean="0">
                <a:solidFill>
                  <a:srgbClr val="C00000"/>
                </a:solidFill>
              </a:rPr>
              <a:t>transferase</a:t>
            </a:r>
            <a:r>
              <a:rPr lang="en-US" dirty="0" smtClean="0"/>
              <a:t> form conjugated </a:t>
            </a:r>
            <a:r>
              <a:rPr lang="en-US" dirty="0" err="1" smtClean="0"/>
              <a:t>bilirubin</a:t>
            </a:r>
            <a:r>
              <a:rPr lang="en-US" dirty="0" smtClean="0"/>
              <a:t> in the liver </a:t>
            </a:r>
          </a:p>
          <a:p>
            <a:pPr algn="l" rtl="0">
              <a:buNone/>
            </a:pPr>
            <a:r>
              <a:rPr lang="en-US" dirty="0" smtClean="0"/>
              <a:t>• Conjugated </a:t>
            </a:r>
            <a:r>
              <a:rPr lang="en-US" dirty="0" err="1" smtClean="0"/>
              <a:t>bilirubin</a:t>
            </a:r>
            <a:endParaRPr lang="en-US" dirty="0" smtClean="0"/>
          </a:p>
          <a:p>
            <a:pPr lvl="1" algn="l" rtl="0">
              <a:buNone/>
            </a:pPr>
            <a:r>
              <a:rPr lang="en-US" dirty="0" smtClean="0"/>
              <a:t>– Water soluble</a:t>
            </a:r>
          </a:p>
          <a:p>
            <a:pPr lvl="1" algn="l" rtl="0">
              <a:buNone/>
            </a:pPr>
            <a:r>
              <a:rPr lang="en-US" dirty="0" smtClean="0"/>
              <a:t>– Less toxic to cells</a:t>
            </a:r>
          </a:p>
          <a:p>
            <a:pPr lvl="1" algn="l" rtl="0">
              <a:buNone/>
            </a:pPr>
            <a:r>
              <a:rPr lang="en-US" dirty="0" smtClean="0"/>
              <a:t>– Can pass </a:t>
            </a:r>
            <a:r>
              <a:rPr lang="en-US" dirty="0" err="1" smtClean="0"/>
              <a:t>glomerular</a:t>
            </a:r>
            <a:r>
              <a:rPr lang="en-US" dirty="0" smtClean="0"/>
              <a:t> filtering </a:t>
            </a:r>
            <a:r>
              <a:rPr lang="en-US" dirty="0" err="1" smtClean="0"/>
              <a:t>membran</a:t>
            </a:r>
            <a:endParaRPr lang="ar-IQ" dirty="0"/>
          </a:p>
        </p:txBody>
      </p:sp>
      <p:pic>
        <p:nvPicPr>
          <p:cNvPr id="5122" name="Picture 2"/>
          <p:cNvPicPr>
            <a:picLocks noGrp="1" noChangeAspect="1" noChangeArrowheads="1"/>
          </p:cNvPicPr>
          <p:nvPr>
            <p:ph sz="quarter" idx="4"/>
          </p:nvPr>
        </p:nvPicPr>
        <p:blipFill>
          <a:blip r:embed="rId3" cstate="print"/>
          <a:srcRect/>
          <a:stretch>
            <a:fillRect/>
          </a:stretch>
        </p:blipFill>
        <p:spPr bwMode="auto">
          <a:xfrm>
            <a:off x="5143504" y="1643050"/>
            <a:ext cx="3571900" cy="4286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a:r>
              <a:rPr lang="en-US" dirty="0" err="1" smtClean="0"/>
              <a:t>Bilirubin</a:t>
            </a:r>
            <a:r>
              <a:rPr lang="en-US" dirty="0" smtClean="0"/>
              <a:t> Metabolism</a:t>
            </a:r>
          </a:p>
        </p:txBody>
      </p:sp>
      <p:sp>
        <p:nvSpPr>
          <p:cNvPr id="5" name="Content Placeholder 4"/>
          <p:cNvSpPr>
            <a:spLocks noGrp="1"/>
          </p:cNvSpPr>
          <p:nvPr>
            <p:ph sz="quarter" idx="2"/>
          </p:nvPr>
        </p:nvSpPr>
        <p:spPr>
          <a:xfrm>
            <a:off x="457200" y="1571612"/>
            <a:ext cx="4114800" cy="4643470"/>
          </a:xfrm>
        </p:spPr>
        <p:style>
          <a:lnRef idx="2">
            <a:schemeClr val="dk1"/>
          </a:lnRef>
          <a:fillRef idx="1">
            <a:schemeClr val="lt1"/>
          </a:fillRef>
          <a:effectRef idx="0">
            <a:schemeClr val="dk1"/>
          </a:effectRef>
          <a:fontRef idx="minor">
            <a:schemeClr val="dk1"/>
          </a:fontRef>
        </p:style>
        <p:txBody>
          <a:bodyPr>
            <a:normAutofit/>
          </a:bodyPr>
          <a:lstStyle/>
          <a:p>
            <a:pPr algn="l" rtl="0">
              <a:buNone/>
            </a:pPr>
            <a:r>
              <a:rPr lang="en-US" dirty="0" smtClean="0"/>
              <a:t>3- Conjugated </a:t>
            </a:r>
            <a:r>
              <a:rPr lang="en-US" dirty="0" err="1" smtClean="0"/>
              <a:t>bilirubin</a:t>
            </a:r>
            <a:endParaRPr lang="en-US" dirty="0" smtClean="0"/>
          </a:p>
          <a:p>
            <a:pPr algn="l" rtl="0">
              <a:buNone/>
            </a:pPr>
            <a:endParaRPr lang="en-US" dirty="0" smtClean="0"/>
          </a:p>
          <a:p>
            <a:pPr lvl="1" algn="l" rtl="0">
              <a:buNone/>
            </a:pPr>
            <a:r>
              <a:rPr lang="en-US" dirty="0" smtClean="0"/>
              <a:t>– Excreted into bile</a:t>
            </a:r>
          </a:p>
          <a:p>
            <a:pPr lvl="1" algn="l" rtl="0">
              <a:buNone/>
            </a:pPr>
            <a:r>
              <a:rPr lang="en-US" dirty="0" smtClean="0"/>
              <a:t>– Not found in plasma unless</a:t>
            </a:r>
          </a:p>
          <a:p>
            <a:pPr lvl="2" algn="l" rtl="0">
              <a:buNone/>
            </a:pPr>
            <a:r>
              <a:rPr lang="en-US" dirty="0" smtClean="0"/>
              <a:t>• Liver cell injury</a:t>
            </a:r>
          </a:p>
          <a:p>
            <a:pPr lvl="2" algn="l" rtl="0">
              <a:buNone/>
            </a:pPr>
            <a:r>
              <a:rPr lang="en-US" dirty="0" smtClean="0"/>
              <a:t>• Obstruction</a:t>
            </a:r>
          </a:p>
          <a:p>
            <a:pPr lvl="1" algn="l" rtl="0">
              <a:buNone/>
            </a:pPr>
            <a:r>
              <a:rPr lang="en-US" dirty="0" smtClean="0"/>
              <a:t>Then will be found in urine</a:t>
            </a:r>
          </a:p>
          <a:p>
            <a:pPr lvl="1" algn="l" rtl="0">
              <a:buNone/>
            </a:pPr>
            <a:endParaRPr lang="en-US" dirty="0" smtClean="0"/>
          </a:p>
          <a:p>
            <a:pPr lvl="1" algn="l" rtl="0">
              <a:buNone/>
            </a:pPr>
            <a:r>
              <a:rPr lang="en-US" dirty="0" smtClean="0"/>
              <a:t>Note:</a:t>
            </a:r>
          </a:p>
          <a:p>
            <a:pPr lvl="1" algn="l" rtl="0">
              <a:buNone/>
            </a:pPr>
            <a:r>
              <a:rPr lang="en-US" dirty="0" smtClean="0"/>
              <a:t>– Only this form of </a:t>
            </a:r>
            <a:r>
              <a:rPr lang="en-US" dirty="0" err="1" smtClean="0"/>
              <a:t>bilirubin</a:t>
            </a:r>
            <a:r>
              <a:rPr lang="en-US" dirty="0" smtClean="0"/>
              <a:t> will be found in urine</a:t>
            </a:r>
            <a:endParaRPr lang="ar-IQ" dirty="0"/>
          </a:p>
        </p:txBody>
      </p:sp>
      <p:sp>
        <p:nvSpPr>
          <p:cNvPr id="8" name="Content Placeholder 7"/>
          <p:cNvSpPr>
            <a:spLocks noGrp="1"/>
          </p:cNvSpPr>
          <p:nvPr>
            <p:ph sz="quarter" idx="4"/>
          </p:nvPr>
        </p:nvSpPr>
        <p:spPr>
          <a:xfrm>
            <a:off x="4645025" y="1571612"/>
            <a:ext cx="4041775" cy="4643470"/>
          </a:xfrm>
        </p:spPr>
        <p:style>
          <a:lnRef idx="2">
            <a:schemeClr val="dk1"/>
          </a:lnRef>
          <a:fillRef idx="1">
            <a:schemeClr val="lt1"/>
          </a:fillRef>
          <a:effectRef idx="0">
            <a:schemeClr val="dk1"/>
          </a:effectRef>
          <a:fontRef idx="minor">
            <a:schemeClr val="dk1"/>
          </a:fontRef>
        </p:style>
        <p:txBody>
          <a:bodyPr>
            <a:normAutofit/>
          </a:bodyPr>
          <a:lstStyle/>
          <a:p>
            <a:pPr algn="l" rtl="0">
              <a:buNone/>
            </a:pPr>
            <a:r>
              <a:rPr lang="en-US" dirty="0" smtClean="0"/>
              <a:t>4- Conjugated </a:t>
            </a:r>
            <a:r>
              <a:rPr lang="en-US" dirty="0" err="1" smtClean="0"/>
              <a:t>bilirubin</a:t>
            </a:r>
            <a:endParaRPr lang="en-US" dirty="0" smtClean="0"/>
          </a:p>
          <a:p>
            <a:pPr algn="l" rtl="0">
              <a:buNone/>
            </a:pPr>
            <a:endParaRPr lang="en-US" dirty="0" smtClean="0"/>
          </a:p>
          <a:p>
            <a:pPr lvl="1" algn="l" rtl="0">
              <a:buNone/>
            </a:pPr>
            <a:r>
              <a:rPr lang="en-US" dirty="0" smtClean="0"/>
              <a:t>– Excreted into bile</a:t>
            </a:r>
          </a:p>
          <a:p>
            <a:pPr lvl="1" algn="l" rtl="0">
              <a:buNone/>
            </a:pPr>
            <a:r>
              <a:rPr lang="en-US" dirty="0" smtClean="0"/>
              <a:t>– In intestine, bacteria convert</a:t>
            </a:r>
          </a:p>
          <a:p>
            <a:pPr lvl="1" algn="l" rtl="0">
              <a:buNone/>
            </a:pPr>
            <a:r>
              <a:rPr lang="en-US" dirty="0" err="1" smtClean="0"/>
              <a:t>bilirubin</a:t>
            </a:r>
            <a:r>
              <a:rPr lang="en-US" dirty="0" smtClean="0"/>
              <a:t> to </a:t>
            </a:r>
            <a:r>
              <a:rPr lang="en-US" dirty="0" err="1" smtClean="0"/>
              <a:t>urobilinogen</a:t>
            </a:r>
            <a:r>
              <a:rPr lang="en-US" dirty="0" smtClean="0"/>
              <a:t> </a:t>
            </a:r>
          </a:p>
          <a:p>
            <a:pPr lvl="1" algn="l" rtl="0">
              <a:buNone/>
            </a:pPr>
            <a:r>
              <a:rPr lang="en-US" dirty="0" smtClean="0"/>
              <a:t>– Majority of </a:t>
            </a:r>
            <a:r>
              <a:rPr lang="en-US" dirty="0" err="1" smtClean="0"/>
              <a:t>urobilinogen</a:t>
            </a:r>
            <a:r>
              <a:rPr lang="en-US" dirty="0" smtClean="0"/>
              <a:t> remains in intestine and further reduced to </a:t>
            </a:r>
            <a:r>
              <a:rPr lang="en-US" dirty="0" err="1" smtClean="0"/>
              <a:t>sterocobilin</a:t>
            </a:r>
            <a:r>
              <a:rPr lang="en-US" dirty="0" smtClean="0"/>
              <a:t> giving feces characteristic color</a:t>
            </a:r>
          </a:p>
          <a:p>
            <a:pPr lvl="1" algn="l" rtl="0">
              <a:buNone/>
            </a:pPr>
            <a:r>
              <a:rPr lang="en-US" dirty="0" smtClean="0"/>
              <a:t>– Approx 20% UBG reabsorbed via portal vein and small  amount found </a:t>
            </a:r>
            <a:r>
              <a:rPr lang="en-US" dirty="0" err="1" smtClean="0"/>
              <a:t>inurine</a:t>
            </a:r>
            <a:endParaRPr lang="ar-IQ"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481328"/>
            <a:ext cx="8229600" cy="4590878"/>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624078" indent="-514350" algn="l" rtl="0">
              <a:buNone/>
            </a:pPr>
            <a:endParaRPr lang="en-US" dirty="0" smtClean="0"/>
          </a:p>
          <a:p>
            <a:pPr marL="624078" indent="-514350" algn="l" rtl="0">
              <a:buNone/>
            </a:pPr>
            <a:r>
              <a:rPr lang="en-US" dirty="0" smtClean="0"/>
              <a:t>1-  Total </a:t>
            </a:r>
            <a:r>
              <a:rPr lang="en-US" dirty="0" err="1" smtClean="0"/>
              <a:t>Bilirubin</a:t>
            </a:r>
            <a:r>
              <a:rPr lang="en-US" dirty="0" smtClean="0"/>
              <a:t>: measures both forms of </a:t>
            </a:r>
            <a:r>
              <a:rPr lang="en-US" dirty="0" err="1" smtClean="0"/>
              <a:t>bilirubin</a:t>
            </a:r>
            <a:endParaRPr lang="en-US" dirty="0" smtClean="0"/>
          </a:p>
          <a:p>
            <a:pPr algn="l" rtl="0">
              <a:buNone/>
            </a:pPr>
            <a:r>
              <a:rPr lang="en-US" dirty="0" smtClean="0"/>
              <a:t>                               (</a:t>
            </a:r>
            <a:r>
              <a:rPr lang="en-US" dirty="0" err="1" smtClean="0"/>
              <a:t>unconjugated</a:t>
            </a:r>
            <a:r>
              <a:rPr lang="en-US" dirty="0" smtClean="0"/>
              <a:t> and conjugated)</a:t>
            </a:r>
          </a:p>
          <a:p>
            <a:pPr algn="l" rtl="0">
              <a:buNone/>
            </a:pPr>
            <a:endParaRPr lang="en-US" dirty="0" smtClean="0"/>
          </a:p>
          <a:p>
            <a:pPr marL="624078" indent="-514350" algn="l" rtl="0">
              <a:buNone/>
            </a:pPr>
            <a:r>
              <a:rPr lang="en-US" dirty="0" smtClean="0"/>
              <a:t>2-  Direct </a:t>
            </a:r>
            <a:r>
              <a:rPr lang="en-US" dirty="0" err="1" smtClean="0"/>
              <a:t>Bilirubin</a:t>
            </a:r>
            <a:r>
              <a:rPr lang="en-US" dirty="0" smtClean="0"/>
              <a:t>: measures only conjugated form</a:t>
            </a:r>
          </a:p>
          <a:p>
            <a:pPr algn="l" rtl="0">
              <a:buNone/>
            </a:pPr>
            <a:r>
              <a:rPr lang="en-US" dirty="0" smtClean="0"/>
              <a:t> </a:t>
            </a:r>
          </a:p>
          <a:p>
            <a:pPr algn="l" rtl="0">
              <a:buNone/>
            </a:pPr>
            <a:r>
              <a:rPr lang="en-US" dirty="0" smtClean="0"/>
              <a:t>3-  Indirect </a:t>
            </a:r>
            <a:r>
              <a:rPr lang="en-US" dirty="0" err="1" smtClean="0"/>
              <a:t>bilirubin</a:t>
            </a:r>
            <a:r>
              <a:rPr lang="en-US" dirty="0" smtClean="0"/>
              <a:t> Calculated  by :</a:t>
            </a:r>
          </a:p>
          <a:p>
            <a:pPr algn="l" rtl="0">
              <a:buNone/>
            </a:pPr>
            <a:r>
              <a:rPr lang="en-US" dirty="0" smtClean="0"/>
              <a:t> </a:t>
            </a:r>
          </a:p>
          <a:p>
            <a:pPr algn="l" rtl="0">
              <a:buNone/>
            </a:pPr>
            <a:r>
              <a:rPr lang="en-US" dirty="0" smtClean="0"/>
              <a:t>          Total – direct = (indirect)</a:t>
            </a:r>
          </a:p>
          <a:p>
            <a:pPr algn="l" rtl="0">
              <a:buNone/>
            </a:pPr>
            <a:endParaRPr lang="en-US" dirty="0" smtClean="0"/>
          </a:p>
          <a:p>
            <a:pPr algn="l" rtl="0">
              <a:buNone/>
            </a:pPr>
            <a:r>
              <a:rPr lang="en-US" dirty="0" err="1" smtClean="0"/>
              <a:t>Unconjugated</a:t>
            </a:r>
            <a:r>
              <a:rPr lang="en-US" dirty="0" smtClean="0"/>
              <a:t>  represent  indirect </a:t>
            </a:r>
            <a:r>
              <a:rPr lang="en-US" dirty="0" err="1" smtClean="0"/>
              <a:t>bilirubin</a:t>
            </a:r>
            <a:endParaRPr lang="en-US" dirty="0" smtClean="0"/>
          </a:p>
          <a:p>
            <a:pPr algn="l" rtl="0">
              <a:buNone/>
            </a:pPr>
            <a:r>
              <a:rPr lang="en-US" dirty="0" smtClean="0"/>
              <a:t>Conjugated represent  direct </a:t>
            </a:r>
            <a:r>
              <a:rPr lang="en-US" dirty="0" err="1" smtClean="0"/>
              <a:t>bilirubin</a:t>
            </a:r>
            <a:endParaRPr lang="ar-IQ" dirty="0"/>
          </a:p>
        </p:txBody>
      </p:sp>
      <p:sp>
        <p:nvSpPr>
          <p:cNvPr id="7" name="Title 6"/>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pPr algn="ctr" rtl="0"/>
            <a:r>
              <a:rPr lang="en-US" dirty="0" smtClean="0"/>
              <a:t/>
            </a:r>
            <a:br>
              <a:rPr lang="en-US" dirty="0" smtClean="0"/>
            </a:br>
            <a:r>
              <a:rPr lang="en-US" dirty="0" smtClean="0"/>
              <a:t>Laboratory Analysis of </a:t>
            </a:r>
            <a:r>
              <a:rPr lang="en-US" dirty="0" err="1" smtClean="0"/>
              <a:t>Bilirubin</a:t>
            </a:r>
            <a:r>
              <a:rPr lang="en-US" dirty="0" smtClean="0"/>
              <a:t/>
            </a:r>
            <a:br>
              <a:rPr lang="en-US" dirty="0" smtClean="0"/>
            </a:br>
            <a:endParaRPr lang="ar-IQ"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14488"/>
            <a:ext cx="8229600" cy="4292803"/>
          </a:xfrm>
        </p:spPr>
        <p:style>
          <a:lnRef idx="2">
            <a:schemeClr val="accent1"/>
          </a:lnRef>
          <a:fillRef idx="1">
            <a:schemeClr val="lt1"/>
          </a:fillRef>
          <a:effectRef idx="0">
            <a:schemeClr val="accent1"/>
          </a:effectRef>
          <a:fontRef idx="minor">
            <a:schemeClr val="dk1"/>
          </a:fontRef>
        </p:style>
        <p:txBody>
          <a:bodyPr/>
          <a:lstStyle/>
          <a:p>
            <a:pPr algn="l" rtl="0">
              <a:buNone/>
            </a:pPr>
            <a:endParaRPr lang="sv-SE" dirty="0" smtClean="0"/>
          </a:p>
          <a:p>
            <a:pPr algn="l" rtl="0">
              <a:buNone/>
            </a:pPr>
            <a:r>
              <a:rPr lang="sv-SE" dirty="0" smtClean="0"/>
              <a:t>• Total bilirubin: 0.2 – 1.0 mg/dl</a:t>
            </a:r>
          </a:p>
          <a:p>
            <a:pPr algn="l" rtl="0">
              <a:buNone/>
            </a:pPr>
            <a:r>
              <a:rPr lang="en-US" dirty="0" smtClean="0"/>
              <a:t>• Conjugated </a:t>
            </a:r>
            <a:r>
              <a:rPr lang="en-US" dirty="0" err="1" smtClean="0"/>
              <a:t>bilirubin</a:t>
            </a:r>
            <a:r>
              <a:rPr lang="en-US" dirty="0" smtClean="0"/>
              <a:t>: 0.0 - 0.2 mg/dl</a:t>
            </a:r>
          </a:p>
          <a:p>
            <a:pPr algn="l" rtl="0">
              <a:buNone/>
            </a:pPr>
            <a:r>
              <a:rPr lang="en-US" dirty="0" smtClean="0"/>
              <a:t>• </a:t>
            </a:r>
            <a:r>
              <a:rPr lang="en-US" dirty="0" err="1" smtClean="0"/>
              <a:t>Unconjugated</a:t>
            </a:r>
            <a:r>
              <a:rPr lang="en-US" dirty="0" smtClean="0"/>
              <a:t> </a:t>
            </a:r>
            <a:r>
              <a:rPr lang="en-US" dirty="0" err="1" smtClean="0"/>
              <a:t>bilirubin</a:t>
            </a:r>
            <a:r>
              <a:rPr lang="en-US" dirty="0" smtClean="0"/>
              <a:t>: 0.2 – 0.8 mg/dl</a:t>
            </a:r>
          </a:p>
          <a:p>
            <a:pPr algn="l" rtl="0">
              <a:buNone/>
            </a:pPr>
            <a:r>
              <a:rPr lang="en-US" dirty="0" smtClean="0"/>
              <a:t>• Critical: &gt;15.0 mg/dl</a:t>
            </a:r>
          </a:p>
          <a:p>
            <a:pPr algn="l" rtl="0">
              <a:buNone/>
            </a:pPr>
            <a:r>
              <a:rPr lang="en-US" dirty="0" smtClean="0"/>
              <a:t>• Urine </a:t>
            </a:r>
            <a:r>
              <a:rPr lang="en-US" dirty="0" err="1" smtClean="0"/>
              <a:t>bilirubin</a:t>
            </a:r>
            <a:r>
              <a:rPr lang="en-US" dirty="0" smtClean="0"/>
              <a:t>: negative</a:t>
            </a:r>
            <a:endParaRPr lang="ar-IQ" dirty="0"/>
          </a:p>
        </p:txBody>
      </p:sp>
      <p:sp>
        <p:nvSpPr>
          <p:cNvPr id="3" name="Title 2"/>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lgn="ctr"/>
            <a:r>
              <a:rPr lang="en-US" dirty="0" smtClean="0"/>
              <a:t>Expected Values: Adults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28596" y="500042"/>
            <a:ext cx="8229600" cy="1066800"/>
          </a:xfrm>
        </p:spPr>
        <p:style>
          <a:lnRef idx="2">
            <a:schemeClr val="accent1"/>
          </a:lnRef>
          <a:fillRef idx="1">
            <a:schemeClr val="lt1"/>
          </a:fillRef>
          <a:effectRef idx="0">
            <a:schemeClr val="accent1"/>
          </a:effectRef>
          <a:fontRef idx="minor">
            <a:schemeClr val="dk1"/>
          </a:fontRef>
        </p:style>
        <p:txBody>
          <a:bodyPr>
            <a:normAutofit/>
          </a:bodyPr>
          <a:lstStyle/>
          <a:p>
            <a:pPr eaLnBrk="1" hangingPunct="1"/>
            <a:r>
              <a:rPr lang="en-US" dirty="0" smtClean="0">
                <a:ea typeface="ＭＳ Ｐゴシック" charset="-128"/>
              </a:rPr>
              <a:t>Some example of liver dysfunction</a:t>
            </a:r>
          </a:p>
        </p:txBody>
      </p:sp>
      <p:sp>
        <p:nvSpPr>
          <p:cNvPr id="18434" name="Content Placeholder 2"/>
          <p:cNvSpPr>
            <a:spLocks noGrp="1"/>
          </p:cNvSpPr>
          <p:nvPr>
            <p:ph idx="1"/>
          </p:nvPr>
        </p:nvSpPr>
        <p:spPr>
          <a:xfrm>
            <a:off x="457200" y="1828800"/>
            <a:ext cx="8229600" cy="4324350"/>
          </a:xfrm>
        </p:spPr>
        <p:style>
          <a:lnRef idx="2">
            <a:schemeClr val="accent1"/>
          </a:lnRef>
          <a:fillRef idx="1">
            <a:schemeClr val="lt1"/>
          </a:fillRef>
          <a:effectRef idx="0">
            <a:schemeClr val="accent1"/>
          </a:effectRef>
          <a:fontRef idx="minor">
            <a:schemeClr val="dk1"/>
          </a:fontRef>
        </p:style>
        <p:txBody>
          <a:bodyPr/>
          <a:lstStyle/>
          <a:p>
            <a:pPr algn="l" rtl="0" eaLnBrk="1" hangingPunct="1">
              <a:lnSpc>
                <a:spcPct val="80000"/>
              </a:lnSpc>
            </a:pPr>
            <a:endParaRPr lang="en-US" dirty="0" smtClean="0">
              <a:ea typeface="ＭＳ Ｐゴシック" charset="-128"/>
            </a:endParaRPr>
          </a:p>
          <a:p>
            <a:pPr algn="l" rtl="0">
              <a:lnSpc>
                <a:spcPct val="80000"/>
              </a:lnSpc>
            </a:pPr>
            <a:r>
              <a:rPr lang="en-US" dirty="0" smtClean="0">
                <a:ea typeface="ＭＳ Ｐゴシック" charset="-128"/>
              </a:rPr>
              <a:t>Jaundice</a:t>
            </a:r>
          </a:p>
          <a:p>
            <a:pPr algn="l" rtl="0" eaLnBrk="1" hangingPunct="1">
              <a:lnSpc>
                <a:spcPct val="80000"/>
              </a:lnSpc>
            </a:pPr>
            <a:r>
              <a:rPr lang="en-US" dirty="0" err="1" smtClean="0">
                <a:ea typeface="ＭＳ Ｐゴシック" charset="-128"/>
              </a:rPr>
              <a:t>Hepatocellular</a:t>
            </a:r>
            <a:r>
              <a:rPr lang="en-US" dirty="0" smtClean="0">
                <a:ea typeface="ＭＳ Ｐゴシック" charset="-128"/>
              </a:rPr>
              <a:t> disease</a:t>
            </a:r>
          </a:p>
          <a:p>
            <a:pPr algn="l" rtl="0" eaLnBrk="1" hangingPunct="1">
              <a:lnSpc>
                <a:spcPct val="80000"/>
              </a:lnSpc>
            </a:pPr>
            <a:r>
              <a:rPr lang="en-US" dirty="0" err="1" smtClean="0">
                <a:ea typeface="ＭＳ Ｐゴシック" charset="-128"/>
              </a:rPr>
              <a:t>Cholestasis</a:t>
            </a:r>
            <a:r>
              <a:rPr lang="en-US" dirty="0" smtClean="0">
                <a:ea typeface="ＭＳ Ｐゴシック" charset="-128"/>
              </a:rPr>
              <a:t> (obstruction of bile flow)</a:t>
            </a:r>
          </a:p>
          <a:p>
            <a:pPr algn="l" rtl="0" eaLnBrk="1" hangingPunct="1">
              <a:lnSpc>
                <a:spcPct val="80000"/>
              </a:lnSpc>
            </a:pPr>
            <a:r>
              <a:rPr lang="en-US" dirty="0" smtClean="0">
                <a:ea typeface="ＭＳ Ｐゴシック" charset="-128"/>
              </a:rPr>
              <a:t>Cirrhosis</a:t>
            </a:r>
          </a:p>
          <a:p>
            <a:pPr algn="l" rtl="0" eaLnBrk="1" hangingPunct="1">
              <a:lnSpc>
                <a:spcPct val="80000"/>
              </a:lnSpc>
            </a:pPr>
            <a:r>
              <a:rPr lang="en-US" dirty="0" smtClean="0">
                <a:ea typeface="ＭＳ Ｐゴシック" charset="-128"/>
              </a:rPr>
              <a:t>Hepatitis</a:t>
            </a:r>
          </a:p>
          <a:p>
            <a:pPr algn="l" rtl="0" eaLnBrk="1" hangingPunct="1">
              <a:lnSpc>
                <a:spcPct val="80000"/>
              </a:lnSpc>
            </a:pPr>
            <a:r>
              <a:rPr lang="en-US" dirty="0" smtClean="0">
                <a:ea typeface="ＭＳ Ｐゴシック" charset="-128"/>
              </a:rPr>
              <a:t>Liver cancer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descr="D:\Lectures under maintainance\Images in Nano\Pictures of Clinical chemistry\page55F-3.jpg"/>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a:xfrm>
            <a:off x="438150" y="522288"/>
            <a:ext cx="8172450" cy="580231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 xmlns:p14="http://schemas.microsoft.com/office/powerpoint/2010/main" val="2847938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dirty="0" smtClean="0"/>
              <a:t>Basic Anatomy</a:t>
            </a:r>
            <a:br>
              <a:rPr lang="en-US" dirty="0" smtClean="0"/>
            </a:br>
            <a:endParaRPr lang="ar-IQ" dirty="0"/>
          </a:p>
        </p:txBody>
      </p:sp>
      <p:sp>
        <p:nvSpPr>
          <p:cNvPr id="10" name="Content Placeholder 9"/>
          <p:cNvSpPr>
            <a:spLocks noGrp="1"/>
          </p:cNvSpPr>
          <p:nvPr>
            <p:ph sz="quarter" idx="2"/>
          </p:nvPr>
        </p:nvSpPr>
        <p:spPr>
          <a:xfrm>
            <a:off x="500034" y="1214422"/>
            <a:ext cx="4040188" cy="4643470"/>
          </a:xfrm>
        </p:spPr>
        <p:style>
          <a:lnRef idx="2">
            <a:schemeClr val="accent1"/>
          </a:lnRef>
          <a:fillRef idx="1">
            <a:schemeClr val="lt1"/>
          </a:fillRef>
          <a:effectRef idx="0">
            <a:schemeClr val="accent1"/>
          </a:effectRef>
          <a:fontRef idx="minor">
            <a:schemeClr val="dk1"/>
          </a:fontRef>
        </p:style>
        <p:txBody>
          <a:bodyPr/>
          <a:lstStyle/>
          <a:p>
            <a:pPr algn="justLow" rtl="0">
              <a:buNone/>
            </a:pPr>
            <a:r>
              <a:rPr lang="en-US" dirty="0" smtClean="0"/>
              <a:t>• liver  unequally divided</a:t>
            </a:r>
          </a:p>
          <a:p>
            <a:pPr algn="justLow" rtl="0">
              <a:buNone/>
            </a:pPr>
            <a:r>
              <a:rPr lang="en-US" dirty="0" smtClean="0"/>
              <a:t>into 2 lobes</a:t>
            </a:r>
          </a:p>
          <a:p>
            <a:pPr algn="justLow" rtl="0">
              <a:buNone/>
            </a:pPr>
            <a:endParaRPr lang="en-US" dirty="0" smtClean="0"/>
          </a:p>
          <a:p>
            <a:pPr algn="justLow" rtl="0">
              <a:buNone/>
            </a:pPr>
            <a:r>
              <a:rPr lang="en-US" dirty="0" smtClean="0"/>
              <a:t>• it has a dual blood supply</a:t>
            </a:r>
          </a:p>
          <a:p>
            <a:pPr lvl="1" algn="justLow" rtl="0">
              <a:buNone/>
            </a:pPr>
            <a:r>
              <a:rPr lang="en-US" dirty="0" smtClean="0"/>
              <a:t>– Portal vein</a:t>
            </a:r>
          </a:p>
          <a:p>
            <a:pPr lvl="1" algn="justLow" rtl="0">
              <a:buNone/>
            </a:pPr>
            <a:r>
              <a:rPr lang="en-US" dirty="0" smtClean="0"/>
              <a:t>– Hepatic artery</a:t>
            </a:r>
          </a:p>
          <a:p>
            <a:pPr lvl="1" algn="justLow" rtl="0"/>
            <a:r>
              <a:rPr lang="en-US" dirty="0" smtClean="0"/>
              <a:t>It has an excretory system for bile excretion</a:t>
            </a:r>
            <a:endParaRPr lang="ar-IQ" dirty="0"/>
          </a:p>
        </p:txBody>
      </p:sp>
      <p:pic>
        <p:nvPicPr>
          <p:cNvPr id="1026" name="Picture 2"/>
          <p:cNvPicPr>
            <a:picLocks noGrp="1" noChangeAspect="1" noChangeArrowheads="1"/>
          </p:cNvPicPr>
          <p:nvPr>
            <p:ph sz="quarter" idx="4"/>
          </p:nvPr>
        </p:nvPicPr>
        <p:blipFill>
          <a:blip r:embed="rId3" cstate="print"/>
          <a:stretch>
            <a:fillRect/>
          </a:stretch>
        </p:blipFill>
        <p:spPr bwMode="auto">
          <a:xfrm>
            <a:off x="4714875" y="1214422"/>
            <a:ext cx="3857653" cy="45720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7008982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14488"/>
            <a:ext cx="8229600" cy="4292803"/>
          </a:xfrm>
        </p:spPr>
        <p:style>
          <a:lnRef idx="2">
            <a:schemeClr val="accent1"/>
          </a:lnRef>
          <a:fillRef idx="1">
            <a:schemeClr val="lt1"/>
          </a:fillRef>
          <a:effectRef idx="0">
            <a:schemeClr val="accent1"/>
          </a:effectRef>
          <a:fontRef idx="minor">
            <a:schemeClr val="dk1"/>
          </a:fontRef>
        </p:style>
        <p:txBody>
          <a:bodyPr/>
          <a:lstStyle/>
          <a:p>
            <a:pPr algn="l" rtl="0">
              <a:buNone/>
            </a:pPr>
            <a:endParaRPr lang="en-US" dirty="0" smtClean="0"/>
          </a:p>
          <a:p>
            <a:pPr algn="l" rtl="0">
              <a:buNone/>
            </a:pPr>
            <a:r>
              <a:rPr lang="en-US" dirty="0" smtClean="0"/>
              <a:t>• Increased plasma </a:t>
            </a:r>
            <a:r>
              <a:rPr lang="en-US" dirty="0" err="1" smtClean="0"/>
              <a:t>bilirubin</a:t>
            </a:r>
            <a:r>
              <a:rPr lang="en-US" dirty="0" smtClean="0"/>
              <a:t> results in condition called jaundice (yellow pigmented skin &amp; sclera)</a:t>
            </a:r>
          </a:p>
          <a:p>
            <a:pPr algn="l" rtl="0">
              <a:buNone/>
            </a:pPr>
            <a:endParaRPr lang="en-US" dirty="0" smtClean="0"/>
          </a:p>
          <a:p>
            <a:pPr algn="l" rtl="0">
              <a:buNone/>
            </a:pPr>
            <a:r>
              <a:rPr lang="en-US" dirty="0" smtClean="0"/>
              <a:t>• Jaundice categorized as:</a:t>
            </a:r>
          </a:p>
          <a:p>
            <a:pPr lvl="1" algn="l" rtl="0">
              <a:buNone/>
            </a:pPr>
            <a:r>
              <a:rPr lang="en-US" dirty="0" smtClean="0"/>
              <a:t>– Pre-hepatic (Hemolytic Jaundice)</a:t>
            </a:r>
          </a:p>
          <a:p>
            <a:pPr lvl="1" algn="l" rtl="0">
              <a:buNone/>
            </a:pPr>
            <a:r>
              <a:rPr lang="en-US" dirty="0" smtClean="0"/>
              <a:t>– Hepatic ( </a:t>
            </a:r>
            <a:r>
              <a:rPr lang="en-US" dirty="0" err="1" smtClean="0"/>
              <a:t>Hepatocellular</a:t>
            </a:r>
            <a:r>
              <a:rPr lang="en-US" dirty="0" smtClean="0"/>
              <a:t> Jaundice)</a:t>
            </a:r>
          </a:p>
          <a:p>
            <a:pPr lvl="1" algn="l" rtl="0">
              <a:buNone/>
            </a:pPr>
            <a:r>
              <a:rPr lang="en-US" dirty="0" smtClean="0"/>
              <a:t>– Post-hepatic (Obstructive Jaundice )</a:t>
            </a:r>
            <a:endParaRPr lang="ar-IQ" dirty="0"/>
          </a:p>
        </p:txBody>
      </p:sp>
      <p:sp>
        <p:nvSpPr>
          <p:cNvPr id="3" name="Title 2"/>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dirty="0" smtClean="0"/>
              <a:t/>
            </a:r>
            <a:br>
              <a:rPr lang="en-US" dirty="0" smtClean="0"/>
            </a:br>
            <a:r>
              <a:rPr lang="en-US" dirty="0" smtClean="0"/>
              <a:t>Jaundice</a:t>
            </a:r>
            <a:br>
              <a:rPr lang="en-US" dirty="0" smtClean="0"/>
            </a:br>
            <a:endParaRPr lang="ar-IQ"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descr="D:\Pictures\Liver function images\21-11.jpg"/>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a:xfrm>
            <a:off x="819150" y="407988"/>
            <a:ext cx="7486650" cy="60356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 xmlns:p14="http://schemas.microsoft.com/office/powerpoint/2010/main" val="31925437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lvl="0" algn="justLow" rtl="0"/>
            <a:r>
              <a:rPr lang="en-US" dirty="0" smtClean="0"/>
              <a:t>occurs when the problem causing the jaundice occurs prior to liver metabolism. </a:t>
            </a:r>
          </a:p>
          <a:p>
            <a:pPr algn="justLow" rtl="0"/>
            <a:r>
              <a:rPr lang="en-US" dirty="0" smtClean="0"/>
              <a:t>In This type of  jaundice </a:t>
            </a:r>
            <a:r>
              <a:rPr lang="en-US" dirty="0" err="1" smtClean="0"/>
              <a:t>unconjugated</a:t>
            </a:r>
            <a:r>
              <a:rPr lang="en-US" dirty="0" smtClean="0"/>
              <a:t> </a:t>
            </a:r>
            <a:r>
              <a:rPr lang="en-US" dirty="0" err="1" smtClean="0"/>
              <a:t>bilirubin</a:t>
            </a:r>
            <a:r>
              <a:rPr lang="en-US" dirty="0" smtClean="0"/>
              <a:t> is increased only &amp; it caused by :</a:t>
            </a:r>
          </a:p>
          <a:p>
            <a:pPr lvl="0" algn="justLow" rtl="0">
              <a:buNone/>
            </a:pPr>
            <a:r>
              <a:rPr lang="en-US" dirty="0" smtClean="0"/>
              <a:t>1- Acute and chronic hemolytic </a:t>
            </a:r>
            <a:r>
              <a:rPr lang="en-US" dirty="0" err="1" smtClean="0"/>
              <a:t>anemias</a:t>
            </a:r>
            <a:r>
              <a:rPr lang="en-US" dirty="0" smtClean="0"/>
              <a:t>, </a:t>
            </a:r>
            <a:r>
              <a:rPr lang="en-US" dirty="0" err="1" smtClean="0"/>
              <a:t>e.g</a:t>
            </a:r>
            <a:r>
              <a:rPr lang="en-US" dirty="0" smtClean="0"/>
              <a:t> sickle cell anemia &amp; </a:t>
            </a:r>
            <a:r>
              <a:rPr lang="en-US" dirty="0" err="1" smtClean="0"/>
              <a:t>thalassemia</a:t>
            </a:r>
            <a:r>
              <a:rPr lang="en-US" dirty="0" smtClean="0"/>
              <a:t> </a:t>
            </a:r>
          </a:p>
          <a:p>
            <a:pPr lvl="0" algn="justLow" rtl="0">
              <a:buNone/>
            </a:pPr>
            <a:r>
              <a:rPr lang="en-US" dirty="0" smtClean="0"/>
              <a:t>2- Blood transfusion reaction</a:t>
            </a:r>
          </a:p>
          <a:p>
            <a:pPr lvl="0" algn="justLow" rtl="0">
              <a:buNone/>
            </a:pPr>
            <a:r>
              <a:rPr lang="en-US" dirty="0" smtClean="0"/>
              <a:t>3-Malaria </a:t>
            </a:r>
          </a:p>
          <a:p>
            <a:pPr lvl="0" algn="justLow" rtl="0">
              <a:buNone/>
            </a:pPr>
            <a:r>
              <a:rPr lang="en-US" dirty="0" smtClean="0"/>
              <a:t>4- Drugs competing for </a:t>
            </a:r>
            <a:r>
              <a:rPr lang="en-US" dirty="0" err="1" smtClean="0"/>
              <a:t>glucuronide</a:t>
            </a:r>
            <a:endParaRPr lang="en-US" dirty="0" smtClean="0"/>
          </a:p>
          <a:p>
            <a:pPr lvl="0" algn="justLow" rtl="0">
              <a:buNone/>
            </a:pPr>
            <a:endParaRPr lang="en-US" dirty="0" smtClean="0"/>
          </a:p>
        </p:txBody>
      </p:sp>
      <p:sp>
        <p:nvSpPr>
          <p:cNvPr id="3" name="Title 2"/>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dirty="0" smtClean="0"/>
              <a:t>Pre-hepatic (Hemolytic Jaundice)</a:t>
            </a:r>
            <a:endParaRPr lang="ar-IQ"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2" descr="D:\Pictures\Liver function images\21-12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59632" y="1219200"/>
            <a:ext cx="7056784"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21" name="Title 1"/>
          <p:cNvSpPr>
            <a:spLocks noGrp="1"/>
          </p:cNvSpPr>
          <p:nvPr>
            <p:ph type="title"/>
          </p:nvPr>
        </p:nvSpPr>
        <p:spPr>
          <a:xfrm>
            <a:off x="457200" y="274638"/>
            <a:ext cx="8229600" cy="715962"/>
          </a:xfrm>
        </p:spPr>
        <p:txBody>
          <a:bodyPr/>
          <a:lstStyle/>
          <a:p>
            <a:pPr algn="ctr" rtl="0"/>
            <a:r>
              <a:rPr lang="en-US" sz="4000" b="1" dirty="0" smtClean="0">
                <a:solidFill>
                  <a:srgbClr val="FFC000"/>
                </a:solidFill>
              </a:rPr>
              <a:t>Hemolytic jaundice</a:t>
            </a:r>
          </a:p>
        </p:txBody>
      </p:sp>
    </p:spTree>
    <p:extLst>
      <p:ext uri="{BB962C8B-B14F-4D97-AF65-F5344CB8AC3E}">
        <p14:creationId xmlns="" xmlns:p14="http://schemas.microsoft.com/office/powerpoint/2010/main" val="2826315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lvl="0" algn="justLow" rtl="0"/>
            <a:r>
              <a:rPr lang="en-US" dirty="0" smtClean="0"/>
              <a:t>Hepatic jaundice occurs when the primary problem causing the jaundice resides in the liver (intrinsic liver defect or disease). It caused by :</a:t>
            </a:r>
          </a:p>
          <a:p>
            <a:pPr lvl="0" algn="l" rtl="0">
              <a:buNone/>
            </a:pPr>
            <a:r>
              <a:rPr lang="en-US" dirty="0" smtClean="0"/>
              <a:t>1-  Disorders of </a:t>
            </a:r>
            <a:r>
              <a:rPr lang="en-US" dirty="0" err="1" smtClean="0"/>
              <a:t>bilirubin</a:t>
            </a:r>
            <a:r>
              <a:rPr lang="en-US" dirty="0" smtClean="0"/>
              <a:t> metabolism and transport defects, e.g. :</a:t>
            </a:r>
          </a:p>
          <a:p>
            <a:pPr lvl="1" algn="l" rtl="0"/>
            <a:r>
              <a:rPr lang="en-US" dirty="0" err="1" smtClean="0"/>
              <a:t>Crigler-Najjar</a:t>
            </a:r>
            <a:r>
              <a:rPr lang="en-US" dirty="0" smtClean="0"/>
              <a:t> syndrome</a:t>
            </a:r>
          </a:p>
          <a:p>
            <a:pPr lvl="1" algn="l" rtl="0"/>
            <a:r>
              <a:rPr lang="en-US" dirty="0" err="1" smtClean="0"/>
              <a:t>Dubin</a:t>
            </a:r>
            <a:r>
              <a:rPr lang="en-US" dirty="0" smtClean="0"/>
              <a:t>- Johnson syndrome</a:t>
            </a:r>
          </a:p>
          <a:p>
            <a:pPr lvl="1" algn="l" rtl="0"/>
            <a:r>
              <a:rPr lang="en-US" dirty="0" smtClean="0"/>
              <a:t>Gilbert disease </a:t>
            </a:r>
          </a:p>
          <a:p>
            <a:pPr lvl="1" algn="l" rtl="0"/>
            <a:r>
              <a:rPr lang="en-US" dirty="0" smtClean="0"/>
              <a:t>Neonatal physiologic jaundice of the newborn </a:t>
            </a:r>
          </a:p>
          <a:p>
            <a:pPr lvl="0" algn="l" rtl="0">
              <a:buNone/>
            </a:pPr>
            <a:r>
              <a:rPr lang="en-US" dirty="0" smtClean="0"/>
              <a:t>2-  Diseases resulting in </a:t>
            </a:r>
            <a:r>
              <a:rPr lang="en-US" dirty="0" err="1" smtClean="0"/>
              <a:t>hepatocellular</a:t>
            </a:r>
            <a:r>
              <a:rPr lang="en-US" dirty="0" smtClean="0"/>
              <a:t> injury or destruction, e.g.:</a:t>
            </a:r>
          </a:p>
          <a:p>
            <a:pPr lvl="1" algn="l" rtl="0"/>
            <a:r>
              <a:rPr lang="en-US" sz="2800" dirty="0" smtClean="0"/>
              <a:t>Cirrhosis</a:t>
            </a:r>
          </a:p>
          <a:p>
            <a:pPr lvl="1" algn="l" rtl="0"/>
            <a:r>
              <a:rPr lang="en-US" sz="2800" dirty="0" smtClean="0"/>
              <a:t>Tumors</a:t>
            </a:r>
          </a:p>
          <a:p>
            <a:pPr lvl="1" algn="l" rtl="0"/>
            <a:r>
              <a:rPr lang="en-US" sz="2800" dirty="0" smtClean="0"/>
              <a:t>Infection</a:t>
            </a:r>
          </a:p>
          <a:p>
            <a:pPr lvl="1" algn="l" rtl="0"/>
            <a:r>
              <a:rPr lang="en-US" sz="2800" dirty="0" smtClean="0"/>
              <a:t>Toxins</a:t>
            </a:r>
            <a:endParaRPr lang="en-US" dirty="0" smtClean="0"/>
          </a:p>
          <a:p>
            <a:pPr algn="l" rtl="0"/>
            <a:r>
              <a:rPr lang="en-US" dirty="0" smtClean="0"/>
              <a:t>  In hepatic jaundice either </a:t>
            </a:r>
            <a:r>
              <a:rPr lang="en-US" dirty="0" err="1" smtClean="0"/>
              <a:t>unconjugated</a:t>
            </a:r>
            <a:r>
              <a:rPr lang="en-US" dirty="0" smtClean="0"/>
              <a:t>  </a:t>
            </a:r>
            <a:r>
              <a:rPr lang="en-US" dirty="0" err="1" smtClean="0"/>
              <a:t>bilirubin</a:t>
            </a:r>
            <a:r>
              <a:rPr lang="en-US" dirty="0" smtClean="0"/>
              <a:t> or conjugated </a:t>
            </a:r>
            <a:r>
              <a:rPr lang="en-US" dirty="0" err="1" smtClean="0"/>
              <a:t>bilirubin</a:t>
            </a:r>
            <a:r>
              <a:rPr lang="en-US" dirty="0" smtClean="0"/>
              <a:t> or the both will be increased  </a:t>
            </a:r>
            <a:endParaRPr lang="ar-IQ" dirty="0"/>
          </a:p>
        </p:txBody>
      </p:sp>
      <p:sp>
        <p:nvSpPr>
          <p:cNvPr id="3" name="Title 2"/>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lgn="ctr"/>
            <a:r>
              <a:rPr lang="en-US" dirty="0" smtClean="0"/>
              <a:t>Hepatic jaundice</a:t>
            </a:r>
            <a:endParaRPr lang="ar-IQ"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lvl="0" algn="justLow" rtl="0"/>
            <a:endParaRPr lang="en-US" dirty="0" smtClean="0"/>
          </a:p>
          <a:p>
            <a:pPr lvl="0" algn="justLow" rtl="0"/>
            <a:r>
              <a:rPr lang="en-US" dirty="0" err="1" smtClean="0"/>
              <a:t>Crigler-Najjar</a:t>
            </a:r>
            <a:r>
              <a:rPr lang="en-US" dirty="0" smtClean="0"/>
              <a:t> syndrome, and physiologic jaundice of the newborn are hepatic causes of jaundice that result in elevations in </a:t>
            </a:r>
            <a:r>
              <a:rPr lang="en-US" dirty="0" err="1" smtClean="0"/>
              <a:t>unconjugated</a:t>
            </a:r>
            <a:r>
              <a:rPr lang="en-US" dirty="0" smtClean="0"/>
              <a:t> </a:t>
            </a:r>
            <a:r>
              <a:rPr lang="en-US" dirty="0" err="1" smtClean="0"/>
              <a:t>bilirubin</a:t>
            </a:r>
            <a:r>
              <a:rPr lang="en-US" dirty="0" smtClean="0"/>
              <a:t>. </a:t>
            </a:r>
          </a:p>
          <a:p>
            <a:pPr lvl="0" algn="justLow" rtl="0"/>
            <a:r>
              <a:rPr lang="en-US" dirty="0" smtClean="0"/>
              <a:t>Conditions such as </a:t>
            </a:r>
            <a:r>
              <a:rPr lang="en-US" dirty="0" err="1" smtClean="0"/>
              <a:t>Dubin</a:t>
            </a:r>
            <a:r>
              <a:rPr lang="en-US" dirty="0" smtClean="0"/>
              <a:t>-Johnson and Rotor syndrome are hepatic causes of jaundice that result in elevations in conjugated </a:t>
            </a:r>
            <a:r>
              <a:rPr lang="en-US" dirty="0" err="1" smtClean="0"/>
              <a:t>bilirubin</a:t>
            </a:r>
            <a:r>
              <a:rPr lang="en-US" dirty="0" smtClean="0"/>
              <a:t>.</a:t>
            </a:r>
          </a:p>
          <a:p>
            <a:pPr lvl="0" algn="justLow" rtl="0"/>
            <a:r>
              <a:rPr lang="en-US" dirty="0" smtClean="0"/>
              <a:t>Gilbert syndrome,, is a benign hereditary disorder that </a:t>
            </a:r>
            <a:r>
              <a:rPr lang="en-US" sz="2800" dirty="0" smtClean="0">
                <a:solidFill>
                  <a:schemeClr val="tx1"/>
                </a:solidFill>
              </a:rPr>
              <a:t>characterized by intermittent </a:t>
            </a:r>
            <a:r>
              <a:rPr lang="en-US" sz="2800" dirty="0" err="1" smtClean="0">
                <a:solidFill>
                  <a:schemeClr val="tx1"/>
                </a:solidFill>
              </a:rPr>
              <a:t>unconjugated</a:t>
            </a:r>
            <a:r>
              <a:rPr lang="en-US" sz="2800" dirty="0" smtClean="0">
                <a:solidFill>
                  <a:schemeClr val="tx1"/>
                </a:solidFill>
              </a:rPr>
              <a:t> </a:t>
            </a:r>
            <a:r>
              <a:rPr lang="en-US" sz="2800" dirty="0" err="1" smtClean="0">
                <a:solidFill>
                  <a:schemeClr val="tx1"/>
                </a:solidFill>
              </a:rPr>
              <a:t>hyperbilirubinemia</a:t>
            </a:r>
            <a:r>
              <a:rPr lang="en-US" sz="2800" dirty="0" smtClean="0">
                <a:solidFill>
                  <a:schemeClr val="tx1"/>
                </a:solidFill>
              </a:rPr>
              <a:t> in the absence of </a:t>
            </a:r>
            <a:r>
              <a:rPr lang="en-US" sz="2800" dirty="0" err="1" smtClean="0">
                <a:solidFill>
                  <a:schemeClr val="tx1"/>
                </a:solidFill>
              </a:rPr>
              <a:t>hemolysis</a:t>
            </a:r>
            <a:r>
              <a:rPr lang="en-US" sz="2800" dirty="0" smtClean="0">
                <a:solidFill>
                  <a:schemeClr val="tx1"/>
                </a:solidFill>
              </a:rPr>
              <a:t> and underlying liver disease due to a defective conjugation system</a:t>
            </a:r>
            <a:endParaRPr lang="en-US" dirty="0" smtClean="0"/>
          </a:p>
          <a:p>
            <a:endParaRPr lang="ar-IQ" dirty="0"/>
          </a:p>
        </p:txBody>
      </p:sp>
      <p:sp>
        <p:nvSpPr>
          <p:cNvPr id="3" name="Title 2"/>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lgn="ctr"/>
            <a:r>
              <a:rPr lang="en-US" dirty="0" smtClean="0"/>
              <a:t>Hepatic jaundice</a:t>
            </a:r>
            <a:endParaRPr lang="ar-IQ"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Inherited Hyperbilirubinemias</a:t>
            </a:r>
          </a:p>
        </p:txBody>
      </p:sp>
      <p:pic>
        <p:nvPicPr>
          <p:cNvPr id="7171" name="Picture 4" descr="AAJIENV0"/>
          <p:cNvPicPr>
            <a:picLocks noGrp="1" noChangeAspect="1" noChangeArrowheads="1"/>
          </p:cNvPicPr>
          <p:nvPr>
            <p:ph idx="1"/>
          </p:nvPr>
        </p:nvPicPr>
        <p:blipFill>
          <a:blip r:embed="rId3" cstate="print"/>
          <a:srcRect/>
          <a:stretch>
            <a:fillRect/>
          </a:stretch>
        </p:blipFill>
        <p:spPr>
          <a:xfrm>
            <a:off x="457200" y="1676400"/>
            <a:ext cx="8229600" cy="1981200"/>
          </a:xfrm>
          <a:noFill/>
        </p:spPr>
      </p:pic>
      <p:sp>
        <p:nvSpPr>
          <p:cNvPr id="8" name="Rectangle 7"/>
          <p:cNvSpPr/>
          <p:nvPr/>
        </p:nvSpPr>
        <p:spPr>
          <a:xfrm>
            <a:off x="428596" y="4495800"/>
            <a:ext cx="8429684" cy="200503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52425" lvl="3" indent="-234950" algn="l" rtl="0">
              <a:buFont typeface="Arial" pitchFamily="34" charset="0"/>
              <a:buChar char="•"/>
              <a:defRPr/>
            </a:pPr>
            <a:r>
              <a:rPr lang="en-US" sz="2000" b="1" dirty="0">
                <a:latin typeface="Arial" charset="0"/>
              </a:rPr>
              <a:t>Gilbert Syndrome</a:t>
            </a:r>
          </a:p>
          <a:p>
            <a:pPr marL="398463" lvl="4" indent="69850" algn="l" rtl="0">
              <a:buFont typeface="Wingdings" pitchFamily="2" charset="2"/>
              <a:buChar char="Ø"/>
              <a:defRPr/>
            </a:pPr>
            <a:r>
              <a:rPr lang="en-US" sz="2000" dirty="0">
                <a:latin typeface="Arial" charset="0"/>
              </a:rPr>
              <a:t>Reduction in the activity of UDP-</a:t>
            </a:r>
            <a:r>
              <a:rPr lang="en-US" sz="2000" dirty="0" err="1">
                <a:latin typeface="Arial" charset="0"/>
              </a:rPr>
              <a:t>glucoronyl</a:t>
            </a:r>
            <a:r>
              <a:rPr lang="en-US" sz="2000" dirty="0">
                <a:latin typeface="Arial" charset="0"/>
              </a:rPr>
              <a:t> </a:t>
            </a:r>
            <a:r>
              <a:rPr lang="en-US" sz="2000" dirty="0" err="1">
                <a:latin typeface="Arial" charset="0"/>
              </a:rPr>
              <a:t>transferase</a:t>
            </a:r>
            <a:endParaRPr lang="en-US" sz="2000" dirty="0">
              <a:latin typeface="Arial" charset="0"/>
            </a:endParaRPr>
          </a:p>
          <a:p>
            <a:pPr marL="398463" lvl="3" indent="-280988" algn="l" rtl="0">
              <a:buFont typeface="Arial" pitchFamily="34" charset="0"/>
              <a:buChar char="•"/>
              <a:defRPr/>
            </a:pPr>
            <a:r>
              <a:rPr lang="en-US" sz="2000" b="1" dirty="0" err="1">
                <a:latin typeface="Arial" charset="0"/>
              </a:rPr>
              <a:t>Crigler-Najjar</a:t>
            </a:r>
            <a:r>
              <a:rPr lang="en-US" sz="2000" b="1" dirty="0">
                <a:latin typeface="Arial" charset="0"/>
              </a:rPr>
              <a:t> syndrome</a:t>
            </a:r>
          </a:p>
          <a:p>
            <a:pPr marL="398463" lvl="4" indent="280988" algn="l" rtl="0">
              <a:buFont typeface="Wingdings" pitchFamily="2" charset="2"/>
              <a:buChar char="Ø"/>
              <a:defRPr/>
            </a:pPr>
            <a:r>
              <a:rPr lang="en-US" sz="2000" dirty="0">
                <a:latin typeface="Arial" charset="0"/>
              </a:rPr>
              <a:t>Defective UDPG-</a:t>
            </a:r>
            <a:r>
              <a:rPr lang="en-US" sz="2000" dirty="0" err="1">
                <a:latin typeface="Arial" charset="0"/>
              </a:rPr>
              <a:t>transferase</a:t>
            </a:r>
            <a:endParaRPr lang="en-US" sz="2000" dirty="0">
              <a:latin typeface="Arial" charset="0"/>
            </a:endParaRPr>
          </a:p>
          <a:p>
            <a:pPr marL="398463" lvl="3" indent="-280988" algn="l" rtl="0">
              <a:buFont typeface="Arial" pitchFamily="34" charset="0"/>
              <a:buChar char="•"/>
              <a:defRPr/>
            </a:pPr>
            <a:r>
              <a:rPr lang="en-US" sz="2000" b="1" dirty="0">
                <a:latin typeface="Arial" charset="0"/>
              </a:rPr>
              <a:t>Dublin-Johnson disease</a:t>
            </a:r>
          </a:p>
          <a:p>
            <a:pPr marL="398463" lvl="4" indent="234950" algn="l" rtl="0">
              <a:buFont typeface="Wingdings" pitchFamily="2" charset="2"/>
              <a:buChar char="Ø"/>
              <a:defRPr/>
            </a:pPr>
            <a:r>
              <a:rPr lang="en-US" sz="2000" dirty="0">
                <a:latin typeface="Arial" charset="0"/>
              </a:rPr>
              <a:t>Post-conjugation failure</a:t>
            </a:r>
          </a:p>
        </p:txBody>
      </p:sp>
      <p:sp>
        <p:nvSpPr>
          <p:cNvPr id="7173" name="TextBox 4"/>
          <p:cNvSpPr txBox="1">
            <a:spLocks noChangeArrowheads="1"/>
          </p:cNvSpPr>
          <p:nvPr/>
        </p:nvSpPr>
        <p:spPr bwMode="auto">
          <a:xfrm>
            <a:off x="3048000" y="3733800"/>
            <a:ext cx="2362200" cy="369888"/>
          </a:xfrm>
          <a:prstGeom prst="rect">
            <a:avLst/>
          </a:prstGeom>
          <a:noFill/>
          <a:ln w="9525">
            <a:noFill/>
            <a:miter lim="800000"/>
            <a:headEnd/>
            <a:tailEnd/>
          </a:ln>
        </p:spPr>
        <p:txBody>
          <a:bodyPr>
            <a:spAutoFit/>
          </a:bodyPr>
          <a:lstStyle/>
          <a:p>
            <a:pPr algn="ctr"/>
            <a:r>
              <a:rPr lang="en-US" b="1"/>
              <a:t>Liver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Low" rtl="0"/>
            <a:endParaRPr lang="en-US" dirty="0" smtClean="0"/>
          </a:p>
          <a:p>
            <a:pPr algn="justLow" rtl="0"/>
            <a:r>
              <a:rPr lang="en-US" dirty="0" err="1" smtClean="0"/>
              <a:t>Posthepatic</a:t>
            </a:r>
            <a:r>
              <a:rPr lang="en-US" dirty="0" smtClean="0"/>
              <a:t> jaundice is results from </a:t>
            </a:r>
            <a:r>
              <a:rPr lang="en-US" dirty="0" err="1" smtClean="0"/>
              <a:t>biliary</a:t>
            </a:r>
            <a:r>
              <a:rPr lang="en-US" dirty="0" smtClean="0"/>
              <a:t> obstructive disease</a:t>
            </a:r>
          </a:p>
          <a:p>
            <a:pPr algn="justLow" rtl="0"/>
            <a:r>
              <a:rPr lang="en-US" dirty="0" smtClean="0"/>
              <a:t>In This type of  jaundice, conjugated </a:t>
            </a:r>
            <a:r>
              <a:rPr lang="en-US" dirty="0" err="1" smtClean="0"/>
              <a:t>bilirubin</a:t>
            </a:r>
            <a:r>
              <a:rPr lang="en-US" dirty="0" smtClean="0"/>
              <a:t> is increased only &amp; it caused by :</a:t>
            </a:r>
          </a:p>
          <a:p>
            <a:pPr lvl="1" algn="justLow" rtl="0">
              <a:buNone/>
            </a:pPr>
            <a:r>
              <a:rPr lang="en-US" dirty="0" smtClean="0"/>
              <a:t>1-Physical obstructions (gallstones or tumors)</a:t>
            </a:r>
          </a:p>
          <a:p>
            <a:pPr marL="880110" lvl="1" indent="-514350" algn="justLow" rtl="0">
              <a:buNone/>
            </a:pPr>
            <a:r>
              <a:rPr lang="en-US" dirty="0" smtClean="0"/>
              <a:t>2- </a:t>
            </a:r>
            <a:r>
              <a:rPr lang="en-US" dirty="0" err="1" smtClean="0"/>
              <a:t>Cholestasis</a:t>
            </a:r>
            <a:endParaRPr lang="en-US" dirty="0" smtClean="0"/>
          </a:p>
          <a:p>
            <a:pPr marL="880110" lvl="1" indent="-514350" algn="justLow" rtl="0">
              <a:buNone/>
            </a:pPr>
            <a:r>
              <a:rPr lang="en-US" dirty="0" smtClean="0"/>
              <a:t>3- </a:t>
            </a:r>
            <a:r>
              <a:rPr lang="en-US" dirty="0" err="1" smtClean="0"/>
              <a:t>Biliary</a:t>
            </a:r>
            <a:r>
              <a:rPr lang="en-US" dirty="0" smtClean="0"/>
              <a:t> </a:t>
            </a:r>
            <a:r>
              <a:rPr lang="en-US" dirty="0" err="1" smtClean="0"/>
              <a:t>atresia</a:t>
            </a:r>
            <a:endParaRPr lang="en-US" dirty="0" smtClean="0"/>
          </a:p>
          <a:p>
            <a:pPr algn="l" rtl="0">
              <a:buNone/>
            </a:pPr>
            <a:endParaRPr lang="ar-IQ" dirty="0"/>
          </a:p>
        </p:txBody>
      </p:sp>
      <p:sp>
        <p:nvSpPr>
          <p:cNvPr id="3" name="Title 2"/>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pPr lvl="1" algn="ctr" rtl="1">
              <a:spcBef>
                <a:spcPct val="0"/>
              </a:spcBef>
            </a:pPr>
            <a:r>
              <a:rPr lang="en-US" sz="3200" b="1" dirty="0" smtClean="0"/>
              <a:t/>
            </a:r>
            <a:br>
              <a:rPr lang="en-US" sz="3200" b="1" dirty="0" smtClean="0"/>
            </a:br>
            <a:r>
              <a:rPr lang="en-US" sz="3200" b="1" dirty="0" smtClean="0"/>
              <a:t>Post-hepatic (Obstructive Jaundice )</a:t>
            </a:r>
            <a:r>
              <a:rPr lang="ar-IQ" sz="3200" b="1" dirty="0" smtClean="0"/>
              <a:t/>
            </a:r>
            <a:br>
              <a:rPr lang="ar-IQ" sz="3200" b="1" dirty="0" smtClean="0"/>
            </a:br>
            <a:endParaRPr lang="ar-IQ" sz="32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pPr algn="l" rtl="0"/>
            <a:r>
              <a:rPr lang="en-US" dirty="0" smtClean="0"/>
              <a:t>Many factors contribute to physiologic jaundice of Newborn :</a:t>
            </a:r>
          </a:p>
          <a:p>
            <a:pPr lvl="1" algn="l" rtl="0">
              <a:buNone/>
            </a:pPr>
            <a:r>
              <a:rPr lang="en-US" dirty="0" smtClean="0"/>
              <a:t>• Increased </a:t>
            </a:r>
            <a:r>
              <a:rPr lang="en-US" dirty="0" err="1" smtClean="0"/>
              <a:t>bilirubin</a:t>
            </a:r>
            <a:r>
              <a:rPr lang="en-US" dirty="0" smtClean="0"/>
              <a:t> load due to shortened RBC lifespan</a:t>
            </a:r>
          </a:p>
          <a:p>
            <a:pPr lvl="1" algn="l" rtl="0">
              <a:buNone/>
            </a:pPr>
            <a:r>
              <a:rPr lang="en-US" dirty="0" smtClean="0"/>
              <a:t>• Relative lack of conjugating enzyme</a:t>
            </a:r>
          </a:p>
          <a:p>
            <a:pPr lvl="1" algn="l" rtl="0">
              <a:buNone/>
            </a:pPr>
            <a:r>
              <a:rPr lang="en-US" dirty="0" smtClean="0"/>
              <a:t>• Decreased binding to albumin leading to increased liver uptake</a:t>
            </a:r>
          </a:p>
          <a:p>
            <a:pPr algn="l" rtl="0"/>
            <a:r>
              <a:rPr lang="en-US" dirty="0" smtClean="0"/>
              <a:t>Physiologic jaundice has an increased  potential risk of </a:t>
            </a:r>
            <a:r>
              <a:rPr lang="en-US" dirty="0" err="1" smtClean="0"/>
              <a:t>kernicterus</a:t>
            </a:r>
            <a:r>
              <a:rPr lang="en-US" dirty="0" smtClean="0"/>
              <a:t>:</a:t>
            </a:r>
          </a:p>
          <a:p>
            <a:pPr lvl="2" algn="l" rtl="0">
              <a:buNone/>
            </a:pPr>
            <a:r>
              <a:rPr lang="it-IT" dirty="0" smtClean="0"/>
              <a:t>– Neurologic syndrome due to bilirubin </a:t>
            </a:r>
            <a:r>
              <a:rPr lang="en-US" dirty="0" smtClean="0"/>
              <a:t>neurotoxicity</a:t>
            </a:r>
          </a:p>
          <a:p>
            <a:pPr lvl="2" algn="l" rtl="0">
              <a:buNone/>
            </a:pPr>
            <a:r>
              <a:rPr lang="en-US" dirty="0" smtClean="0"/>
              <a:t>– Lethargy  with seizures </a:t>
            </a:r>
          </a:p>
          <a:p>
            <a:pPr algn="l" rtl="0"/>
            <a:r>
              <a:rPr lang="en-US" dirty="0" smtClean="0"/>
              <a:t>Physiologic jaundice prevented by phototherapy, exchange transfusion</a:t>
            </a:r>
            <a:endParaRPr lang="ar-IQ" dirty="0" smtClean="0"/>
          </a:p>
          <a:p>
            <a:pPr lvl="1" algn="l" rtl="0">
              <a:buNone/>
            </a:pPr>
            <a:endParaRPr lang="en-US" dirty="0" smtClean="0"/>
          </a:p>
          <a:p>
            <a:pPr lvl="1" algn="l" rtl="0">
              <a:buNone/>
            </a:pPr>
            <a:endParaRPr lang="ar-IQ" dirty="0"/>
          </a:p>
        </p:txBody>
      </p:sp>
      <p:sp>
        <p:nvSpPr>
          <p:cNvPr id="3" name="Title 2"/>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dirty="0" smtClean="0"/>
              <a:t>Physiologic Jaundice of Newborn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fld id="{0629D71D-57BA-41DD-B2D4-96C3F476D250}" type="slidenum">
              <a:rPr lang="ar-SA"/>
              <a:pPr/>
              <a:t>29</a:t>
            </a:fld>
            <a:endParaRPr lang="en-US"/>
          </a:p>
        </p:txBody>
      </p:sp>
      <p:pic>
        <p:nvPicPr>
          <p:cNvPr id="80899"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a:xfrm>
            <a:off x="0" y="0"/>
            <a:ext cx="9144000" cy="6858000"/>
          </a:xfrm>
        </p:spPr>
      </p:pic>
    </p:spTree>
    <p:extLst>
      <p:ext uri="{BB962C8B-B14F-4D97-AF65-F5344CB8AC3E}">
        <p14:creationId xmlns="" xmlns:p14="http://schemas.microsoft.com/office/powerpoint/2010/main" val="2168756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457200" y="0"/>
            <a:ext cx="8229600" cy="838200"/>
          </a:xfrm>
        </p:spPr>
        <p:txBody>
          <a:bodyPr/>
          <a:lstStyle/>
          <a:p>
            <a:pPr algn="ctr" rtl="0"/>
            <a:r>
              <a:rPr lang="en-US" sz="3600" b="1" dirty="0" smtClean="0">
                <a:solidFill>
                  <a:srgbClr val="C00000"/>
                </a:solidFill>
              </a:rPr>
              <a:t>Gross anatomy of the liver</a:t>
            </a:r>
          </a:p>
        </p:txBody>
      </p:sp>
      <p:pic>
        <p:nvPicPr>
          <p:cNvPr id="5124"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a:xfrm>
            <a:off x="1060450" y="1190625"/>
            <a:ext cx="7016750" cy="5133975"/>
          </a:xfrm>
          <a:noFill/>
        </p:spPr>
      </p:pic>
      <p:pic>
        <p:nvPicPr>
          <p:cNvPr id="5125" name="Content Placeholder 3" descr="Human Anatomy: Antererior View of the Liver"/>
          <p:cNvPicPr>
            <a:picLocks/>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7544" y="968896"/>
            <a:ext cx="2376264" cy="1862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787932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bule.jpg"/>
          <p:cNvPicPr>
            <a:picLocks noChangeAspect="1"/>
          </p:cNvPicPr>
          <p:nvPr/>
        </p:nvPicPr>
        <p:blipFill>
          <a:blip r:embed="rId3" cstate="print"/>
          <a:stretch>
            <a:fillRect/>
          </a:stretch>
        </p:blipFill>
        <p:spPr>
          <a:xfrm>
            <a:off x="714348" y="4214818"/>
            <a:ext cx="2286016" cy="19431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images.jpg"/>
          <p:cNvPicPr>
            <a:picLocks noChangeAspect="1"/>
          </p:cNvPicPr>
          <p:nvPr/>
        </p:nvPicPr>
        <p:blipFill>
          <a:blip r:embed="rId4" cstate="print"/>
          <a:stretch>
            <a:fillRect/>
          </a:stretch>
        </p:blipFill>
        <p:spPr>
          <a:xfrm>
            <a:off x="2428860" y="285728"/>
            <a:ext cx="4714908" cy="3429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portaltriad.jpg"/>
          <p:cNvPicPr>
            <a:picLocks noChangeAspect="1"/>
          </p:cNvPicPr>
          <p:nvPr/>
        </p:nvPicPr>
        <p:blipFill>
          <a:blip r:embed="rId5" cstate="print"/>
          <a:stretch>
            <a:fillRect/>
          </a:stretch>
        </p:blipFill>
        <p:spPr>
          <a:xfrm>
            <a:off x="5684370" y="4071942"/>
            <a:ext cx="2721448" cy="2143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fld id="{964D57AB-BE23-49C4-973A-9FC0E907B755}" type="slidenum">
              <a:rPr lang="ar-SA" sz="1400"/>
              <a:pPr/>
              <a:t>5</a:t>
            </a:fld>
            <a:endParaRPr lang="en-US" sz="1400"/>
          </a:p>
        </p:txBody>
      </p:sp>
      <p:sp>
        <p:nvSpPr>
          <p:cNvPr id="8195" name="Title 1"/>
          <p:cNvSpPr>
            <a:spLocks noGrp="1"/>
          </p:cNvSpPr>
          <p:nvPr>
            <p:ph type="title"/>
          </p:nvPr>
        </p:nvSpPr>
        <p:spPr>
          <a:xfrm>
            <a:off x="457200" y="274638"/>
            <a:ext cx="8229600" cy="715962"/>
          </a:xfrm>
        </p:spPr>
        <p:style>
          <a:lnRef idx="3">
            <a:schemeClr val="lt1"/>
          </a:lnRef>
          <a:fillRef idx="1">
            <a:schemeClr val="accent1"/>
          </a:fillRef>
          <a:effectRef idx="1">
            <a:schemeClr val="accent1"/>
          </a:effectRef>
          <a:fontRef idx="minor">
            <a:schemeClr val="lt1"/>
          </a:fontRef>
        </p:style>
        <p:txBody>
          <a:bodyPr/>
          <a:lstStyle/>
          <a:p>
            <a:pPr algn="ctr" rtl="0"/>
            <a:r>
              <a:rPr lang="en-US" sz="3600" b="1" dirty="0" smtClean="0">
                <a:solidFill>
                  <a:srgbClr val="C00000"/>
                </a:solidFill>
              </a:rPr>
              <a:t>Blood supply to the liver</a:t>
            </a:r>
          </a:p>
        </p:txBody>
      </p:sp>
      <p:sp>
        <p:nvSpPr>
          <p:cNvPr id="8196" name="Content Placeholder 2"/>
          <p:cNvSpPr>
            <a:spLocks noGrp="1"/>
          </p:cNvSpPr>
          <p:nvPr>
            <p:ph idx="1"/>
          </p:nvPr>
        </p:nvSpPr>
        <p:spPr>
          <a:xfrm>
            <a:off x="609600" y="1447800"/>
            <a:ext cx="8229600" cy="3853407"/>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lgn="justLow" rtl="0"/>
            <a:r>
              <a:rPr lang="en-US" sz="2400" b="1" dirty="0" smtClean="0">
                <a:solidFill>
                  <a:schemeClr val="tx1"/>
                </a:solidFill>
              </a:rPr>
              <a:t>There are two main blood vessels supplying the liver.</a:t>
            </a:r>
          </a:p>
          <a:p>
            <a:pPr algn="justLow" rtl="0"/>
            <a:endParaRPr lang="en-US" sz="2400" b="1" dirty="0" smtClean="0">
              <a:solidFill>
                <a:schemeClr val="tx1"/>
              </a:solidFill>
            </a:endParaRPr>
          </a:p>
          <a:p>
            <a:pPr marL="109728" indent="0" algn="justLow" rtl="0">
              <a:buNone/>
            </a:pPr>
            <a:r>
              <a:rPr lang="en-US" sz="2400" b="1" dirty="0" smtClean="0">
                <a:solidFill>
                  <a:schemeClr val="tx1"/>
                </a:solidFill>
              </a:rPr>
              <a:t>a) Hepatic artery a branch of the aorta   : </a:t>
            </a:r>
          </a:p>
          <a:p>
            <a:pPr lvl="1" algn="justLow" rtl="0"/>
            <a:r>
              <a:rPr lang="en-US" sz="2000" b="1" dirty="0" smtClean="0">
                <a:solidFill>
                  <a:schemeClr val="tx1"/>
                </a:solidFill>
              </a:rPr>
              <a:t>Carrying oxygenated blood that contribute  to about 20% of the blood supply </a:t>
            </a:r>
          </a:p>
          <a:p>
            <a:pPr lvl="1" algn="justLow" rtl="0"/>
            <a:r>
              <a:rPr lang="en-US" sz="2000" b="1" dirty="0" smtClean="0">
                <a:solidFill>
                  <a:schemeClr val="tx1"/>
                </a:solidFill>
              </a:rPr>
              <a:t>Provides most of the O</a:t>
            </a:r>
            <a:r>
              <a:rPr lang="en-US" sz="2000" b="1" baseline="-25000" dirty="0" smtClean="0">
                <a:solidFill>
                  <a:schemeClr val="tx1"/>
                </a:solidFill>
              </a:rPr>
              <a:t>2 </a:t>
            </a:r>
            <a:r>
              <a:rPr lang="en-US" sz="2000" b="1" dirty="0" err="1" smtClean="0">
                <a:solidFill>
                  <a:schemeClr val="tx1"/>
                </a:solidFill>
              </a:rPr>
              <a:t>requierments</a:t>
            </a:r>
            <a:r>
              <a:rPr lang="en-US" sz="2000" b="1" dirty="0" smtClean="0">
                <a:solidFill>
                  <a:schemeClr val="tx1"/>
                </a:solidFill>
              </a:rPr>
              <a:t> </a:t>
            </a:r>
            <a:r>
              <a:rPr lang="en-US" sz="2000" dirty="0" smtClean="0">
                <a:solidFill>
                  <a:schemeClr val="tx1"/>
                </a:solidFill>
              </a:rPr>
              <a:t>. </a:t>
            </a:r>
          </a:p>
          <a:p>
            <a:pPr lvl="1" algn="justLow" rtl="0"/>
            <a:endParaRPr lang="en-US" sz="2000" dirty="0" smtClean="0">
              <a:solidFill>
                <a:schemeClr val="tx1"/>
              </a:solidFill>
            </a:endParaRPr>
          </a:p>
          <a:p>
            <a:pPr marL="109728" indent="0" algn="justLow" rtl="0">
              <a:buNone/>
            </a:pPr>
            <a:r>
              <a:rPr lang="en-US" sz="2400" b="1" dirty="0">
                <a:solidFill>
                  <a:schemeClr val="tx1"/>
                </a:solidFill>
              </a:rPr>
              <a:t>b) Hepatic portal vein </a:t>
            </a:r>
            <a:r>
              <a:rPr lang="en-US" sz="2400" b="1" dirty="0" smtClean="0">
                <a:solidFill>
                  <a:schemeClr val="tx1"/>
                </a:solidFill>
              </a:rPr>
              <a:t>carrying blood(deoxygenated</a:t>
            </a:r>
            <a:r>
              <a:rPr lang="en-US" sz="2400" b="1" dirty="0">
                <a:solidFill>
                  <a:schemeClr val="tx1"/>
                </a:solidFill>
              </a:rPr>
              <a:t>) from the gut </a:t>
            </a:r>
            <a:r>
              <a:rPr lang="en-US" sz="2400" b="1" dirty="0" smtClean="0">
                <a:solidFill>
                  <a:schemeClr val="tx1"/>
                </a:solidFill>
              </a:rPr>
              <a:t>that</a:t>
            </a:r>
            <a:r>
              <a:rPr lang="en-US" sz="2400" b="1" dirty="0">
                <a:solidFill>
                  <a:schemeClr val="tx1"/>
                </a:solidFill>
              </a:rPr>
              <a:t>:</a:t>
            </a:r>
          </a:p>
          <a:p>
            <a:pPr lvl="1" algn="justLow" rtl="0"/>
            <a:r>
              <a:rPr lang="en-US" sz="2000" b="1" dirty="0" smtClean="0">
                <a:solidFill>
                  <a:schemeClr val="tx1"/>
                </a:solidFill>
              </a:rPr>
              <a:t>Drains </a:t>
            </a:r>
            <a:r>
              <a:rPr lang="en-US" sz="2000" b="1" dirty="0">
                <a:solidFill>
                  <a:schemeClr val="tx1"/>
                </a:solidFill>
              </a:rPr>
              <a:t>the GI tract. </a:t>
            </a:r>
          </a:p>
          <a:p>
            <a:pPr lvl="1" algn="justLow" rtl="0"/>
            <a:r>
              <a:rPr lang="en-US" sz="2000" b="1" dirty="0" smtClean="0">
                <a:solidFill>
                  <a:schemeClr val="tx1"/>
                </a:solidFill>
              </a:rPr>
              <a:t>Transports  </a:t>
            </a:r>
            <a:r>
              <a:rPr lang="en-US" sz="2000" b="1" dirty="0">
                <a:solidFill>
                  <a:schemeClr val="tx1"/>
                </a:solidFill>
              </a:rPr>
              <a:t>the most recently </a:t>
            </a:r>
            <a:r>
              <a:rPr lang="en-US" sz="2000" b="1" dirty="0" smtClean="0">
                <a:solidFill>
                  <a:schemeClr val="tx1"/>
                </a:solidFill>
              </a:rPr>
              <a:t>absorbed </a:t>
            </a:r>
            <a:r>
              <a:rPr lang="en-US" sz="2000" b="1" dirty="0">
                <a:solidFill>
                  <a:schemeClr val="tx1"/>
                </a:solidFill>
              </a:rPr>
              <a:t>material from the  </a:t>
            </a:r>
            <a:r>
              <a:rPr lang="en-US" sz="2000" b="1" dirty="0" smtClean="0">
                <a:solidFill>
                  <a:schemeClr val="tx1"/>
                </a:solidFill>
              </a:rPr>
              <a:t>intestine </a:t>
            </a:r>
            <a:r>
              <a:rPr lang="en-US" sz="2000" b="1" dirty="0">
                <a:solidFill>
                  <a:schemeClr val="tx1"/>
                </a:solidFill>
              </a:rPr>
              <a:t>to the liver .</a:t>
            </a:r>
          </a:p>
          <a:p>
            <a:pPr lvl="1" algn="just" rtl="0"/>
            <a:endParaRPr lang="en-US" b="1" dirty="0"/>
          </a:p>
          <a:p>
            <a:pPr algn="just" rtl="0"/>
            <a:endParaRPr lang="en-US" b="1" dirty="0" smtClean="0"/>
          </a:p>
        </p:txBody>
      </p:sp>
      <p:sp>
        <p:nvSpPr>
          <p:cNvPr id="2" name="TextBox 1"/>
          <p:cNvSpPr txBox="1"/>
          <p:nvPr/>
        </p:nvSpPr>
        <p:spPr>
          <a:xfrm>
            <a:off x="1381919" y="5508886"/>
            <a:ext cx="5760640" cy="723275"/>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justLow" rtl="0"/>
            <a:r>
              <a:rPr lang="en-US" sz="2200" b="1" u="sng" dirty="0">
                <a:solidFill>
                  <a:schemeClr val="tx1"/>
                </a:solidFill>
              </a:rPr>
              <a:t>Note :</a:t>
            </a:r>
          </a:p>
          <a:p>
            <a:pPr algn="justLow" rtl="0"/>
            <a:r>
              <a:rPr lang="en-US" sz="1900" b="1" dirty="0" smtClean="0">
                <a:solidFill>
                  <a:schemeClr val="tx1"/>
                </a:solidFill>
              </a:rPr>
              <a:t>    Blood </a:t>
            </a:r>
            <a:r>
              <a:rPr lang="en-US" sz="1900" b="1" dirty="0">
                <a:solidFill>
                  <a:schemeClr val="tx1"/>
                </a:solidFill>
              </a:rPr>
              <a:t>leave the liver through hepatic </a:t>
            </a:r>
            <a:r>
              <a:rPr lang="en-US" sz="1900" b="1" dirty="0" smtClean="0">
                <a:solidFill>
                  <a:schemeClr val="tx1"/>
                </a:solidFill>
              </a:rPr>
              <a:t>vein </a:t>
            </a:r>
            <a:endParaRPr lang="en-US" sz="1900" b="1" dirty="0">
              <a:solidFill>
                <a:schemeClr val="tx1"/>
              </a:solidFill>
            </a:endParaRPr>
          </a:p>
        </p:txBody>
      </p:sp>
    </p:spTree>
    <p:extLst>
      <p:ext uri="{BB962C8B-B14F-4D97-AF65-F5344CB8AC3E}">
        <p14:creationId xmlns="" xmlns:p14="http://schemas.microsoft.com/office/powerpoint/2010/main" val="522703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stology_of_the_liver1307067589018.jpg"/>
          <p:cNvPicPr>
            <a:picLocks noChangeAspect="1"/>
          </p:cNvPicPr>
          <p:nvPr/>
        </p:nvPicPr>
        <p:blipFill>
          <a:blip r:embed="rId3" cstate="print"/>
          <a:stretch>
            <a:fillRect/>
          </a:stretch>
        </p:blipFill>
        <p:spPr>
          <a:xfrm>
            <a:off x="4929190" y="3429000"/>
            <a:ext cx="4000528" cy="32861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hepatocyte1.jpg"/>
          <p:cNvPicPr>
            <a:picLocks noChangeAspect="1"/>
          </p:cNvPicPr>
          <p:nvPr/>
        </p:nvPicPr>
        <p:blipFill>
          <a:blip r:embed="rId4" cstate="print"/>
          <a:stretch>
            <a:fillRect/>
          </a:stretch>
        </p:blipFill>
        <p:spPr>
          <a:xfrm>
            <a:off x="1857356" y="214290"/>
            <a:ext cx="5929354" cy="2857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sinusoid.jpg"/>
          <p:cNvPicPr>
            <a:picLocks noChangeAspect="1"/>
          </p:cNvPicPr>
          <p:nvPr/>
        </p:nvPicPr>
        <p:blipFill>
          <a:blip r:embed="rId5" cstate="print"/>
          <a:stretch>
            <a:fillRect/>
          </a:stretch>
        </p:blipFill>
        <p:spPr>
          <a:xfrm>
            <a:off x="214283" y="3429000"/>
            <a:ext cx="4429156" cy="32861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fld id="{44F45991-96AA-4BCD-B8EC-4C1C029B9511}" type="slidenum">
              <a:rPr lang="ar-SA" sz="1400"/>
              <a:pPr/>
              <a:t>7</a:t>
            </a:fld>
            <a:endParaRPr lang="en-US" sz="1400"/>
          </a:p>
        </p:txBody>
      </p:sp>
      <p:pic>
        <p:nvPicPr>
          <p:cNvPr id="10243" name="Picture 2" descr="D:\Pictures\Liver function images\Microscopic structure of the liver.jpg"/>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a:xfrm>
            <a:off x="0" y="0"/>
            <a:ext cx="9144000"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 xmlns:p14="http://schemas.microsoft.com/office/powerpoint/2010/main" val="4138650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fld id="{B0EE6B2A-7E17-46C8-A317-914886BC5391}" type="slidenum">
              <a:rPr lang="ar-SA" sz="1400"/>
              <a:pPr/>
              <a:t>8</a:t>
            </a:fld>
            <a:endParaRPr lang="en-US" sz="1400"/>
          </a:p>
        </p:txBody>
      </p:sp>
      <p:pic>
        <p:nvPicPr>
          <p:cNvPr id="6147" name="Picture 2" descr="D:\Pictures\Liver function images\functions[1].gif"/>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a:xfrm>
            <a:off x="541338" y="263525"/>
            <a:ext cx="8302625" cy="6365875"/>
          </a:xfrm>
          <a:noFill/>
        </p:spPr>
      </p:pic>
    </p:spTree>
    <p:extLst>
      <p:ext uri="{BB962C8B-B14F-4D97-AF65-F5344CB8AC3E}">
        <p14:creationId xmlns="" xmlns:p14="http://schemas.microsoft.com/office/powerpoint/2010/main" val="3205929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785794"/>
            <a:ext cx="8658228" cy="5857916"/>
          </a:xfrm>
        </p:spPr>
        <p:style>
          <a:lnRef idx="2">
            <a:schemeClr val="accent1"/>
          </a:lnRef>
          <a:fillRef idx="1">
            <a:schemeClr val="lt1"/>
          </a:fillRef>
          <a:effectRef idx="0">
            <a:schemeClr val="accent1"/>
          </a:effectRef>
          <a:fontRef idx="minor">
            <a:schemeClr val="dk1"/>
          </a:fontRef>
        </p:style>
        <p:txBody>
          <a:bodyPr>
            <a:noAutofit/>
          </a:bodyPr>
          <a:lstStyle/>
          <a:p>
            <a:pPr algn="justLow" rtl="0"/>
            <a:endParaRPr lang="en-US" sz="1600" dirty="0" smtClean="0"/>
          </a:p>
          <a:p>
            <a:pPr algn="justLow" rtl="0"/>
            <a:r>
              <a:rPr lang="en-US" sz="2000" dirty="0" smtClean="0"/>
              <a:t>Under </a:t>
            </a:r>
            <a:r>
              <a:rPr lang="en-US" sz="2000" dirty="0" smtClean="0"/>
              <a:t>physiologic conditions in the human adult, </a:t>
            </a:r>
            <a:r>
              <a:rPr lang="en-US" sz="2000" dirty="0" smtClean="0"/>
              <a:t>1–2 × </a:t>
            </a:r>
            <a:r>
              <a:rPr lang="en-US" sz="2000" dirty="0" smtClean="0"/>
              <a:t>108 erythrocytes are destroyed per hour. Thus, in </a:t>
            </a:r>
            <a:r>
              <a:rPr lang="en-US" sz="2000" dirty="0" smtClean="0"/>
              <a:t>1 day</a:t>
            </a:r>
            <a:r>
              <a:rPr lang="en-US" sz="2000" dirty="0" smtClean="0"/>
              <a:t>, a 70-kg human turns over approximately 6 g of hemoglobin</a:t>
            </a:r>
            <a:r>
              <a:rPr lang="en-US" sz="2000" dirty="0" smtClean="0"/>
              <a:t>.</a:t>
            </a:r>
          </a:p>
          <a:p>
            <a:pPr algn="justLow" rtl="0">
              <a:buNone/>
            </a:pPr>
            <a:endParaRPr lang="en-US" sz="2000" dirty="0" smtClean="0"/>
          </a:p>
          <a:p>
            <a:pPr algn="justLow" rtl="0"/>
            <a:r>
              <a:rPr lang="en-US" sz="2000" dirty="0" smtClean="0"/>
              <a:t>When hemoglobin is destroyed in the </a:t>
            </a:r>
            <a:r>
              <a:rPr lang="en-US" sz="2000" dirty="0" smtClean="0"/>
              <a:t>body, </a:t>
            </a:r>
            <a:r>
              <a:rPr lang="en-US" sz="2000" b="1" dirty="0" err="1" smtClean="0"/>
              <a:t>globin</a:t>
            </a:r>
            <a:r>
              <a:rPr lang="en-US" sz="2000" b="1" dirty="0" smtClean="0"/>
              <a:t> </a:t>
            </a:r>
            <a:r>
              <a:rPr lang="en-US" sz="2000" b="1" dirty="0" smtClean="0"/>
              <a:t>is degraded to its constituent amino </a:t>
            </a:r>
            <a:r>
              <a:rPr lang="en-US" sz="2000" b="1" dirty="0" smtClean="0"/>
              <a:t>acids, </a:t>
            </a:r>
            <a:r>
              <a:rPr lang="en-US" sz="2000" dirty="0" smtClean="0"/>
              <a:t>which </a:t>
            </a:r>
            <a:r>
              <a:rPr lang="en-US" sz="2000" dirty="0" smtClean="0"/>
              <a:t>are reused, and the </a:t>
            </a:r>
            <a:r>
              <a:rPr lang="en-US" sz="2000" b="1" dirty="0" smtClean="0"/>
              <a:t>iron of </a:t>
            </a:r>
            <a:r>
              <a:rPr lang="en-US" sz="2000" b="1" dirty="0" err="1" smtClean="0"/>
              <a:t>heme</a:t>
            </a:r>
            <a:r>
              <a:rPr lang="en-US" sz="2000" b="1" dirty="0" smtClean="0"/>
              <a:t> enters the </a:t>
            </a:r>
            <a:r>
              <a:rPr lang="en-US" sz="2000" b="1" dirty="0" smtClean="0"/>
              <a:t>iron </a:t>
            </a:r>
            <a:r>
              <a:rPr lang="en-US" sz="2000" dirty="0" smtClean="0"/>
              <a:t>pool</a:t>
            </a:r>
            <a:r>
              <a:rPr lang="en-US" sz="2000" dirty="0" smtClean="0"/>
              <a:t>, also for reuse. The iron-free </a:t>
            </a:r>
            <a:r>
              <a:rPr lang="en-US" sz="2000" b="1" dirty="0" err="1" smtClean="0"/>
              <a:t>porphyrin</a:t>
            </a:r>
            <a:r>
              <a:rPr lang="en-US" sz="2000" b="1" dirty="0" smtClean="0"/>
              <a:t> portion </a:t>
            </a:r>
            <a:r>
              <a:rPr lang="en-US" sz="2000" b="1" dirty="0" smtClean="0"/>
              <a:t>of </a:t>
            </a:r>
            <a:r>
              <a:rPr lang="en-US" sz="2000" dirty="0" err="1" smtClean="0"/>
              <a:t>heme</a:t>
            </a:r>
            <a:r>
              <a:rPr lang="en-US" sz="2000" dirty="0" smtClean="0"/>
              <a:t> </a:t>
            </a:r>
            <a:r>
              <a:rPr lang="en-US" sz="2000" dirty="0" smtClean="0"/>
              <a:t>is also degraded, mainly in the </a:t>
            </a:r>
            <a:r>
              <a:rPr lang="en-US" sz="2000" dirty="0" err="1" smtClean="0"/>
              <a:t>reticuloendothelial</a:t>
            </a:r>
            <a:r>
              <a:rPr lang="en-US" sz="2000" dirty="0" smtClean="0"/>
              <a:t> cells </a:t>
            </a:r>
            <a:r>
              <a:rPr lang="en-US" sz="2000" dirty="0" smtClean="0"/>
              <a:t>of the liver, spleen, and bone </a:t>
            </a:r>
            <a:r>
              <a:rPr lang="en-US" sz="2000" dirty="0" smtClean="0"/>
              <a:t>marrow. The </a:t>
            </a:r>
            <a:r>
              <a:rPr lang="en-US" sz="2000" dirty="0" smtClean="0"/>
              <a:t>catabolism of </a:t>
            </a:r>
            <a:r>
              <a:rPr lang="en-US" sz="2000" dirty="0" err="1" smtClean="0"/>
              <a:t>heme</a:t>
            </a:r>
            <a:r>
              <a:rPr lang="en-US" sz="2000" dirty="0" smtClean="0"/>
              <a:t> from all of the </a:t>
            </a:r>
            <a:r>
              <a:rPr lang="en-US" sz="2000" dirty="0" err="1" smtClean="0"/>
              <a:t>heme</a:t>
            </a:r>
            <a:r>
              <a:rPr lang="en-US" sz="2000" dirty="0" smtClean="0"/>
              <a:t> </a:t>
            </a:r>
            <a:r>
              <a:rPr lang="en-US" sz="2000" dirty="0" smtClean="0"/>
              <a:t>proteins appears </a:t>
            </a:r>
            <a:r>
              <a:rPr lang="en-US" sz="2000" dirty="0" smtClean="0"/>
              <a:t>to be carried out in the </a:t>
            </a:r>
            <a:r>
              <a:rPr lang="en-US" sz="2000" dirty="0" err="1" smtClean="0"/>
              <a:t>microsomal</a:t>
            </a:r>
            <a:r>
              <a:rPr lang="en-US" sz="2000" dirty="0" smtClean="0"/>
              <a:t> </a:t>
            </a:r>
            <a:r>
              <a:rPr lang="en-US" sz="2000" dirty="0" smtClean="0"/>
              <a:t>fractions of </a:t>
            </a:r>
            <a:r>
              <a:rPr lang="en-US" sz="2000" dirty="0" smtClean="0"/>
              <a:t>cells by a complex enzyme system called </a:t>
            </a:r>
            <a:r>
              <a:rPr lang="en-US" sz="2000" b="1" dirty="0" err="1" smtClean="0"/>
              <a:t>heme</a:t>
            </a:r>
            <a:r>
              <a:rPr lang="en-US" sz="2000" b="1" dirty="0" smtClean="0"/>
              <a:t> </a:t>
            </a:r>
            <a:r>
              <a:rPr lang="en-US" sz="2000" b="1" dirty="0" err="1" smtClean="0"/>
              <a:t>oxygenase</a:t>
            </a:r>
            <a:r>
              <a:rPr lang="en-US" sz="2000" b="1" dirty="0" smtClean="0"/>
              <a:t>. </a:t>
            </a:r>
            <a:endParaRPr lang="en-US" sz="2000" b="1" dirty="0" smtClean="0"/>
          </a:p>
          <a:p>
            <a:pPr algn="justLow" rtl="0"/>
            <a:r>
              <a:rPr lang="en-US" sz="2000" dirty="0" err="1" smtClean="0"/>
              <a:t>bilirubin</a:t>
            </a:r>
            <a:r>
              <a:rPr lang="en-US" sz="2000" dirty="0" smtClean="0"/>
              <a:t> </a:t>
            </a:r>
            <a:r>
              <a:rPr lang="en-US" sz="2000" dirty="0" smtClean="0"/>
              <a:t>formation in </a:t>
            </a:r>
            <a:r>
              <a:rPr lang="en-US" sz="2000" dirty="0" smtClean="0"/>
              <a:t>human adults </a:t>
            </a:r>
            <a:r>
              <a:rPr lang="en-US" sz="2000" dirty="0" smtClean="0"/>
              <a:t>is approximately 250–350 mg, deriving </a:t>
            </a:r>
            <a:r>
              <a:rPr lang="en-US" sz="2000" dirty="0" smtClean="0"/>
              <a:t>mainly from </a:t>
            </a:r>
            <a:r>
              <a:rPr lang="en-US" sz="2000" dirty="0" smtClean="0"/>
              <a:t>hemoglobin but also from ineffective </a:t>
            </a:r>
            <a:r>
              <a:rPr lang="en-US" sz="2000" dirty="0" err="1" smtClean="0"/>
              <a:t>erythropoiesis</a:t>
            </a:r>
            <a:r>
              <a:rPr lang="en-US" sz="2000" dirty="0" smtClean="0"/>
              <a:t> and </a:t>
            </a:r>
            <a:r>
              <a:rPr lang="en-US" sz="2000" dirty="0" smtClean="0"/>
              <a:t>from various other </a:t>
            </a:r>
            <a:r>
              <a:rPr lang="en-US" sz="2000" dirty="0" err="1" smtClean="0"/>
              <a:t>heme</a:t>
            </a:r>
            <a:r>
              <a:rPr lang="en-US" sz="2000" dirty="0" smtClean="0"/>
              <a:t> proteins such </a:t>
            </a:r>
            <a:r>
              <a:rPr lang="en-US" sz="2000" dirty="0" smtClean="0"/>
              <a:t>as </a:t>
            </a:r>
            <a:r>
              <a:rPr lang="en-US" sz="2000" dirty="0" err="1" smtClean="0"/>
              <a:t>cytochrome</a:t>
            </a:r>
            <a:r>
              <a:rPr lang="en-US" sz="2000" dirty="0" smtClean="0"/>
              <a:t> P450.</a:t>
            </a:r>
          </a:p>
          <a:p>
            <a:pPr algn="justLow" rtl="0"/>
            <a:r>
              <a:rPr lang="en-US" sz="2000" dirty="0" smtClean="0"/>
              <a:t>The </a:t>
            </a:r>
            <a:r>
              <a:rPr lang="en-US" sz="2000" dirty="0" smtClean="0"/>
              <a:t>chemical conversion of </a:t>
            </a:r>
            <a:r>
              <a:rPr lang="en-US" sz="2000" dirty="0" err="1" smtClean="0"/>
              <a:t>heme</a:t>
            </a:r>
            <a:r>
              <a:rPr lang="en-US" sz="2000" dirty="0" smtClean="0"/>
              <a:t> to </a:t>
            </a:r>
            <a:r>
              <a:rPr lang="en-US" sz="2000" dirty="0" err="1" smtClean="0"/>
              <a:t>bilirubin</a:t>
            </a:r>
            <a:r>
              <a:rPr lang="en-US" sz="2000" dirty="0" smtClean="0"/>
              <a:t> </a:t>
            </a:r>
            <a:r>
              <a:rPr lang="en-US" sz="2000" dirty="0" smtClean="0"/>
              <a:t>by </a:t>
            </a:r>
            <a:r>
              <a:rPr lang="en-US" sz="2000" dirty="0" err="1" smtClean="0"/>
              <a:t>reticuloendothelial</a:t>
            </a:r>
            <a:r>
              <a:rPr lang="en-US" sz="2000" dirty="0" smtClean="0"/>
              <a:t> </a:t>
            </a:r>
            <a:r>
              <a:rPr lang="en-US" sz="2000" dirty="0" smtClean="0"/>
              <a:t>cells can be observed in vivo as </a:t>
            </a:r>
            <a:r>
              <a:rPr lang="en-US" sz="2000" dirty="0" smtClean="0"/>
              <a:t>the purple </a:t>
            </a:r>
            <a:r>
              <a:rPr lang="en-US" sz="2000" dirty="0" smtClean="0"/>
              <a:t>color of the </a:t>
            </a:r>
            <a:r>
              <a:rPr lang="en-US" sz="2000" dirty="0" err="1" smtClean="0"/>
              <a:t>heme</a:t>
            </a:r>
            <a:r>
              <a:rPr lang="en-US" sz="2000" dirty="0" smtClean="0"/>
              <a:t> in a hematoma is slowly </a:t>
            </a:r>
            <a:r>
              <a:rPr lang="en-US" sz="2000" dirty="0" smtClean="0"/>
              <a:t>converted to </a:t>
            </a:r>
            <a:r>
              <a:rPr lang="en-US" sz="2000" dirty="0" smtClean="0"/>
              <a:t>the yellow pigment of </a:t>
            </a:r>
            <a:r>
              <a:rPr lang="en-US" sz="2000" dirty="0" err="1" smtClean="0"/>
              <a:t>bilirubin</a:t>
            </a:r>
            <a:r>
              <a:rPr lang="en-US" sz="2000" dirty="0" smtClean="0"/>
              <a:t>.</a:t>
            </a:r>
            <a:endParaRPr lang="ar-IQ" sz="2000" dirty="0"/>
          </a:p>
        </p:txBody>
      </p:sp>
      <p:sp>
        <p:nvSpPr>
          <p:cNvPr id="4" name="Title 3"/>
          <p:cNvSpPr>
            <a:spLocks noGrp="1"/>
          </p:cNvSpPr>
          <p:nvPr>
            <p:ph type="title"/>
          </p:nvPr>
        </p:nvSpPr>
        <p:spPr>
          <a:xfrm>
            <a:off x="428596" y="0"/>
            <a:ext cx="8229600" cy="725470"/>
          </a:xfrm>
        </p:spPr>
        <p:txBody>
          <a:bodyPr/>
          <a:lstStyle/>
          <a:p>
            <a:pPr algn="ctr"/>
            <a:r>
              <a:rPr lang="en-US" dirty="0" err="1" smtClean="0"/>
              <a:t>Bilirubin</a:t>
            </a:r>
            <a:r>
              <a:rPr lang="en-US" dirty="0" smtClean="0"/>
              <a:t> Metabolism</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964</TotalTime>
  <Words>2172</Words>
  <Application>Microsoft Office PowerPoint</Application>
  <PresentationFormat>On-screen Show (4:3)</PresentationFormat>
  <Paragraphs>234</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Concourse</vt:lpstr>
      <vt:lpstr>Biliribbin Metabolism </vt:lpstr>
      <vt:lpstr>Basic Anatomy </vt:lpstr>
      <vt:lpstr>Gross anatomy of the liver</vt:lpstr>
      <vt:lpstr>Slide 4</vt:lpstr>
      <vt:lpstr>Blood supply to the liver</vt:lpstr>
      <vt:lpstr>Slide 6</vt:lpstr>
      <vt:lpstr>Slide 7</vt:lpstr>
      <vt:lpstr>Slide 8</vt:lpstr>
      <vt:lpstr>Bilirubin Metabolism</vt:lpstr>
      <vt:lpstr>Bilirubin Metabolism</vt:lpstr>
      <vt:lpstr>Slide 11</vt:lpstr>
      <vt:lpstr>Slide 12</vt:lpstr>
      <vt:lpstr> Bilirubin Metabolism </vt:lpstr>
      <vt:lpstr> Bilirubin Metabolism </vt:lpstr>
      <vt:lpstr>Bilirubin Metabolism</vt:lpstr>
      <vt:lpstr> Laboratory Analysis of Bilirubin </vt:lpstr>
      <vt:lpstr>Expected Values: Adults</vt:lpstr>
      <vt:lpstr>Some example of liver dysfunction</vt:lpstr>
      <vt:lpstr>Slide 19</vt:lpstr>
      <vt:lpstr> Jaundice </vt:lpstr>
      <vt:lpstr>Slide 21</vt:lpstr>
      <vt:lpstr>Pre-hepatic (Hemolytic Jaundice)</vt:lpstr>
      <vt:lpstr>Hemolytic jaundice</vt:lpstr>
      <vt:lpstr>Hepatic jaundice</vt:lpstr>
      <vt:lpstr>Hepatic jaundice</vt:lpstr>
      <vt:lpstr>Inherited Hyperbilirubinemias</vt:lpstr>
      <vt:lpstr> Post-hepatic (Obstructive Jaundice ) </vt:lpstr>
      <vt:lpstr>Physiologic Jaundice of Newborn</vt:lpstr>
      <vt:lpstr>Slide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Liver Function Test</dc:title>
  <dc:creator>shosho</dc:creator>
  <cp:lastModifiedBy>shosho</cp:lastModifiedBy>
  <cp:revision>106</cp:revision>
  <dcterms:created xsi:type="dcterms:W3CDTF">2016-01-03T21:21:33Z</dcterms:created>
  <dcterms:modified xsi:type="dcterms:W3CDTF">2018-05-01T21:55:46Z</dcterms:modified>
</cp:coreProperties>
</file>