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7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3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0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1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2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134A-AD4F-49EE-B9FE-EC4A16E608D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Knee Joint PART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de-DE" dirty="0" smtClean="0"/>
              <a:t>Zaid Saad Al-Nasrawi</a:t>
            </a:r>
          </a:p>
          <a:p>
            <a:r>
              <a:rPr lang="de-DE" dirty="0" smtClean="0"/>
              <a:t>Trauma and Orthopaedics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5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Arthrography of the knee joint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3273"/>
            <a:ext cx="10257430" cy="15590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Contrast medium and air are introduced into the joint deep to the patella and allow visualization of the synovial cavity </a:t>
            </a:r>
            <a:r>
              <a:rPr lang="en-US" dirty="0" smtClean="0"/>
              <a:t>and </a:t>
            </a:r>
            <a:r>
              <a:rPr lang="en-US" dirty="0"/>
              <a:t>some or all of the associated </a:t>
            </a:r>
            <a:r>
              <a:rPr lang="en-US" dirty="0" err="1" smtClean="0"/>
              <a:t>bursae</a:t>
            </a:r>
            <a:r>
              <a:rPr lang="en-US" dirty="0" smtClean="0"/>
              <a:t>.</a:t>
            </a:r>
          </a:p>
          <a:p>
            <a:r>
              <a:rPr lang="en-US" dirty="0"/>
              <a:t>Baker ’ s cyst represents a medial </a:t>
            </a:r>
            <a:r>
              <a:rPr lang="en-US" dirty="0" err="1" smtClean="0"/>
              <a:t>outpouching</a:t>
            </a:r>
            <a:r>
              <a:rPr lang="en-US" dirty="0" smtClean="0"/>
              <a:t> </a:t>
            </a:r>
            <a:r>
              <a:rPr lang="en-US" dirty="0"/>
              <a:t>between the medial head of the gastrocnemius and </a:t>
            </a:r>
            <a:r>
              <a:rPr lang="en-US" dirty="0" err="1" smtClean="0"/>
              <a:t>thesemimembranosus</a:t>
            </a:r>
            <a:r>
              <a:rPr lang="en-US" dirty="0" smtClean="0"/>
              <a:t> </a:t>
            </a:r>
            <a:r>
              <a:rPr lang="en-US" dirty="0"/>
              <a:t>and semitendinosus tendons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4" y="3269964"/>
            <a:ext cx="4885723" cy="2855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24" y="3137566"/>
            <a:ext cx="5325076" cy="298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Question??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9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The knee joint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011" y="1351128"/>
            <a:ext cx="5528481" cy="48258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knee joint is a synovial hinge joint </a:t>
            </a:r>
            <a:endParaRPr lang="en-US" dirty="0" smtClean="0"/>
          </a:p>
          <a:p>
            <a:r>
              <a:rPr lang="en-US" b="1" u="sng" dirty="0"/>
              <a:t>Articular surfaces </a:t>
            </a:r>
            <a:r>
              <a:rPr lang="en-US" dirty="0"/>
              <a:t>These are the condyles and the patellar surfaces of the femur, the </a:t>
            </a:r>
            <a:r>
              <a:rPr lang="en-US" dirty="0" err="1"/>
              <a:t>tibial</a:t>
            </a:r>
            <a:r>
              <a:rPr lang="en-US" dirty="0"/>
              <a:t> articular surfaces on the </a:t>
            </a:r>
            <a:r>
              <a:rPr lang="en-US" dirty="0" err="1"/>
              <a:t>tibial</a:t>
            </a:r>
            <a:r>
              <a:rPr lang="en-US" dirty="0"/>
              <a:t> plateau, and the deep surface of the patella </a:t>
            </a:r>
            <a:endParaRPr lang="en-US" dirty="0" smtClean="0"/>
          </a:p>
          <a:p>
            <a:r>
              <a:rPr lang="en-US" b="1" u="sng" dirty="0"/>
              <a:t>Capsule </a:t>
            </a:r>
            <a:r>
              <a:rPr lang="en-US" dirty="0"/>
              <a:t>This is attached at the margins of the articular surface, </a:t>
            </a:r>
            <a:r>
              <a:rPr lang="en-US" b="1" dirty="0"/>
              <a:t>except</a:t>
            </a:r>
            <a:r>
              <a:rPr lang="en-US" dirty="0"/>
              <a:t> </a:t>
            </a:r>
            <a:r>
              <a:rPr lang="en-US" u="sng" dirty="0"/>
              <a:t>superiorly</a:t>
            </a:r>
            <a:r>
              <a:rPr lang="en-US" dirty="0"/>
              <a:t> where the joint cavity communicates with the </a:t>
            </a:r>
            <a:r>
              <a:rPr lang="en-US" dirty="0" err="1" smtClean="0"/>
              <a:t>suprapatellar</a:t>
            </a:r>
            <a:r>
              <a:rPr lang="en-US" dirty="0" smtClean="0"/>
              <a:t> </a:t>
            </a:r>
            <a:r>
              <a:rPr lang="en-US" dirty="0"/>
              <a:t>bursa (between quadriceps </a:t>
            </a:r>
            <a:r>
              <a:rPr lang="en-US" dirty="0" err="1"/>
              <a:t>femoris</a:t>
            </a:r>
            <a:r>
              <a:rPr lang="en-US" dirty="0"/>
              <a:t> muscle and the femur) and </a:t>
            </a:r>
            <a:r>
              <a:rPr lang="en-US" u="sng" dirty="0"/>
              <a:t>posteriorly</a:t>
            </a:r>
            <a:r>
              <a:rPr lang="en-US" dirty="0"/>
              <a:t> where it communicates with the bursa under the medial head of gastrocnemius (semimembranosus bursa)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synovium</a:t>
            </a:r>
            <a:r>
              <a:rPr lang="en-US" dirty="0"/>
              <a:t> lines the capsule and its associated </a:t>
            </a:r>
            <a:r>
              <a:rPr lang="en-US" dirty="0" err="1"/>
              <a:t>bursae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7293" y="789889"/>
            <a:ext cx="2347841" cy="49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16" y="697080"/>
            <a:ext cx="4100157" cy="5792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853" y="1155866"/>
            <a:ext cx="47053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are as follows: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 medial (</a:t>
            </a:r>
            <a:r>
              <a:rPr lang="en-US" dirty="0" err="1"/>
              <a:t>tibial</a:t>
            </a:r>
            <a:r>
              <a:rPr lang="en-US" dirty="0"/>
              <a:t>) collateral ligament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 lateral collateral ligament is attached to the </a:t>
            </a:r>
            <a:r>
              <a:rPr lang="en-US" dirty="0" smtClean="0"/>
              <a:t>fibula</a:t>
            </a:r>
          </a:p>
          <a:p>
            <a:r>
              <a:rPr lang="en-US" dirty="0" smtClean="0"/>
              <a:t>• </a:t>
            </a:r>
            <a:r>
              <a:rPr lang="en-US" dirty="0"/>
              <a:t>The </a:t>
            </a:r>
            <a:r>
              <a:rPr lang="en-US" dirty="0" err="1"/>
              <a:t>ligamentum</a:t>
            </a:r>
            <a:r>
              <a:rPr lang="en-US" dirty="0"/>
              <a:t> patellae and medial and lateral patellar retinacula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 oblique popliteal ligament posteriorly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4648" y="1269242"/>
            <a:ext cx="6286944" cy="47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en-US" b="1" dirty="0"/>
              <a:t>Anterior and posterior cruciate ligaments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15" y="1542197"/>
            <a:ext cx="5501185" cy="4634766"/>
          </a:xfrm>
        </p:spPr>
        <p:txBody>
          <a:bodyPr>
            <a:normAutofit/>
          </a:bodyPr>
          <a:lstStyle/>
          <a:p>
            <a:r>
              <a:rPr lang="en-US" dirty="0" smtClean="0"/>
              <a:t>arise </a:t>
            </a:r>
            <a:r>
              <a:rPr lang="en-US" dirty="0"/>
              <a:t>from the anterior and posterior parts of the </a:t>
            </a:r>
            <a:r>
              <a:rPr lang="en-US" dirty="0" err="1"/>
              <a:t>intercondylar</a:t>
            </a:r>
            <a:r>
              <a:rPr lang="en-US" dirty="0"/>
              <a:t> area of the tibia and are named by their </a:t>
            </a:r>
            <a:r>
              <a:rPr lang="en-US" dirty="0" err="1"/>
              <a:t>tibial</a:t>
            </a:r>
            <a:r>
              <a:rPr lang="en-US" dirty="0"/>
              <a:t> </a:t>
            </a:r>
            <a:r>
              <a:rPr lang="en-US" dirty="0" smtClean="0"/>
              <a:t>origin</a:t>
            </a:r>
          </a:p>
          <a:p>
            <a:r>
              <a:rPr lang="en-US" dirty="0" smtClean="0"/>
              <a:t>They </a:t>
            </a:r>
            <a:r>
              <a:rPr lang="en-US" dirty="0"/>
              <a:t>are inserted into the inner aspect of the lateral and medial </a:t>
            </a:r>
            <a:r>
              <a:rPr lang="en-US" dirty="0" smtClean="0"/>
              <a:t>femoral condyles, respectively.</a:t>
            </a:r>
          </a:p>
          <a:p>
            <a:r>
              <a:rPr lang="en-US" dirty="0"/>
              <a:t>The anterior cruciate ligament resists hyperextension of the knee and the posterior cruciate resists </a:t>
            </a:r>
            <a:r>
              <a:rPr lang="en-US" dirty="0" err="1" smtClean="0"/>
              <a:t>hyperflexion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2341" y="1096563"/>
            <a:ext cx="5077936" cy="52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medial and lateral menisci (or semilunar cartilages)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1379"/>
            <a:ext cx="5181600" cy="45255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are </a:t>
            </a:r>
            <a:r>
              <a:rPr lang="en-US" dirty="0"/>
              <a:t>two </a:t>
            </a:r>
            <a:r>
              <a:rPr lang="en-US" dirty="0" err="1"/>
              <a:t>crescentic</a:t>
            </a:r>
            <a:r>
              <a:rPr lang="en-US" dirty="0"/>
              <a:t> structures, triangular in cross-section, which slightly deepen the articular surface of the </a:t>
            </a:r>
            <a:r>
              <a:rPr lang="en-US" dirty="0" err="1" smtClean="0"/>
              <a:t>tibiaEach</a:t>
            </a:r>
            <a:r>
              <a:rPr lang="en-US" dirty="0" smtClean="0"/>
              <a:t> </a:t>
            </a:r>
            <a:r>
              <a:rPr lang="en-US" dirty="0"/>
              <a:t>is attached peripherally to the tibia and to the capsule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upper and lower surfaces of the menisci are free Each is described as having an anterior and posterior horn attached to the </a:t>
            </a:r>
            <a:r>
              <a:rPr lang="en-US" dirty="0" err="1" smtClean="0"/>
              <a:t>intercondylar</a:t>
            </a:r>
            <a:r>
              <a:rPr lang="en-US" dirty="0" smtClean="0"/>
              <a:t> </a:t>
            </a:r>
            <a:r>
              <a:rPr lang="en-US" dirty="0"/>
              <a:t>area of the </a:t>
            </a:r>
            <a:r>
              <a:rPr lang="en-US" dirty="0" smtClean="0"/>
              <a:t>tibia</a:t>
            </a:r>
          </a:p>
          <a:p>
            <a:r>
              <a:rPr lang="en-US" dirty="0" smtClean="0"/>
              <a:t>The </a:t>
            </a:r>
            <a:r>
              <a:rPr lang="en-US" dirty="0"/>
              <a:t>medial meniscus is bigger, less curved and thinner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lateral meniscus is smaller, more curved (nearly circular rather than semicircular) and more uniform in thickness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lateral meniscus is less well attached to the capsule than the medial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8813" y="1651378"/>
            <a:ext cx="6019521" cy="41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5" y="491887"/>
            <a:ext cx="3875040" cy="4323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930" y="491887"/>
            <a:ext cx="6168291" cy="39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Plain radiographs of the knee joint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48749" cy="276002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suprapatellar</a:t>
            </a:r>
            <a:r>
              <a:rPr lang="en-US" dirty="0"/>
              <a:t> bursa is best seen on radiographs when distended with </a:t>
            </a:r>
            <a:r>
              <a:rPr lang="en-US" dirty="0" smtClean="0"/>
              <a:t>fluid.</a:t>
            </a:r>
          </a:p>
          <a:p>
            <a:r>
              <a:rPr lang="en-US" dirty="0"/>
              <a:t>Routine imaging includes AP, </a:t>
            </a:r>
            <a:r>
              <a:rPr lang="en-US" dirty="0" err="1" smtClean="0"/>
              <a:t>semiflexed</a:t>
            </a:r>
            <a:r>
              <a:rPr lang="en-US" dirty="0" smtClean="0"/>
              <a:t> </a:t>
            </a:r>
            <a:r>
              <a:rPr lang="en-US" dirty="0"/>
              <a:t>lateral, tunnel and skyline views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1082" y="3523041"/>
            <a:ext cx="3164918" cy="3164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46" y="3333573"/>
            <a:ext cx="4531055" cy="33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2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41" y="165255"/>
            <a:ext cx="7061651" cy="4578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561" y="469583"/>
            <a:ext cx="44446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</a:t>
            </a:r>
          </a:p>
          <a:p>
            <a:pPr marL="342900" indent="-342900">
              <a:buAutoNum type="arabicPeriod"/>
            </a:pPr>
            <a:r>
              <a:rPr lang="en-US" dirty="0" smtClean="0"/>
              <a:t>Femur </a:t>
            </a:r>
          </a:p>
          <a:p>
            <a:pPr marL="342900" indent="-342900">
              <a:buAutoNum type="arabicPeriod"/>
            </a:pPr>
            <a:r>
              <a:rPr lang="en-US" dirty="0" smtClean="0"/>
              <a:t>Patella</a:t>
            </a:r>
          </a:p>
          <a:p>
            <a:pPr marL="342900" indent="-342900">
              <a:buAutoNum type="arabicPeriod"/>
            </a:pPr>
            <a:r>
              <a:rPr lang="en-US" dirty="0" smtClean="0"/>
              <a:t>Lateral </a:t>
            </a:r>
            <a:r>
              <a:rPr lang="en-US" dirty="0"/>
              <a:t>epicondyle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Medial </a:t>
            </a:r>
            <a:r>
              <a:rPr lang="en-US" dirty="0"/>
              <a:t>epicondyle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Adductor tubercle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Lateral </a:t>
            </a:r>
            <a:r>
              <a:rPr lang="en-US" dirty="0" err="1"/>
              <a:t>tibial</a:t>
            </a:r>
            <a:r>
              <a:rPr lang="en-US" dirty="0"/>
              <a:t> </a:t>
            </a:r>
            <a:r>
              <a:rPr lang="en-US" dirty="0" smtClean="0"/>
              <a:t>plateau</a:t>
            </a:r>
          </a:p>
          <a:p>
            <a:pPr marL="342900" indent="-342900">
              <a:buAutoNum type="arabicPeriod"/>
            </a:pPr>
            <a:r>
              <a:rPr lang="en-US" dirty="0" smtClean="0"/>
              <a:t>Medial </a:t>
            </a:r>
            <a:r>
              <a:rPr lang="en-US" dirty="0" err="1"/>
              <a:t>tibial</a:t>
            </a:r>
            <a:r>
              <a:rPr lang="en-US" dirty="0"/>
              <a:t> plateau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Lateral </a:t>
            </a:r>
            <a:r>
              <a:rPr lang="en-US" dirty="0" err="1"/>
              <a:t>tibial</a:t>
            </a:r>
            <a:r>
              <a:rPr lang="en-US" dirty="0"/>
              <a:t> spine (</a:t>
            </a:r>
            <a:r>
              <a:rPr lang="en-US" dirty="0" err="1"/>
              <a:t>intercondylar</a:t>
            </a:r>
            <a:r>
              <a:rPr lang="en-US" dirty="0"/>
              <a:t> eminence)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Medial </a:t>
            </a:r>
            <a:r>
              <a:rPr lang="en-US" dirty="0" err="1"/>
              <a:t>tibial</a:t>
            </a:r>
            <a:r>
              <a:rPr lang="en-US" dirty="0"/>
              <a:t> spine (</a:t>
            </a:r>
            <a:r>
              <a:rPr lang="en-US" dirty="0" err="1"/>
              <a:t>intercondylar</a:t>
            </a:r>
            <a:r>
              <a:rPr lang="en-US" dirty="0"/>
              <a:t> eminence)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Fused </a:t>
            </a:r>
            <a:r>
              <a:rPr lang="en-US" dirty="0"/>
              <a:t>growth plate, proximal tibia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Head of fi </a:t>
            </a:r>
            <a:r>
              <a:rPr lang="en-US" dirty="0" err="1"/>
              <a:t>bula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4357" y="5230842"/>
            <a:ext cx="9603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Neue-Light"/>
              </a:rPr>
              <a:t>(B)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1.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Distal femur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2.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Patella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3.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Quadriceps tendon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4.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Epicondyles (superimposed)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5.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Femoral condyle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6.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Tibial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spines (superimposed)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7.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Tibial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plateaux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(superimposed)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8.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Head of fi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bula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9.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Neck of fi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bula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10.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Tibial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tuberosity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4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505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HelveticaNeue-Bold</vt:lpstr>
      <vt:lpstr>HelveticaNeue-Light</vt:lpstr>
      <vt:lpstr>HelveticaNeue-Medium</vt:lpstr>
      <vt:lpstr>HelveticaNeue-Roman</vt:lpstr>
      <vt:lpstr>Office Theme</vt:lpstr>
      <vt:lpstr>The Knee Joint PART I</vt:lpstr>
      <vt:lpstr>The knee joint </vt:lpstr>
      <vt:lpstr>PowerPoint Presentation</vt:lpstr>
      <vt:lpstr>Ligaments </vt:lpstr>
      <vt:lpstr>Anterior and posterior cruciate ligaments </vt:lpstr>
      <vt:lpstr>The medial and lateral menisci (or semilunar cartilages) </vt:lpstr>
      <vt:lpstr>PowerPoint Presentation</vt:lpstr>
      <vt:lpstr>Plain radiographs of the knee joint </vt:lpstr>
      <vt:lpstr>PowerPoint Presentation</vt:lpstr>
      <vt:lpstr>Arthrography of the knee joint </vt:lpstr>
      <vt:lpstr>Question??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23</cp:revision>
  <dcterms:created xsi:type="dcterms:W3CDTF">2022-04-11T12:44:33Z</dcterms:created>
  <dcterms:modified xsi:type="dcterms:W3CDTF">2022-04-12T23:48:37Z</dcterms:modified>
</cp:coreProperties>
</file>