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58" r:id="rId5"/>
    <p:sldId id="259" r:id="rId6"/>
    <p:sldId id="260" r:id="rId7"/>
    <p:sldId id="275" r:id="rId8"/>
    <p:sldId id="276" r:id="rId9"/>
    <p:sldId id="277" r:id="rId10"/>
    <p:sldId id="261" r:id="rId11"/>
    <p:sldId id="262" r:id="rId12"/>
    <p:sldId id="273" r:id="rId13"/>
    <p:sldId id="278" r:id="rId14"/>
    <p:sldId id="263" r:id="rId15"/>
    <p:sldId id="264" r:id="rId16"/>
    <p:sldId id="265" r:id="rId17"/>
    <p:sldId id="272" r:id="rId18"/>
    <p:sldId id="267" r:id="rId19"/>
    <p:sldId id="266" r:id="rId20"/>
    <p:sldId id="268" r:id="rId21"/>
    <p:sldId id="269" r:id="rId22"/>
    <p:sldId id="279" r:id="rId23"/>
    <p:sldId id="280" r:id="rId24"/>
    <p:sldId id="270"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660"/>
  </p:normalViewPr>
  <p:slideViewPr>
    <p:cSldViewPr showGuides="1">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30BCAF-B975-41C5-A9BB-8858E52551D9}" type="slidenum">
              <a:rPr lang="ar-IQ" smtClean="0"/>
              <a:pPr/>
              <a:t>‹#›</a:t>
            </a:fld>
            <a:endParaRPr lang="ar-IQ"/>
          </a:p>
        </p:txBody>
      </p:sp>
    </p:spTree>
    <p:extLst>
      <p:ext uri="{BB962C8B-B14F-4D97-AF65-F5344CB8AC3E}">
        <p14:creationId xmlns:p14="http://schemas.microsoft.com/office/powerpoint/2010/main" val="133964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30BCAF-B975-41C5-A9BB-8858E52551D9}" type="slidenum">
              <a:rPr lang="ar-IQ" smtClean="0"/>
              <a:pPr/>
              <a:t>‹#›</a:t>
            </a:fld>
            <a:endParaRPr lang="ar-IQ"/>
          </a:p>
        </p:txBody>
      </p:sp>
    </p:spTree>
    <p:extLst>
      <p:ext uri="{BB962C8B-B14F-4D97-AF65-F5344CB8AC3E}">
        <p14:creationId xmlns:p14="http://schemas.microsoft.com/office/powerpoint/2010/main" val="3110045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30BCAF-B975-41C5-A9BB-8858E52551D9}" type="slidenum">
              <a:rPr lang="ar-IQ" smtClean="0"/>
              <a:pPr/>
              <a:t>‹#›</a:t>
            </a:fld>
            <a:endParaRPr lang="ar-IQ"/>
          </a:p>
        </p:txBody>
      </p:sp>
    </p:spTree>
    <p:extLst>
      <p:ext uri="{BB962C8B-B14F-4D97-AF65-F5344CB8AC3E}">
        <p14:creationId xmlns:p14="http://schemas.microsoft.com/office/powerpoint/2010/main" val="310357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30BCAF-B975-41C5-A9BB-8858E52551D9}" type="slidenum">
              <a:rPr lang="ar-IQ" smtClean="0"/>
              <a:pPr/>
              <a:t>‹#›</a:t>
            </a:fld>
            <a:endParaRPr lang="ar-IQ"/>
          </a:p>
        </p:txBody>
      </p:sp>
    </p:spTree>
    <p:extLst>
      <p:ext uri="{BB962C8B-B14F-4D97-AF65-F5344CB8AC3E}">
        <p14:creationId xmlns:p14="http://schemas.microsoft.com/office/powerpoint/2010/main" val="295468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30BCAF-B975-41C5-A9BB-8858E52551D9}" type="slidenum">
              <a:rPr lang="ar-IQ" smtClean="0"/>
              <a:pPr/>
              <a:t>‹#›</a:t>
            </a:fld>
            <a:endParaRPr lang="ar-IQ"/>
          </a:p>
        </p:txBody>
      </p:sp>
    </p:spTree>
    <p:extLst>
      <p:ext uri="{BB962C8B-B14F-4D97-AF65-F5344CB8AC3E}">
        <p14:creationId xmlns:p14="http://schemas.microsoft.com/office/powerpoint/2010/main" val="113086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30BCAF-B975-41C5-A9BB-8858E52551D9}" type="slidenum">
              <a:rPr lang="ar-IQ" smtClean="0"/>
              <a:pPr/>
              <a:t>‹#›</a:t>
            </a:fld>
            <a:endParaRPr lang="ar-IQ"/>
          </a:p>
        </p:txBody>
      </p:sp>
    </p:spTree>
    <p:extLst>
      <p:ext uri="{BB962C8B-B14F-4D97-AF65-F5344CB8AC3E}">
        <p14:creationId xmlns:p14="http://schemas.microsoft.com/office/powerpoint/2010/main" val="11008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930BCAF-B975-41C5-A9BB-8858E52551D9}" type="slidenum">
              <a:rPr lang="ar-IQ" smtClean="0"/>
              <a:pPr/>
              <a:t>‹#›</a:t>
            </a:fld>
            <a:endParaRPr lang="ar-IQ"/>
          </a:p>
        </p:txBody>
      </p:sp>
    </p:spTree>
    <p:extLst>
      <p:ext uri="{BB962C8B-B14F-4D97-AF65-F5344CB8AC3E}">
        <p14:creationId xmlns:p14="http://schemas.microsoft.com/office/powerpoint/2010/main" val="253560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930BCAF-B975-41C5-A9BB-8858E52551D9}" type="slidenum">
              <a:rPr lang="ar-IQ" smtClean="0"/>
              <a:pPr/>
              <a:t>‹#›</a:t>
            </a:fld>
            <a:endParaRPr lang="ar-IQ"/>
          </a:p>
        </p:txBody>
      </p:sp>
    </p:spTree>
    <p:extLst>
      <p:ext uri="{BB962C8B-B14F-4D97-AF65-F5344CB8AC3E}">
        <p14:creationId xmlns:p14="http://schemas.microsoft.com/office/powerpoint/2010/main" val="98640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930BCAF-B975-41C5-A9BB-8858E52551D9}" type="slidenum">
              <a:rPr lang="ar-IQ" smtClean="0"/>
              <a:pPr/>
              <a:t>‹#›</a:t>
            </a:fld>
            <a:endParaRPr lang="ar-IQ"/>
          </a:p>
        </p:txBody>
      </p:sp>
    </p:spTree>
    <p:extLst>
      <p:ext uri="{BB962C8B-B14F-4D97-AF65-F5344CB8AC3E}">
        <p14:creationId xmlns:p14="http://schemas.microsoft.com/office/powerpoint/2010/main" val="315335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30BCAF-B975-41C5-A9BB-8858E52551D9}" type="slidenum">
              <a:rPr lang="ar-IQ" smtClean="0"/>
              <a:pPr/>
              <a:t>‹#›</a:t>
            </a:fld>
            <a:endParaRPr lang="ar-IQ"/>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543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4048871-D9E7-4994-A9DD-15FC946397D1}" type="datetimeFigureOut">
              <a:rPr lang="ar-IQ" smtClean="0"/>
              <a:pPr/>
              <a:t>17/10/1443</a:t>
            </a:fld>
            <a:endParaRPr lang="ar-IQ"/>
          </a:p>
        </p:txBody>
      </p:sp>
      <p:sp>
        <p:nvSpPr>
          <p:cNvPr id="9" name="Slide Number Placeholder 8"/>
          <p:cNvSpPr>
            <a:spLocks noGrp="1"/>
          </p:cNvSpPr>
          <p:nvPr>
            <p:ph type="sldNum" sz="quarter" idx="11"/>
          </p:nvPr>
        </p:nvSpPr>
        <p:spPr/>
        <p:txBody>
          <a:bodyPr/>
          <a:lstStyle/>
          <a:p>
            <a:fld id="{4930BCAF-B975-41C5-A9BB-8858E52551D9}" type="slidenum">
              <a:rPr lang="ar-IQ" smtClean="0"/>
              <a:pPr/>
              <a:t>‹#›</a:t>
            </a:fld>
            <a:endParaRPr lang="ar-IQ"/>
          </a:p>
        </p:txBody>
      </p:sp>
      <p:sp>
        <p:nvSpPr>
          <p:cNvPr id="10" name="Footer Placeholder 9"/>
          <p:cNvSpPr>
            <a:spLocks noGrp="1"/>
          </p:cNvSpPr>
          <p:nvPr>
            <p:ph type="ftr" sz="quarter" idx="12"/>
          </p:nvPr>
        </p:nvSpPr>
        <p:spPr/>
        <p:txBody>
          <a:bodyPr/>
          <a:lstStyle/>
          <a:p>
            <a:endParaRPr lang="ar-IQ"/>
          </a:p>
        </p:txBody>
      </p:sp>
    </p:spTree>
    <p:extLst>
      <p:ext uri="{BB962C8B-B14F-4D97-AF65-F5344CB8AC3E}">
        <p14:creationId xmlns:p14="http://schemas.microsoft.com/office/powerpoint/2010/main" val="253350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930BCAF-B975-41C5-A9BB-8858E52551D9}" type="slidenum">
              <a:rPr lang="ar-IQ" smtClean="0"/>
              <a:pPr/>
              <a:t>‹#›</a:t>
            </a:fld>
            <a:endParaRPr lang="ar-IQ"/>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ar-IQ"/>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4048871-D9E7-4994-A9DD-15FC946397D1}" type="datetimeFigureOut">
              <a:rPr lang="ar-IQ" smtClean="0"/>
              <a:pPr/>
              <a:t>17/10/1443</a:t>
            </a:fld>
            <a:endParaRPr lang="ar-IQ"/>
          </a:p>
        </p:txBody>
      </p:sp>
    </p:spTree>
    <p:extLst>
      <p:ext uri="{BB962C8B-B14F-4D97-AF65-F5344CB8AC3E}">
        <p14:creationId xmlns:p14="http://schemas.microsoft.com/office/powerpoint/2010/main" val="763230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Qy1X7tjWTH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AEFE29B-060E-765E-CD38-D5250F4CA80C}"/>
              </a:ext>
            </a:extLst>
          </p:cNvPr>
          <p:cNvSpPr>
            <a:spLocks noGrp="1"/>
          </p:cNvSpPr>
          <p:nvPr>
            <p:ph type="sldNum" sz="quarter" idx="12"/>
          </p:nvPr>
        </p:nvSpPr>
        <p:spPr>
          <a:xfrm>
            <a:off x="11006328" y="5782605"/>
            <a:ext cx="640080" cy="365125"/>
          </a:xfrm>
        </p:spPr>
        <p:txBody>
          <a:bodyPr/>
          <a:lstStyle/>
          <a:p>
            <a:fld id="{8796C193-3722-42E9-B33A-7C17DAD0F260}" type="slidenum">
              <a:rPr lang="ar-IQ" smtClean="0"/>
              <a:pPr/>
              <a:t>1</a:t>
            </a:fld>
            <a:endParaRPr lang="ar-IQ"/>
          </a:p>
        </p:txBody>
      </p:sp>
      <p:sp>
        <p:nvSpPr>
          <p:cNvPr id="5" name="Title 1">
            <a:extLst>
              <a:ext uri="{FF2B5EF4-FFF2-40B4-BE49-F238E27FC236}">
                <a16:creationId xmlns:a16="http://schemas.microsoft.com/office/drawing/2014/main" id="{8601B7D4-EB7F-1970-D8B1-F67B64BB6230}"/>
              </a:ext>
            </a:extLst>
          </p:cNvPr>
          <p:cNvSpPr txBox="1">
            <a:spLocks/>
          </p:cNvSpPr>
          <p:nvPr/>
        </p:nvSpPr>
        <p:spPr>
          <a:xfrm>
            <a:off x="1524000" y="2015737"/>
            <a:ext cx="9144000" cy="20882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err="1">
                <a:latin typeface="Algerian" panose="04020705040A02060702" pitchFamily="82" charset="0"/>
              </a:rPr>
              <a:t>lec</a:t>
            </a:r>
            <a:r>
              <a:rPr lang="en-US" sz="3600" dirty="0">
                <a:latin typeface="Algerian" panose="04020705040A02060702" pitchFamily="82" charset="0"/>
              </a:rPr>
              <a:t> 7</a:t>
            </a:r>
            <a:br>
              <a:rPr lang="en-US" sz="3600" dirty="0">
                <a:latin typeface="Algerian" panose="04020705040A02060702" pitchFamily="82" charset="0"/>
              </a:rPr>
            </a:br>
            <a:r>
              <a:rPr lang="en-US" sz="2800" dirty="0">
                <a:latin typeface="Algerian" panose="04020705040A02060702" pitchFamily="82" charset="0"/>
              </a:rPr>
              <a:t>Pharmaceutical Technology II</a:t>
            </a:r>
          </a:p>
          <a:p>
            <a:pPr>
              <a:lnSpc>
                <a:spcPct val="170000"/>
              </a:lnSpc>
            </a:pPr>
            <a:r>
              <a:rPr lang="en-US" sz="4400" dirty="0">
                <a:solidFill>
                  <a:srgbClr val="FF0000"/>
                </a:solidFill>
              </a:rPr>
              <a:t>Pharmaceutical Incompatibilities </a:t>
            </a:r>
            <a:endParaRPr lang="ar-IQ" sz="4000" dirty="0">
              <a:solidFill>
                <a:srgbClr val="FF0000"/>
              </a:solidFill>
              <a:latin typeface="Algerian" panose="04020705040A02060702" pitchFamily="82" charset="0"/>
            </a:endParaRPr>
          </a:p>
        </p:txBody>
      </p:sp>
      <p:sp>
        <p:nvSpPr>
          <p:cNvPr id="6" name="Subtitle 2">
            <a:extLst>
              <a:ext uri="{FF2B5EF4-FFF2-40B4-BE49-F238E27FC236}">
                <a16:creationId xmlns:a16="http://schemas.microsoft.com/office/drawing/2014/main" id="{56249AF2-38AD-7CA5-9510-395194AA3938}"/>
              </a:ext>
            </a:extLst>
          </p:cNvPr>
          <p:cNvSpPr txBox="1">
            <a:spLocks/>
          </p:cNvSpPr>
          <p:nvPr/>
        </p:nvSpPr>
        <p:spPr>
          <a:xfrm>
            <a:off x="1524000" y="5551218"/>
            <a:ext cx="9144000" cy="82789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omic Sans MS" panose="030F0702030302020204" pitchFamily="66" charset="0"/>
              </a:rPr>
              <a:t>3</a:t>
            </a:r>
            <a:r>
              <a:rPr kumimoji="0" lang="en-US" sz="2400" b="0" i="0" u="none" strike="noStrike" kern="1200" cap="none" spc="0" normalizeH="0" baseline="30000" noProof="0" dirty="0">
                <a:ln>
                  <a:noFill/>
                </a:ln>
                <a:solidFill>
                  <a:sysClr val="windowText" lastClr="000000"/>
                </a:solidFill>
                <a:effectLst/>
                <a:uLnTx/>
                <a:uFillTx/>
                <a:latin typeface="Comic Sans MS" panose="030F0702030302020204" pitchFamily="66" charset="0"/>
              </a:rPr>
              <a:t>rd</a:t>
            </a:r>
            <a:r>
              <a:rPr kumimoji="0" lang="en-US" sz="2400" b="0" i="0" u="none" strike="noStrike" kern="1200" cap="none" spc="0" normalizeH="0" baseline="0" noProof="0" dirty="0">
                <a:ln>
                  <a:noFill/>
                </a:ln>
                <a:solidFill>
                  <a:sysClr val="windowText" lastClr="000000"/>
                </a:solidFill>
                <a:effectLst/>
                <a:uLnTx/>
                <a:uFillTx/>
                <a:latin typeface="Comic Sans MS" panose="030F0702030302020204" pitchFamily="66" charset="0"/>
              </a:rPr>
              <a:t> stage / 2</a:t>
            </a:r>
            <a:r>
              <a:rPr kumimoji="0" lang="en-US" sz="2400" b="0" i="0" u="none" strike="noStrike" kern="1200" cap="none" spc="0" normalizeH="0" baseline="30000" noProof="0" dirty="0">
                <a:ln>
                  <a:noFill/>
                </a:ln>
                <a:solidFill>
                  <a:sysClr val="windowText" lastClr="000000"/>
                </a:solidFill>
                <a:effectLst/>
                <a:uLnTx/>
                <a:uFillTx/>
                <a:latin typeface="Comic Sans MS" panose="030F0702030302020204" pitchFamily="66" charset="0"/>
              </a:rPr>
              <a:t>nd</a:t>
            </a:r>
            <a:r>
              <a:rPr kumimoji="0" lang="en-US" sz="2400" b="0" i="0" u="none" strike="noStrike" kern="1200" cap="none" spc="0" normalizeH="0" baseline="0" noProof="0" dirty="0">
                <a:ln>
                  <a:noFill/>
                </a:ln>
                <a:solidFill>
                  <a:sysClr val="windowText" lastClr="000000"/>
                </a:solidFill>
                <a:effectLst/>
                <a:uLnTx/>
                <a:uFillTx/>
                <a:latin typeface="Comic Sans MS" panose="030F0702030302020204" pitchFamily="66" charset="0"/>
              </a:rPr>
              <a:t> course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omic Sans MS" panose="030F0702030302020204" pitchFamily="66" charset="0"/>
              </a:rPr>
              <a:t>Dr. Ameer S. Sahib</a:t>
            </a:r>
            <a:endParaRPr kumimoji="0" lang="ar-IQ" sz="2400" b="0" i="0" u="none" strike="noStrike" kern="1200" cap="none" spc="0" normalizeH="0" baseline="0" noProof="0" dirty="0">
              <a:ln>
                <a:noFill/>
              </a:ln>
              <a:solidFill>
                <a:sysClr val="windowText" lastClr="000000"/>
              </a:solidFill>
              <a:effectLst/>
              <a:uLnTx/>
              <a:uFillTx/>
              <a:latin typeface="Comic Sans MS" panose="030F0702030302020204" pitchFamily="66" charset="0"/>
              <a:cs typeface="Times New Roman" panose="02020603050405020304" pitchFamily="18" charset="0"/>
            </a:endParaRPr>
          </a:p>
        </p:txBody>
      </p:sp>
      <p:pic>
        <p:nvPicPr>
          <p:cNvPr id="7" name="Picture 6">
            <a:extLst>
              <a:ext uri="{FF2B5EF4-FFF2-40B4-BE49-F238E27FC236}">
                <a16:creationId xmlns:a16="http://schemas.microsoft.com/office/drawing/2014/main" id="{0ADD4994-EB26-28FC-BFCD-D1AB939AC098}"/>
              </a:ext>
            </a:extLst>
          </p:cNvPr>
          <p:cNvPicPr>
            <a:picLocks noChangeAspect="1"/>
          </p:cNvPicPr>
          <p:nvPr/>
        </p:nvPicPr>
        <p:blipFill>
          <a:blip r:embed="rId2"/>
          <a:stretch>
            <a:fillRect/>
          </a:stretch>
        </p:blipFill>
        <p:spPr>
          <a:xfrm>
            <a:off x="618653" y="478884"/>
            <a:ext cx="1810693" cy="1810693"/>
          </a:xfrm>
          <a:prstGeom prst="rect">
            <a:avLst/>
          </a:prstGeom>
        </p:spPr>
      </p:pic>
      <p:pic>
        <p:nvPicPr>
          <p:cNvPr id="8" name="Picture 7">
            <a:extLst>
              <a:ext uri="{FF2B5EF4-FFF2-40B4-BE49-F238E27FC236}">
                <a16:creationId xmlns:a16="http://schemas.microsoft.com/office/drawing/2014/main" id="{36FEB58C-5A44-A354-A1C3-659F7461385F}"/>
              </a:ext>
            </a:extLst>
          </p:cNvPr>
          <p:cNvPicPr>
            <a:picLocks noChangeAspect="1"/>
          </p:cNvPicPr>
          <p:nvPr/>
        </p:nvPicPr>
        <p:blipFill>
          <a:blip r:embed="rId3"/>
          <a:stretch>
            <a:fillRect/>
          </a:stretch>
        </p:blipFill>
        <p:spPr>
          <a:xfrm>
            <a:off x="9500960" y="295340"/>
            <a:ext cx="2334079" cy="21777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584684"/>
            <a:ext cx="10369152" cy="5688632"/>
          </a:xfrm>
        </p:spPr>
        <p:txBody>
          <a:bodyPr>
            <a:normAutofit/>
          </a:bodyPr>
          <a:lstStyle/>
          <a:p>
            <a:pPr marL="514350" indent="-514350" algn="just" rtl="0">
              <a:buFont typeface="Wingdings" pitchFamily="2" charset="2"/>
              <a:buChar char="Ø"/>
            </a:pPr>
            <a:r>
              <a:rPr lang="en-GB" sz="2800" dirty="0">
                <a:solidFill>
                  <a:srgbClr val="0070C0"/>
                </a:solidFill>
              </a:rPr>
              <a:t>Correction of this incompatibility </a:t>
            </a:r>
            <a:r>
              <a:rPr lang="en-GB" sz="2800" dirty="0"/>
              <a:t>(go to lec1 in 1</a:t>
            </a:r>
            <a:r>
              <a:rPr lang="en-GB" sz="2800" baseline="30000" dirty="0"/>
              <a:t>st</a:t>
            </a:r>
            <a:r>
              <a:rPr lang="en-GB" sz="2800" dirty="0"/>
              <a:t> course)</a:t>
            </a:r>
          </a:p>
          <a:p>
            <a:pPr marL="514350" indent="-514350" algn="just" rtl="0">
              <a:buFont typeface="+mj-lt"/>
              <a:buAutoNum type="arabicPeriod"/>
            </a:pPr>
            <a:r>
              <a:rPr lang="en-GB" sz="2800" dirty="0">
                <a:solidFill>
                  <a:srgbClr val="FF0000"/>
                </a:solidFill>
              </a:rPr>
              <a:t>Alteration of the solvent </a:t>
            </a:r>
            <a:r>
              <a:rPr lang="en-GB" sz="2800" dirty="0"/>
              <a:t>used, for example use of alcohol instead of water.</a:t>
            </a:r>
          </a:p>
          <a:p>
            <a:pPr marL="514350" indent="-514350" algn="just" rtl="0">
              <a:buFont typeface="+mj-lt"/>
              <a:buAutoNum type="arabicPeriod"/>
            </a:pPr>
            <a:r>
              <a:rPr lang="en-GB" sz="2800" dirty="0">
                <a:solidFill>
                  <a:srgbClr val="FF0000"/>
                </a:solidFill>
              </a:rPr>
              <a:t>Change in the form of ingredients</a:t>
            </a:r>
            <a:r>
              <a:rPr lang="en-GB" sz="2800" dirty="0"/>
              <a:t>, for example use of sodium phenobarbital (solubility 1g/1ml water) instead of phenobarbital (solubility 1g/1000ml water).</a:t>
            </a:r>
          </a:p>
          <a:p>
            <a:pPr marL="514350" indent="-514350" algn="just" rtl="0">
              <a:buFont typeface="+mj-lt"/>
              <a:buAutoNum type="arabicPeriod"/>
            </a:pPr>
            <a:r>
              <a:rPr lang="en-GB" sz="2800" dirty="0">
                <a:solidFill>
                  <a:srgbClr val="FF0000"/>
                </a:solidFill>
              </a:rPr>
              <a:t>Alteration of the volume</a:t>
            </a:r>
            <a:r>
              <a:rPr lang="en-GB" sz="2800" dirty="0"/>
              <a:t> of prescription or solvent, as increase the volume of alcohol in elixir, or increase volume of water. In such correction the dose should increased.</a:t>
            </a:r>
          </a:p>
          <a:p>
            <a:pPr marL="514350" indent="-514350" algn="just" rtl="0">
              <a:buFont typeface="+mj-lt"/>
              <a:buAutoNum type="arabicPeriod"/>
            </a:pPr>
            <a:r>
              <a:rPr lang="en-GB" sz="2800" dirty="0"/>
              <a:t>Suspension formation using </a:t>
            </a:r>
            <a:r>
              <a:rPr lang="en-GB" sz="2800" dirty="0">
                <a:solidFill>
                  <a:srgbClr val="FF0000"/>
                </a:solidFill>
              </a:rPr>
              <a:t>suspending agent</a:t>
            </a:r>
          </a:p>
          <a:p>
            <a:pPr marL="514350" indent="-514350" algn="just" rtl="0">
              <a:buFont typeface="+mj-lt"/>
              <a:buAutoNum type="arabicPeriod"/>
            </a:pPr>
            <a:r>
              <a:rPr lang="en-GB" sz="2800" dirty="0">
                <a:solidFill>
                  <a:srgbClr val="FF0000"/>
                </a:solidFill>
              </a:rPr>
              <a:t>Addition of complexing agent </a:t>
            </a:r>
            <a:r>
              <a:rPr lang="en-GB" sz="2800" dirty="0"/>
              <a:t>such as addition of </a:t>
            </a:r>
            <a:r>
              <a:rPr lang="en-GB" sz="2800" dirty="0">
                <a:solidFill>
                  <a:srgbClr val="0070C0"/>
                </a:solidFill>
              </a:rPr>
              <a:t>KI</a:t>
            </a:r>
            <a:r>
              <a:rPr lang="en-GB" sz="2800" dirty="0"/>
              <a:t> to dissolve I</a:t>
            </a:r>
            <a:r>
              <a:rPr lang="en-GB" sz="2800" baseline="-25000" dirty="0"/>
              <a:t>2</a:t>
            </a:r>
            <a:r>
              <a:rPr lang="en-GB" sz="2800" dirty="0"/>
              <a:t> in water. </a:t>
            </a:r>
            <a:endParaRPr lang="ar-IQ" dirty="0"/>
          </a:p>
        </p:txBody>
      </p:sp>
      <p:pic>
        <p:nvPicPr>
          <p:cNvPr id="6" name="Picture 5">
            <a:extLst>
              <a:ext uri="{FF2B5EF4-FFF2-40B4-BE49-F238E27FC236}">
                <a16:creationId xmlns:a16="http://schemas.microsoft.com/office/drawing/2014/main" id="{46E99813-97B7-5F1F-1CD9-5A3D577B55F2}"/>
              </a:ext>
            </a:extLst>
          </p:cNvPr>
          <p:cNvPicPr>
            <a:picLocks noChangeAspect="1"/>
          </p:cNvPicPr>
          <p:nvPr/>
        </p:nvPicPr>
        <p:blipFill>
          <a:blip r:embed="rId2"/>
          <a:stretch>
            <a:fillRect/>
          </a:stretch>
        </p:blipFill>
        <p:spPr>
          <a:xfrm>
            <a:off x="6096000" y="5301208"/>
            <a:ext cx="4857750" cy="133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86761"/>
            <a:ext cx="8229600" cy="490066"/>
          </a:xfrm>
        </p:spPr>
        <p:txBody>
          <a:bodyPr>
            <a:normAutofit fontScale="90000"/>
          </a:bodyPr>
          <a:lstStyle/>
          <a:p>
            <a:pPr rtl="0"/>
            <a:r>
              <a:rPr lang="en-GB" sz="4000" dirty="0"/>
              <a:t>Physical incompatibility </a:t>
            </a:r>
            <a:endParaRPr lang="ar-IQ" sz="4000" dirty="0"/>
          </a:p>
        </p:txBody>
      </p:sp>
      <p:sp>
        <p:nvSpPr>
          <p:cNvPr id="3" name="Content Placeholder 2"/>
          <p:cNvSpPr>
            <a:spLocks noGrp="1"/>
          </p:cNvSpPr>
          <p:nvPr>
            <p:ph idx="1"/>
          </p:nvPr>
        </p:nvSpPr>
        <p:spPr>
          <a:xfrm>
            <a:off x="603532" y="873866"/>
            <a:ext cx="10657184" cy="5697373"/>
          </a:xfrm>
        </p:spPr>
        <p:txBody>
          <a:bodyPr>
            <a:normAutofit lnSpcReduction="10000"/>
          </a:bodyPr>
          <a:lstStyle/>
          <a:p>
            <a:pPr marL="514350" indent="-514350" algn="just" rtl="0">
              <a:buFont typeface="+mj-lt"/>
              <a:buAutoNum type="arabicPeriod" startAt="2"/>
            </a:pPr>
            <a:r>
              <a:rPr lang="en-GB" sz="2400" dirty="0">
                <a:solidFill>
                  <a:srgbClr val="FF0000"/>
                </a:solidFill>
              </a:rPr>
              <a:t>Precipitation</a:t>
            </a:r>
            <a:r>
              <a:rPr lang="en-GB" sz="2400" dirty="0"/>
              <a:t>: example of such incompatibility is </a:t>
            </a:r>
            <a:r>
              <a:rPr lang="en-GB" sz="2400" dirty="0">
                <a:solidFill>
                  <a:srgbClr val="0070C0"/>
                </a:solidFill>
              </a:rPr>
              <a:t>salting out </a:t>
            </a:r>
            <a:r>
              <a:rPr lang="en-GB" sz="2400" dirty="0"/>
              <a:t>of </a:t>
            </a:r>
            <a:r>
              <a:rPr lang="en-GB" sz="2400" dirty="0">
                <a:solidFill>
                  <a:srgbClr val="00B0F0"/>
                </a:solidFill>
              </a:rPr>
              <a:t>camphor and volatile oils</a:t>
            </a:r>
            <a:r>
              <a:rPr lang="en-GB" sz="2400" dirty="0"/>
              <a:t> from aromatic waters when a </a:t>
            </a:r>
            <a:r>
              <a:rPr lang="en-GB" sz="2400" dirty="0">
                <a:solidFill>
                  <a:srgbClr val="FFC000"/>
                </a:solidFill>
              </a:rPr>
              <a:t>salt</a:t>
            </a:r>
            <a:r>
              <a:rPr lang="en-GB" sz="2400" dirty="0"/>
              <a:t> is dissolved in the aromatic water.</a:t>
            </a:r>
          </a:p>
          <a:p>
            <a:pPr marL="514350" indent="-514350" algn="just" rtl="0">
              <a:buFont typeface="+mj-lt"/>
              <a:buAutoNum type="arabicPeriod" startAt="2"/>
            </a:pPr>
            <a:r>
              <a:rPr lang="en-GB" sz="2400" dirty="0">
                <a:solidFill>
                  <a:srgbClr val="FF0000"/>
                </a:solidFill>
              </a:rPr>
              <a:t>Separation</a:t>
            </a:r>
            <a:r>
              <a:rPr lang="en-GB" sz="2400" dirty="0"/>
              <a:t> </a:t>
            </a:r>
            <a:r>
              <a:rPr lang="en-GB" sz="2400" dirty="0">
                <a:solidFill>
                  <a:srgbClr val="FF0000"/>
                </a:solidFill>
              </a:rPr>
              <a:t>of immiscible liquids</a:t>
            </a:r>
            <a:r>
              <a:rPr lang="en-GB" sz="2400" dirty="0"/>
              <a:t>: example of this incompatibility, </a:t>
            </a:r>
            <a:r>
              <a:rPr lang="en-GB" sz="2400" dirty="0">
                <a:solidFill>
                  <a:srgbClr val="0070C0"/>
                </a:solidFill>
              </a:rPr>
              <a:t>oils dissolved in alcohol</a:t>
            </a:r>
            <a:r>
              <a:rPr lang="en-GB" sz="2400" dirty="0"/>
              <a:t> are separated as a layer when water is added. This can be corrected or solved by </a:t>
            </a:r>
            <a:r>
              <a:rPr lang="en-GB" sz="2400" dirty="0">
                <a:solidFill>
                  <a:srgbClr val="C00000"/>
                </a:solidFill>
              </a:rPr>
              <a:t>using emulsifying agent </a:t>
            </a:r>
            <a:r>
              <a:rPr lang="en-GB" sz="2400" dirty="0"/>
              <a:t>and emulsion formation. </a:t>
            </a:r>
          </a:p>
          <a:p>
            <a:pPr marL="514350" indent="-514350" algn="just" rtl="0">
              <a:buFont typeface="+mj-lt"/>
              <a:buAutoNum type="arabicPeriod" startAt="2"/>
            </a:pPr>
            <a:r>
              <a:rPr lang="en-GB" sz="2400" dirty="0">
                <a:solidFill>
                  <a:srgbClr val="FF0000"/>
                </a:solidFill>
              </a:rPr>
              <a:t>Liquefaction</a:t>
            </a:r>
            <a:r>
              <a:rPr lang="en-GB" sz="2400" dirty="0"/>
              <a:t> of solid ingredients: this incompatibility occur due to the formation of </a:t>
            </a:r>
            <a:r>
              <a:rPr lang="en-GB" sz="2400" dirty="0">
                <a:solidFill>
                  <a:srgbClr val="0070C0"/>
                </a:solidFill>
              </a:rPr>
              <a:t>eutectic mixture</a:t>
            </a:r>
            <a:r>
              <a:rPr lang="en-GB" sz="2400" dirty="0"/>
              <a:t>, (</a:t>
            </a:r>
            <a:r>
              <a:rPr lang="en-GB" sz="2400" dirty="0">
                <a:hlinkClick r:id="rId2"/>
              </a:rPr>
              <a:t>https://youtu.be/Qy1X7tjWTHQ</a:t>
            </a:r>
            <a:r>
              <a:rPr lang="en-GB" sz="2400" dirty="0"/>
              <a:t>) e.g., when </a:t>
            </a:r>
            <a:r>
              <a:rPr lang="en-GB" sz="2400" dirty="0">
                <a:solidFill>
                  <a:srgbClr val="FF0000"/>
                </a:solidFill>
              </a:rPr>
              <a:t>aspirin and aminopyrene</a:t>
            </a:r>
            <a:r>
              <a:rPr lang="en-GB" sz="2400" dirty="0"/>
              <a:t> are mixed, </a:t>
            </a:r>
            <a:r>
              <a:rPr lang="en-US" sz="2400" dirty="0">
                <a:solidFill>
                  <a:srgbClr val="0070C0"/>
                </a:solidFill>
              </a:rPr>
              <a:t>menthol and thymol</a:t>
            </a:r>
            <a:r>
              <a:rPr lang="en-US" sz="2400" dirty="0"/>
              <a:t>, </a:t>
            </a:r>
            <a:r>
              <a:rPr lang="en-US" sz="2400" dirty="0">
                <a:solidFill>
                  <a:srgbClr val="C00000"/>
                </a:solidFill>
              </a:rPr>
              <a:t>camphor and menthol</a:t>
            </a:r>
            <a:r>
              <a:rPr lang="en-GB" sz="2400" dirty="0"/>
              <a:t>. The prescription is corrected by adding light </a:t>
            </a:r>
            <a:r>
              <a:rPr lang="en-GB" sz="2400" dirty="0">
                <a:solidFill>
                  <a:srgbClr val="C00000"/>
                </a:solidFill>
              </a:rPr>
              <a:t>magnesium oxide </a:t>
            </a:r>
            <a:r>
              <a:rPr lang="en-GB" sz="2400" dirty="0"/>
              <a:t>or</a:t>
            </a:r>
            <a:r>
              <a:rPr lang="en-GB" sz="2400" dirty="0">
                <a:solidFill>
                  <a:srgbClr val="C00000"/>
                </a:solidFill>
              </a:rPr>
              <a:t> magnesium carbonate as adsorbent and diluent</a:t>
            </a:r>
            <a:r>
              <a:rPr lang="en-GB" sz="2400" dirty="0"/>
              <a:t>. </a:t>
            </a:r>
          </a:p>
          <a:p>
            <a:pPr marL="0" indent="0" algn="just" rtl="0">
              <a:buNone/>
            </a:pPr>
            <a:r>
              <a:rPr lang="en-GB" sz="2400" b="1" dirty="0">
                <a:solidFill>
                  <a:srgbClr val="0070C0"/>
                </a:solidFill>
              </a:rPr>
              <a:t>In other cases, physical incompatibility are corrected by </a:t>
            </a:r>
          </a:p>
          <a:p>
            <a:pPr marL="514350" indent="-514350" algn="just" rtl="0">
              <a:buFont typeface="+mj-lt"/>
              <a:buAutoNum type="arabicPeriod"/>
            </a:pPr>
            <a:r>
              <a:rPr lang="en-GB" sz="2400" dirty="0"/>
              <a:t>Addition or omission of therapeutically inactive substances. </a:t>
            </a:r>
          </a:p>
          <a:p>
            <a:pPr marL="514350" indent="-514350" algn="just" rtl="0">
              <a:buFont typeface="+mj-lt"/>
              <a:buAutoNum type="arabicPeriod"/>
            </a:pPr>
            <a:r>
              <a:rPr lang="en-GB" sz="2400" dirty="0"/>
              <a:t>Change the dosage form dispensed e.g., instead of solution formation, one can prepare solid dosage form as capsule or packets (aspirin is example of drug that can not be prepared as solution)</a:t>
            </a:r>
            <a:endParaRPr lang="ar-IQ"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53F2B-D13F-2C9A-3129-301ABB553D4D}"/>
              </a:ext>
            </a:extLst>
          </p:cNvPr>
          <p:cNvPicPr>
            <a:picLocks noChangeAspect="1"/>
          </p:cNvPicPr>
          <p:nvPr/>
        </p:nvPicPr>
        <p:blipFill>
          <a:blip r:embed="rId2"/>
          <a:stretch>
            <a:fillRect/>
          </a:stretch>
        </p:blipFill>
        <p:spPr>
          <a:xfrm>
            <a:off x="1590665" y="1268760"/>
            <a:ext cx="9010669" cy="5011346"/>
          </a:xfrm>
          <a:prstGeom prst="rect">
            <a:avLst/>
          </a:prstGeom>
        </p:spPr>
      </p:pic>
      <p:sp>
        <p:nvSpPr>
          <p:cNvPr id="4" name="Title 1">
            <a:extLst>
              <a:ext uri="{FF2B5EF4-FFF2-40B4-BE49-F238E27FC236}">
                <a16:creationId xmlns:a16="http://schemas.microsoft.com/office/drawing/2014/main" id="{AED2F79B-4D35-10B7-94D4-5184D4E6E4E6}"/>
              </a:ext>
            </a:extLst>
          </p:cNvPr>
          <p:cNvSpPr txBox="1">
            <a:spLocks/>
          </p:cNvSpPr>
          <p:nvPr/>
        </p:nvSpPr>
        <p:spPr>
          <a:xfrm>
            <a:off x="623392" y="286761"/>
            <a:ext cx="8229600" cy="490066"/>
          </a:xfrm>
          <a:prstGeom prst="rect">
            <a:avLst/>
          </a:prstGeom>
        </p:spPr>
        <p:txBody>
          <a:bodyPr>
            <a:normAutofit fontScale="75000" lnSpcReduction="20000"/>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rtl="0"/>
            <a:r>
              <a:rPr lang="en-US" sz="4000" dirty="0"/>
              <a:t>Eutectic diagram</a:t>
            </a:r>
            <a:endParaRPr lang="ar-IQ" sz="4000" dirty="0"/>
          </a:p>
        </p:txBody>
      </p:sp>
    </p:spTree>
    <p:extLst>
      <p:ext uri="{BB962C8B-B14F-4D97-AF65-F5344CB8AC3E}">
        <p14:creationId xmlns:p14="http://schemas.microsoft.com/office/powerpoint/2010/main" val="280503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523095-EA6B-4A4B-B5D9-A292755D6928}"/>
              </a:ext>
            </a:extLst>
          </p:cNvPr>
          <p:cNvSpPr txBox="1"/>
          <p:nvPr/>
        </p:nvSpPr>
        <p:spPr>
          <a:xfrm>
            <a:off x="767408" y="404664"/>
            <a:ext cx="9937104" cy="5447645"/>
          </a:xfrm>
          <a:prstGeom prst="rect">
            <a:avLst/>
          </a:prstGeom>
          <a:noFill/>
        </p:spPr>
        <p:txBody>
          <a:bodyPr wrap="square">
            <a:spAutoFit/>
          </a:bodyPr>
          <a:lstStyle/>
          <a:p>
            <a:pPr algn="just"/>
            <a:r>
              <a:rPr lang="en-US" sz="4000" dirty="0">
                <a:solidFill>
                  <a:srgbClr val="FF0000"/>
                </a:solidFill>
              </a:rPr>
              <a:t>pH effect in GIT</a:t>
            </a:r>
          </a:p>
          <a:p>
            <a:pPr algn="just"/>
            <a:endParaRPr lang="en-US" sz="2800" dirty="0">
              <a:solidFill>
                <a:srgbClr val="FF0000"/>
              </a:solidFill>
            </a:endParaRPr>
          </a:p>
          <a:p>
            <a:pPr marL="457200" indent="-457200" algn="just">
              <a:buFont typeface="Wingdings" panose="05000000000000000000" pitchFamily="2" charset="2"/>
              <a:buChar char="Ø"/>
            </a:pPr>
            <a:r>
              <a:rPr lang="en-US" sz="2800" dirty="0">
                <a:solidFill>
                  <a:srgbClr val="FF0000"/>
                </a:solidFill>
              </a:rPr>
              <a:t>Gastric pH </a:t>
            </a:r>
            <a:r>
              <a:rPr lang="en-US" sz="2800" dirty="0"/>
              <a:t>is between (1-3) in normal subjects </a:t>
            </a:r>
          </a:p>
          <a:p>
            <a:pPr marL="457200" indent="-457200" algn="just">
              <a:buFont typeface="Wingdings" panose="05000000000000000000" pitchFamily="2" charset="2"/>
              <a:buChar char="Ø"/>
            </a:pPr>
            <a:r>
              <a:rPr lang="en-US" sz="2800" dirty="0"/>
              <a:t>Administration of </a:t>
            </a:r>
            <a:r>
              <a:rPr lang="en-US" sz="2800" dirty="0">
                <a:solidFill>
                  <a:srgbClr val="0070C0"/>
                </a:solidFill>
              </a:rPr>
              <a:t>antacid</a:t>
            </a:r>
            <a:r>
              <a:rPr lang="en-US" sz="2800" dirty="0"/>
              <a:t>, </a:t>
            </a:r>
            <a:r>
              <a:rPr lang="en-US" sz="2800" dirty="0">
                <a:solidFill>
                  <a:srgbClr val="0070C0"/>
                </a:solidFill>
              </a:rPr>
              <a:t>food</a:t>
            </a:r>
            <a:r>
              <a:rPr lang="en-US" sz="2800" dirty="0"/>
              <a:t> and </a:t>
            </a:r>
            <a:r>
              <a:rPr lang="en-US" sz="2800" dirty="0">
                <a:solidFill>
                  <a:srgbClr val="0070C0"/>
                </a:solidFill>
              </a:rPr>
              <a:t>weak electrolytes </a:t>
            </a:r>
            <a:r>
              <a:rPr lang="en-US" sz="2800" dirty="0"/>
              <a:t>will change the pH of the stomach </a:t>
            </a:r>
          </a:p>
          <a:p>
            <a:pPr marL="457200" indent="-457200" algn="just">
              <a:buFont typeface="Wingdings" panose="05000000000000000000" pitchFamily="2" charset="2"/>
              <a:buChar char="Ø"/>
            </a:pPr>
            <a:r>
              <a:rPr lang="en-US" sz="2800" dirty="0">
                <a:solidFill>
                  <a:srgbClr val="C00000"/>
                </a:solidFill>
              </a:rPr>
              <a:t>Weakly acidic </a:t>
            </a:r>
            <a:r>
              <a:rPr lang="en-US" sz="2800" dirty="0"/>
              <a:t>drug unionized in the stomach are absorbed by </a:t>
            </a:r>
            <a:r>
              <a:rPr lang="en-US" sz="2800" dirty="0">
                <a:solidFill>
                  <a:srgbClr val="0070C0"/>
                </a:solidFill>
              </a:rPr>
              <a:t>passive diffusion </a:t>
            </a:r>
          </a:p>
          <a:p>
            <a:pPr marL="457200" indent="-457200" algn="just">
              <a:buFont typeface="Wingdings" panose="05000000000000000000" pitchFamily="2" charset="2"/>
              <a:buChar char="Ø"/>
            </a:pPr>
            <a:r>
              <a:rPr lang="en-US" sz="2800" dirty="0"/>
              <a:t>Increasing the pH of the stomach increasing ionization and reducing absorption (Tetracycline, Nalidixic acid , Nitrofurantoin, Benzyl </a:t>
            </a:r>
            <a:r>
              <a:rPr lang="en-US" sz="2800" dirty="0" err="1"/>
              <a:t>pencillin</a:t>
            </a:r>
            <a:r>
              <a:rPr lang="en-US" sz="2800" dirty="0"/>
              <a:t> , sulfonamides)</a:t>
            </a:r>
          </a:p>
          <a:p>
            <a:pPr marL="457200" indent="-457200" algn="just">
              <a:buFont typeface="Wingdings" panose="05000000000000000000" pitchFamily="2" charset="2"/>
              <a:buChar char="Ø"/>
            </a:pPr>
            <a:r>
              <a:rPr lang="en-US" sz="2800" dirty="0"/>
              <a:t>Increasing gastric pH may lead to enhance gastric emptying </a:t>
            </a:r>
          </a:p>
          <a:p>
            <a:pPr marL="457200" indent="-457200" algn="just">
              <a:buFont typeface="Wingdings" panose="05000000000000000000" pitchFamily="2" charset="2"/>
              <a:buChar char="Ø"/>
            </a:pPr>
            <a:r>
              <a:rPr lang="en-US" sz="2800" dirty="0"/>
              <a:t>This will be of advantage for acid labile drugs like levodopa  </a:t>
            </a:r>
          </a:p>
        </p:txBody>
      </p:sp>
    </p:spTree>
    <p:extLst>
      <p:ext uri="{BB962C8B-B14F-4D97-AF65-F5344CB8AC3E}">
        <p14:creationId xmlns:p14="http://schemas.microsoft.com/office/powerpoint/2010/main" val="172080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normAutofit/>
          </a:bodyPr>
          <a:lstStyle/>
          <a:p>
            <a:pPr rtl="0"/>
            <a:r>
              <a:rPr lang="en-GB" sz="4000" dirty="0"/>
              <a:t>Chemical incompatibility </a:t>
            </a:r>
            <a:endParaRPr lang="ar-IQ" sz="4000" dirty="0"/>
          </a:p>
        </p:txBody>
      </p:sp>
      <p:sp>
        <p:nvSpPr>
          <p:cNvPr id="3" name="Content Placeholder 2"/>
          <p:cNvSpPr>
            <a:spLocks noGrp="1"/>
          </p:cNvSpPr>
          <p:nvPr>
            <p:ph idx="1"/>
          </p:nvPr>
        </p:nvSpPr>
        <p:spPr>
          <a:xfrm>
            <a:off x="1379476" y="1484784"/>
            <a:ext cx="9433048" cy="4857403"/>
          </a:xfrm>
        </p:spPr>
        <p:txBody>
          <a:bodyPr>
            <a:normAutofit lnSpcReduction="10000"/>
          </a:bodyPr>
          <a:lstStyle/>
          <a:p>
            <a:pPr algn="just" rtl="0"/>
            <a:r>
              <a:rPr lang="en-GB" sz="3200" dirty="0"/>
              <a:t>Chemical incompatibility usually occur as a result of </a:t>
            </a:r>
            <a:r>
              <a:rPr lang="en-GB" sz="3200" dirty="0">
                <a:solidFill>
                  <a:srgbClr val="FF0000"/>
                </a:solidFill>
              </a:rPr>
              <a:t>chemical interaction </a:t>
            </a:r>
            <a:r>
              <a:rPr lang="en-GB" sz="3200" dirty="0"/>
              <a:t>among ingredients of the prescription. </a:t>
            </a:r>
          </a:p>
          <a:p>
            <a:pPr algn="just" rtl="0"/>
            <a:r>
              <a:rPr lang="en-GB" sz="3200" dirty="0"/>
              <a:t>The usual chemical incompatibility occur immediately upon </a:t>
            </a:r>
            <a:r>
              <a:rPr lang="en-GB" sz="3200" dirty="0">
                <a:solidFill>
                  <a:srgbClr val="FF0000"/>
                </a:solidFill>
              </a:rPr>
              <a:t>compounding</a:t>
            </a:r>
            <a:r>
              <a:rPr lang="en-GB" sz="3200" dirty="0"/>
              <a:t> so called </a:t>
            </a:r>
            <a:r>
              <a:rPr lang="en-GB" sz="3200" dirty="0">
                <a:solidFill>
                  <a:srgbClr val="FF0000"/>
                </a:solidFill>
              </a:rPr>
              <a:t>immediate</a:t>
            </a:r>
            <a:r>
              <a:rPr lang="en-GB" sz="3200" dirty="0"/>
              <a:t>  incompatibility, are readily apparent due to </a:t>
            </a:r>
            <a:r>
              <a:rPr lang="en-GB" sz="3200" dirty="0">
                <a:solidFill>
                  <a:srgbClr val="0070C0"/>
                </a:solidFill>
              </a:rPr>
              <a:t>effervescence</a:t>
            </a:r>
            <a:r>
              <a:rPr lang="en-GB" sz="3200" dirty="0"/>
              <a:t>, </a:t>
            </a:r>
            <a:r>
              <a:rPr lang="en-GB" sz="3200" dirty="0">
                <a:solidFill>
                  <a:srgbClr val="0070C0"/>
                </a:solidFill>
              </a:rPr>
              <a:t>precipitation</a:t>
            </a:r>
            <a:r>
              <a:rPr lang="en-GB" sz="3200" dirty="0"/>
              <a:t> or </a:t>
            </a:r>
            <a:r>
              <a:rPr lang="en-GB" sz="3200" dirty="0">
                <a:solidFill>
                  <a:srgbClr val="0070C0"/>
                </a:solidFill>
              </a:rPr>
              <a:t>color changes</a:t>
            </a:r>
            <a:r>
              <a:rPr lang="en-GB" sz="3200" dirty="0"/>
              <a:t>, etc. Sometimes chemical incompatibility may </a:t>
            </a:r>
            <a:r>
              <a:rPr lang="en-GB" sz="3200" dirty="0">
                <a:solidFill>
                  <a:srgbClr val="FF0000"/>
                </a:solidFill>
              </a:rPr>
              <a:t>delayed</a:t>
            </a:r>
            <a:r>
              <a:rPr lang="en-GB" sz="3200" dirty="0"/>
              <a:t> and this type may or may not result in loss of therapeutic activity. </a:t>
            </a:r>
            <a:endParaRPr lang="ar-IQ"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pPr rtl="0"/>
            <a:r>
              <a:rPr lang="en-GB" sz="3600" dirty="0"/>
              <a:t>Types of chemical incompatibility </a:t>
            </a:r>
            <a:endParaRPr lang="ar-IQ" sz="3600" dirty="0"/>
          </a:p>
        </p:txBody>
      </p:sp>
      <p:sp>
        <p:nvSpPr>
          <p:cNvPr id="3" name="Content Placeholder 2"/>
          <p:cNvSpPr>
            <a:spLocks noGrp="1"/>
          </p:cNvSpPr>
          <p:nvPr>
            <p:ph idx="1"/>
          </p:nvPr>
        </p:nvSpPr>
        <p:spPr>
          <a:xfrm>
            <a:off x="695400" y="1124744"/>
            <a:ext cx="9865096" cy="5256584"/>
          </a:xfrm>
        </p:spPr>
        <p:txBody>
          <a:bodyPr>
            <a:normAutofit fontScale="92500" lnSpcReduction="20000"/>
          </a:bodyPr>
          <a:lstStyle/>
          <a:p>
            <a:pPr marL="514350" indent="-514350" algn="just" rtl="0">
              <a:buFont typeface="+mj-lt"/>
              <a:buAutoNum type="arabicPeriod"/>
            </a:pPr>
            <a:r>
              <a:rPr lang="en-GB" sz="2800" dirty="0">
                <a:solidFill>
                  <a:srgbClr val="FF0000"/>
                </a:solidFill>
              </a:rPr>
              <a:t>Oxidation</a:t>
            </a:r>
            <a:r>
              <a:rPr lang="en-GB" sz="2800" dirty="0"/>
              <a:t>: (it </a:t>
            </a:r>
            <a:r>
              <a:rPr lang="en-US" sz="2800" dirty="0"/>
              <a:t>is the loss of electrons) </a:t>
            </a:r>
            <a:r>
              <a:rPr lang="en-GB" sz="2800" dirty="0"/>
              <a:t>certain prescription mixtures may be oxidized if exposed to </a:t>
            </a:r>
            <a:r>
              <a:rPr lang="en-GB" sz="2800" dirty="0">
                <a:solidFill>
                  <a:srgbClr val="0070C0"/>
                </a:solidFill>
              </a:rPr>
              <a:t>air</a:t>
            </a:r>
            <a:r>
              <a:rPr lang="en-GB" sz="2800" dirty="0"/>
              <a:t>, excessive storage </a:t>
            </a:r>
            <a:r>
              <a:rPr lang="en-GB" sz="2800" dirty="0">
                <a:solidFill>
                  <a:srgbClr val="0070C0"/>
                </a:solidFill>
              </a:rPr>
              <a:t>temperature</a:t>
            </a:r>
            <a:r>
              <a:rPr lang="en-GB" sz="2800" dirty="0"/>
              <a:t>, </a:t>
            </a:r>
            <a:r>
              <a:rPr lang="en-GB" sz="2800" dirty="0">
                <a:solidFill>
                  <a:srgbClr val="0070C0"/>
                </a:solidFill>
              </a:rPr>
              <a:t>light</a:t>
            </a:r>
            <a:r>
              <a:rPr lang="en-GB" sz="2800" dirty="0"/>
              <a:t>, over </a:t>
            </a:r>
            <a:r>
              <a:rPr lang="en-GB" sz="2800" dirty="0">
                <a:solidFill>
                  <a:srgbClr val="0070C0"/>
                </a:solidFill>
              </a:rPr>
              <a:t>dilution</a:t>
            </a:r>
            <a:r>
              <a:rPr lang="en-GB" sz="2800" dirty="0"/>
              <a:t>, incorrect </a:t>
            </a:r>
            <a:r>
              <a:rPr lang="en-GB" sz="2800" dirty="0">
                <a:solidFill>
                  <a:srgbClr val="0070C0"/>
                </a:solidFill>
              </a:rPr>
              <a:t>pH</a:t>
            </a:r>
            <a:r>
              <a:rPr lang="en-GB" sz="2800" dirty="0"/>
              <a:t> adjustment or presence of </a:t>
            </a:r>
            <a:r>
              <a:rPr lang="en-GB" sz="2800" dirty="0">
                <a:solidFill>
                  <a:srgbClr val="0070C0"/>
                </a:solidFill>
              </a:rPr>
              <a:t>catalysts</a:t>
            </a:r>
            <a:r>
              <a:rPr lang="en-GB" sz="2800" dirty="0"/>
              <a:t> like heavy metal ions as (Fe</a:t>
            </a:r>
            <a:r>
              <a:rPr lang="en-GB" sz="2800" baseline="30000" dirty="0"/>
              <a:t>+3</a:t>
            </a:r>
            <a:r>
              <a:rPr lang="en-GB" sz="2800" dirty="0"/>
              <a:t>, Fe</a:t>
            </a:r>
            <a:r>
              <a:rPr lang="en-GB" sz="2800" baseline="30000" dirty="0"/>
              <a:t>+2</a:t>
            </a:r>
            <a:r>
              <a:rPr lang="en-GB" sz="2800" dirty="0"/>
              <a:t>, Cu</a:t>
            </a:r>
            <a:r>
              <a:rPr lang="en-GB" sz="2800" baseline="30000" dirty="0"/>
              <a:t>+2</a:t>
            </a:r>
            <a:r>
              <a:rPr lang="en-GB" sz="2800" dirty="0"/>
              <a:t>, Cr</a:t>
            </a:r>
            <a:r>
              <a:rPr lang="en-GB" sz="2800" baseline="30000" dirty="0"/>
              <a:t>+3</a:t>
            </a:r>
            <a:r>
              <a:rPr lang="en-GB" sz="2800" dirty="0"/>
              <a:t> ---) also the bacterial or mold </a:t>
            </a:r>
            <a:r>
              <a:rPr lang="en-GB" sz="2800" dirty="0">
                <a:solidFill>
                  <a:srgbClr val="0070C0"/>
                </a:solidFill>
              </a:rPr>
              <a:t>enzymes</a:t>
            </a:r>
            <a:r>
              <a:rPr lang="en-GB" sz="2800" dirty="0"/>
              <a:t>.</a:t>
            </a:r>
          </a:p>
          <a:p>
            <a:pPr marL="514350" indent="-514350" algn="just" rtl="0"/>
            <a:r>
              <a:rPr lang="en-GB" sz="2800" dirty="0"/>
              <a:t>examples:</a:t>
            </a:r>
          </a:p>
          <a:p>
            <a:pPr marL="514350" indent="-514350" algn="just" rtl="0">
              <a:buFont typeface="+mj-lt"/>
              <a:buAutoNum type="arabicPeriod"/>
            </a:pPr>
            <a:r>
              <a:rPr lang="en-GB" sz="2800" dirty="0"/>
              <a:t>Compounds undergo oxidation by </a:t>
            </a:r>
            <a:r>
              <a:rPr lang="en-GB" sz="2800" dirty="0">
                <a:solidFill>
                  <a:srgbClr val="C00000"/>
                </a:solidFill>
              </a:rPr>
              <a:t>heat</a:t>
            </a:r>
            <a:r>
              <a:rPr lang="en-GB" sz="2800" dirty="0"/>
              <a:t>, e.g., adrenalin, phenyl ephrine and dextrose.</a:t>
            </a:r>
          </a:p>
          <a:p>
            <a:pPr marL="514350" indent="-514350" algn="just" rtl="0">
              <a:buFont typeface="+mj-lt"/>
              <a:buAutoNum type="arabicPeriod"/>
            </a:pPr>
            <a:r>
              <a:rPr lang="en-GB" sz="2800" dirty="0"/>
              <a:t>Compounds undergo oxidation by </a:t>
            </a:r>
            <a:r>
              <a:rPr lang="en-GB" sz="2800" dirty="0">
                <a:solidFill>
                  <a:srgbClr val="C00000"/>
                </a:solidFill>
              </a:rPr>
              <a:t>light and catalysts</a:t>
            </a:r>
            <a:r>
              <a:rPr lang="en-GB" sz="2800" dirty="0"/>
              <a:t>, e.g., sulfacetamide eye drop, </a:t>
            </a:r>
            <a:r>
              <a:rPr lang="en-GB" sz="2800" dirty="0" err="1"/>
              <a:t>sulfonamide</a:t>
            </a:r>
            <a:r>
              <a:rPr lang="en-GB" sz="2800" dirty="0"/>
              <a:t> injection. </a:t>
            </a:r>
          </a:p>
          <a:p>
            <a:pPr marL="514350" indent="-514350" algn="just" rtl="0">
              <a:buFont typeface="+mj-lt"/>
              <a:buAutoNum type="arabicPeriod"/>
            </a:pPr>
            <a:r>
              <a:rPr lang="en-GB" sz="2800" dirty="0"/>
              <a:t>Compounds undergo </a:t>
            </a:r>
            <a:r>
              <a:rPr lang="en-GB" sz="2800" dirty="0">
                <a:solidFill>
                  <a:srgbClr val="C00000"/>
                </a:solidFill>
              </a:rPr>
              <a:t>auto-oxidation,</a:t>
            </a:r>
            <a:r>
              <a:rPr lang="en-GB" sz="2800" dirty="0"/>
              <a:t> e.g., oils and fats, phenolic substances, aldehydes and vitamins. They are sometimes used as antioxidant themselves. </a:t>
            </a:r>
          </a:p>
          <a:p>
            <a:pPr marL="0" indent="0" algn="just" rtl="0">
              <a:buNone/>
            </a:pPr>
            <a:r>
              <a:rPr lang="en-GB" sz="2800" dirty="0">
                <a:highlight>
                  <a:srgbClr val="FFFF00"/>
                </a:highlight>
              </a:rPr>
              <a:t>What the management of these cases?</a:t>
            </a:r>
            <a:endParaRPr lang="ar-IQ" sz="2800" dirty="0">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0"/>
            <a:ext cx="8229600" cy="778098"/>
          </a:xfrm>
        </p:spPr>
        <p:txBody>
          <a:bodyPr>
            <a:normAutofit/>
          </a:bodyPr>
          <a:lstStyle/>
          <a:p>
            <a:pPr rtl="0"/>
            <a:r>
              <a:rPr lang="en-GB" sz="3600" dirty="0"/>
              <a:t>Types of chemical incompatibility </a:t>
            </a:r>
            <a:endParaRPr lang="ar-IQ" sz="3600" dirty="0"/>
          </a:p>
        </p:txBody>
      </p:sp>
      <p:sp>
        <p:nvSpPr>
          <p:cNvPr id="3" name="Content Placeholder 2"/>
          <p:cNvSpPr>
            <a:spLocks noGrp="1"/>
          </p:cNvSpPr>
          <p:nvPr>
            <p:ph idx="1"/>
          </p:nvPr>
        </p:nvSpPr>
        <p:spPr>
          <a:xfrm>
            <a:off x="479376" y="980728"/>
            <a:ext cx="10729192" cy="5425809"/>
          </a:xfrm>
        </p:spPr>
        <p:txBody>
          <a:bodyPr>
            <a:normAutofit fontScale="92500" lnSpcReduction="10000"/>
          </a:bodyPr>
          <a:lstStyle/>
          <a:p>
            <a:pPr marL="514350" indent="-514350" algn="just" rtl="0">
              <a:buFont typeface="+mj-lt"/>
              <a:buAutoNum type="arabicPeriod" startAt="2"/>
            </a:pPr>
            <a:r>
              <a:rPr lang="en-GB" sz="2800" dirty="0">
                <a:solidFill>
                  <a:srgbClr val="FF0000"/>
                </a:solidFill>
              </a:rPr>
              <a:t>Reduction</a:t>
            </a:r>
            <a:r>
              <a:rPr lang="en-GB" sz="2800" dirty="0"/>
              <a:t>: (it is the gaining of electrons) it is </a:t>
            </a:r>
            <a:r>
              <a:rPr lang="en-GB" sz="2800" dirty="0">
                <a:solidFill>
                  <a:srgbClr val="0070C0"/>
                </a:solidFill>
              </a:rPr>
              <a:t>less common </a:t>
            </a:r>
            <a:r>
              <a:rPr lang="en-GB" sz="2800" dirty="0"/>
              <a:t>in prescriptions although </a:t>
            </a:r>
            <a:r>
              <a:rPr lang="en-GB" sz="2800" i="1" dirty="0"/>
              <a:t>silver salts may be reduced by light to metallic form.  </a:t>
            </a:r>
          </a:p>
          <a:p>
            <a:pPr marL="514350" indent="-514350" algn="just" rtl="0">
              <a:buFont typeface="+mj-lt"/>
              <a:buAutoNum type="arabicPeriod" startAt="2"/>
            </a:pPr>
            <a:r>
              <a:rPr lang="en-GB" sz="2800" dirty="0">
                <a:solidFill>
                  <a:srgbClr val="FF0000"/>
                </a:solidFill>
              </a:rPr>
              <a:t>Racemization</a:t>
            </a:r>
            <a:r>
              <a:rPr lang="en-GB" sz="2800" dirty="0"/>
              <a:t>: the conversion of an </a:t>
            </a:r>
            <a:r>
              <a:rPr lang="en-GB" sz="2800" dirty="0">
                <a:solidFill>
                  <a:srgbClr val="0070C0"/>
                </a:solidFill>
              </a:rPr>
              <a:t>optically active </a:t>
            </a:r>
            <a:r>
              <a:rPr lang="en-GB" sz="2800" dirty="0"/>
              <a:t>form (R or S isomer) to optically inactive form (racemic mixture, R and S) without changing the chemical composition. This usually produced pharmacological activity. Examples: adrenaline, dextroamphetamine. (what is chiral centre?)</a:t>
            </a:r>
          </a:p>
          <a:p>
            <a:pPr marL="514350" indent="-514350" algn="just" rtl="0">
              <a:buFont typeface="+mj-lt"/>
              <a:buAutoNum type="arabicPeriod" startAt="2"/>
            </a:pPr>
            <a:r>
              <a:rPr lang="en-GB" sz="2800" dirty="0">
                <a:solidFill>
                  <a:srgbClr val="FF0000"/>
                </a:solidFill>
              </a:rPr>
              <a:t>Precipitation</a:t>
            </a:r>
            <a:r>
              <a:rPr lang="en-GB" sz="2800" dirty="0"/>
              <a:t>: when two or more pharmaceuticals are combined, a chemical change may take place with the formation of an </a:t>
            </a:r>
            <a:r>
              <a:rPr lang="en-GB" sz="2800" dirty="0">
                <a:solidFill>
                  <a:srgbClr val="0070C0"/>
                </a:solidFill>
              </a:rPr>
              <a:t>insoluble substance </a:t>
            </a:r>
            <a:r>
              <a:rPr lang="en-GB" sz="2800" dirty="0"/>
              <a:t>which precipitate from solution. </a:t>
            </a:r>
          </a:p>
          <a:p>
            <a:pPr marL="514350" indent="-514350" algn="just" rtl="0"/>
            <a:r>
              <a:rPr lang="en-GB" sz="2800" dirty="0">
                <a:solidFill>
                  <a:srgbClr val="0070C0"/>
                </a:solidFill>
              </a:rPr>
              <a:t>Flocculent precipitation </a:t>
            </a:r>
            <a:r>
              <a:rPr lang="en-GB" sz="2800" dirty="0"/>
              <a:t>which develop several days after prescription is prepared may be due to </a:t>
            </a:r>
            <a:r>
              <a:rPr lang="en-GB" sz="2800" dirty="0">
                <a:solidFill>
                  <a:srgbClr val="C00000"/>
                </a:solidFill>
              </a:rPr>
              <a:t>delayed</a:t>
            </a:r>
            <a:r>
              <a:rPr lang="en-GB" sz="2800" dirty="0"/>
              <a:t> incompatibility, but more frequently are </a:t>
            </a:r>
            <a:r>
              <a:rPr lang="en-GB" sz="2800" dirty="0">
                <a:solidFill>
                  <a:srgbClr val="C00000"/>
                </a:solidFill>
              </a:rPr>
              <a:t>evidence of growth of yeast</a:t>
            </a:r>
            <a:r>
              <a:rPr lang="en-GB" sz="2800" dirty="0"/>
              <a:t>, </a:t>
            </a:r>
            <a:r>
              <a:rPr lang="en-GB" sz="2800" dirty="0">
                <a:solidFill>
                  <a:srgbClr val="C00000"/>
                </a:solidFill>
              </a:rPr>
              <a:t>mold, or bacteria</a:t>
            </a:r>
            <a:r>
              <a:rPr lang="en-GB" sz="2800" dirty="0"/>
              <a:t>. Such growth may be due to indirectly to a chemical incompatibility, if preservation system is inactivated by chemical reaction.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D43001-9CD3-E3BA-734D-48933539DA8B}"/>
              </a:ext>
            </a:extLst>
          </p:cNvPr>
          <p:cNvPicPr>
            <a:picLocks noChangeAspect="1"/>
          </p:cNvPicPr>
          <p:nvPr/>
        </p:nvPicPr>
        <p:blipFill>
          <a:blip r:embed="rId2"/>
          <a:stretch>
            <a:fillRect/>
          </a:stretch>
        </p:blipFill>
        <p:spPr>
          <a:xfrm>
            <a:off x="3879920" y="94320"/>
            <a:ext cx="4432159" cy="6669360"/>
          </a:xfrm>
          <a:prstGeom prst="rect">
            <a:avLst/>
          </a:prstGeom>
        </p:spPr>
      </p:pic>
      <p:sp>
        <p:nvSpPr>
          <p:cNvPr id="3" name="TextBox 2">
            <a:extLst>
              <a:ext uri="{FF2B5EF4-FFF2-40B4-BE49-F238E27FC236}">
                <a16:creationId xmlns:a16="http://schemas.microsoft.com/office/drawing/2014/main" id="{BB3C2340-BF72-6555-0F39-2FDF04A3BE6E}"/>
              </a:ext>
            </a:extLst>
          </p:cNvPr>
          <p:cNvSpPr txBox="1"/>
          <p:nvPr/>
        </p:nvSpPr>
        <p:spPr>
          <a:xfrm rot="16200000">
            <a:off x="2044680" y="3198167"/>
            <a:ext cx="2227601" cy="461665"/>
          </a:xfrm>
          <a:prstGeom prst="rect">
            <a:avLst/>
          </a:prstGeom>
          <a:noFill/>
        </p:spPr>
        <p:txBody>
          <a:bodyPr wrap="square" rtlCol="1">
            <a:spAutoFit/>
          </a:bodyPr>
          <a:lstStyle/>
          <a:p>
            <a:r>
              <a:rPr lang="en-US" sz="2400" dirty="0"/>
              <a:t>RACEMIZATION </a:t>
            </a:r>
            <a:endParaRPr lang="ar-IQ" sz="2400" dirty="0"/>
          </a:p>
        </p:txBody>
      </p:sp>
    </p:spTree>
    <p:extLst>
      <p:ext uri="{BB962C8B-B14F-4D97-AF65-F5344CB8AC3E}">
        <p14:creationId xmlns:p14="http://schemas.microsoft.com/office/powerpoint/2010/main" val="1929435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78098"/>
          </a:xfrm>
        </p:spPr>
        <p:txBody>
          <a:bodyPr>
            <a:normAutofit/>
          </a:bodyPr>
          <a:lstStyle/>
          <a:p>
            <a:r>
              <a:rPr lang="en-GB" sz="3600" dirty="0"/>
              <a:t>Types of chemical incompatibility </a:t>
            </a:r>
            <a:endParaRPr lang="ar-IQ" sz="3600" dirty="0"/>
          </a:p>
        </p:txBody>
      </p:sp>
      <p:sp>
        <p:nvSpPr>
          <p:cNvPr id="3" name="Content Placeholder 2"/>
          <p:cNvSpPr>
            <a:spLocks noGrp="1"/>
          </p:cNvSpPr>
          <p:nvPr>
            <p:ph idx="1"/>
          </p:nvPr>
        </p:nvSpPr>
        <p:spPr>
          <a:xfrm>
            <a:off x="458688" y="1658921"/>
            <a:ext cx="8229600" cy="4785395"/>
          </a:xfrm>
        </p:spPr>
        <p:txBody>
          <a:bodyPr>
            <a:normAutofit/>
          </a:bodyPr>
          <a:lstStyle/>
          <a:p>
            <a:pPr marL="0" indent="0" algn="just" rtl="0">
              <a:buNone/>
            </a:pPr>
            <a:r>
              <a:rPr lang="en-GB" sz="2800" dirty="0">
                <a:solidFill>
                  <a:srgbClr val="0070C0"/>
                </a:solidFill>
              </a:rPr>
              <a:t>Alkaloids are precipitate in presence of tannins</a:t>
            </a:r>
            <a:r>
              <a:rPr lang="en-GB" sz="2800" dirty="0"/>
              <a:t>. Tannins are found in </a:t>
            </a:r>
            <a:r>
              <a:rPr lang="en-GB" sz="2800" dirty="0">
                <a:highlight>
                  <a:srgbClr val="FFFF00"/>
                </a:highlight>
              </a:rPr>
              <a:t>cardamon, hamamelis, cinchona, cinnamon </a:t>
            </a:r>
            <a:r>
              <a:rPr lang="en-GB" sz="2800" dirty="0"/>
              <a:t>and tea. </a:t>
            </a:r>
            <a:r>
              <a:rPr lang="en-GB" sz="2800" dirty="0">
                <a:solidFill>
                  <a:srgbClr val="FF0000"/>
                </a:solidFill>
              </a:rPr>
              <a:t>So for poisoning with alkaloid we use tea in high concentration to precipitate alkaloid and prevent its absorption.</a:t>
            </a:r>
          </a:p>
          <a:p>
            <a:pPr marL="514350" indent="-514350" algn="just" rtl="0"/>
            <a:r>
              <a:rPr lang="en-GB" sz="2800" dirty="0">
                <a:solidFill>
                  <a:srgbClr val="FF0000"/>
                </a:solidFill>
              </a:rPr>
              <a:t>Iron salt </a:t>
            </a:r>
            <a:r>
              <a:rPr lang="en-GB" sz="2800" dirty="0"/>
              <a:t>is precipitate in presence of </a:t>
            </a:r>
            <a:r>
              <a:rPr lang="en-GB" sz="2800" dirty="0">
                <a:solidFill>
                  <a:srgbClr val="FF0000"/>
                </a:solidFill>
              </a:rPr>
              <a:t>tannic acid</a:t>
            </a:r>
            <a:r>
              <a:rPr lang="en-GB" sz="2800" dirty="0"/>
              <a:t>, the precipitate is dark in color depending on the amount of tannic acid present.</a:t>
            </a:r>
            <a:endParaRPr lang="ar-IQ" sz="2800" dirty="0"/>
          </a:p>
        </p:txBody>
      </p:sp>
      <p:pic>
        <p:nvPicPr>
          <p:cNvPr id="4" name="Picture 3">
            <a:extLst>
              <a:ext uri="{FF2B5EF4-FFF2-40B4-BE49-F238E27FC236}">
                <a16:creationId xmlns:a16="http://schemas.microsoft.com/office/drawing/2014/main" id="{BBE4C869-2D5F-850B-2A94-E3C35898A0A4}"/>
              </a:ext>
            </a:extLst>
          </p:cNvPr>
          <p:cNvPicPr>
            <a:picLocks noChangeAspect="1"/>
          </p:cNvPicPr>
          <p:nvPr/>
        </p:nvPicPr>
        <p:blipFill>
          <a:blip r:embed="rId2"/>
          <a:stretch>
            <a:fillRect/>
          </a:stretch>
        </p:blipFill>
        <p:spPr>
          <a:xfrm>
            <a:off x="8571656" y="2110544"/>
            <a:ext cx="2636912" cy="26369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42271"/>
            <a:ext cx="8229600" cy="634082"/>
          </a:xfrm>
        </p:spPr>
        <p:txBody>
          <a:bodyPr>
            <a:normAutofit fontScale="90000"/>
          </a:bodyPr>
          <a:lstStyle/>
          <a:p>
            <a:pPr rtl="0"/>
            <a:r>
              <a:rPr lang="en-GB" sz="3600" dirty="0"/>
              <a:t>Types of chemical incompatibility </a:t>
            </a:r>
            <a:endParaRPr lang="ar-IQ" sz="3600" dirty="0"/>
          </a:p>
        </p:txBody>
      </p:sp>
      <p:sp>
        <p:nvSpPr>
          <p:cNvPr id="3" name="Content Placeholder 2"/>
          <p:cNvSpPr>
            <a:spLocks noGrp="1"/>
          </p:cNvSpPr>
          <p:nvPr>
            <p:ph idx="1"/>
          </p:nvPr>
        </p:nvSpPr>
        <p:spPr>
          <a:xfrm>
            <a:off x="182539" y="868286"/>
            <a:ext cx="8414592" cy="5915875"/>
          </a:xfrm>
        </p:spPr>
        <p:txBody>
          <a:bodyPr>
            <a:noAutofit/>
          </a:bodyPr>
          <a:lstStyle/>
          <a:p>
            <a:pPr marL="514350" indent="-514350" algn="just" rtl="0">
              <a:buFont typeface="+mj-lt"/>
              <a:buAutoNum type="arabicPeriod" startAt="5"/>
            </a:pPr>
            <a:r>
              <a:rPr lang="en-GB" sz="2800" dirty="0">
                <a:solidFill>
                  <a:srgbClr val="FF0000"/>
                </a:solidFill>
              </a:rPr>
              <a:t>Evolution of a gas</a:t>
            </a:r>
            <a:r>
              <a:rPr lang="en-GB" sz="2800" dirty="0"/>
              <a:t>: a gas may be formed by a chemical reaction between ingredients. Examples are the effervescence caused by the liberation of CO2 from:</a:t>
            </a:r>
          </a:p>
          <a:p>
            <a:pPr marL="457200" indent="-457200" algn="just" rtl="0">
              <a:buFont typeface="Wingdings" panose="05000000000000000000" pitchFamily="2" charset="2"/>
              <a:buChar char="Ø"/>
            </a:pPr>
            <a:r>
              <a:rPr lang="en-GB" sz="2800" dirty="0"/>
              <a:t>The reaction of </a:t>
            </a:r>
            <a:r>
              <a:rPr lang="en-GB" sz="2800" dirty="0">
                <a:solidFill>
                  <a:srgbClr val="0070C0"/>
                </a:solidFill>
              </a:rPr>
              <a:t>carbonate</a:t>
            </a:r>
            <a:r>
              <a:rPr lang="en-GB" sz="2800" dirty="0"/>
              <a:t> and </a:t>
            </a:r>
            <a:r>
              <a:rPr lang="en-GB" sz="2800" dirty="0">
                <a:solidFill>
                  <a:srgbClr val="0070C0"/>
                </a:solidFill>
              </a:rPr>
              <a:t>acids</a:t>
            </a:r>
            <a:r>
              <a:rPr lang="en-GB" sz="2800" dirty="0"/>
              <a:t> in aqueous media. </a:t>
            </a:r>
          </a:p>
          <a:p>
            <a:pPr marL="457200" indent="-457200" algn="just" rtl="0">
              <a:buFont typeface="Wingdings" panose="05000000000000000000" pitchFamily="2" charset="2"/>
              <a:buChar char="Ø"/>
            </a:pPr>
            <a:r>
              <a:rPr lang="en-GB" sz="2800" dirty="0"/>
              <a:t>Decomposition of syrups of </a:t>
            </a:r>
            <a:r>
              <a:rPr lang="en-GB" sz="2800" dirty="0">
                <a:solidFill>
                  <a:srgbClr val="0070C0"/>
                </a:solidFill>
              </a:rPr>
              <a:t>para-amino salicylic acid</a:t>
            </a:r>
            <a:r>
              <a:rPr lang="en-GB" sz="2800" dirty="0"/>
              <a:t>. </a:t>
            </a:r>
          </a:p>
          <a:p>
            <a:pPr marL="514350" indent="-514350" algn="just" rtl="0">
              <a:buFont typeface="+mj-lt"/>
              <a:buAutoNum type="arabicPeriod" startAt="6"/>
            </a:pPr>
            <a:r>
              <a:rPr lang="en-GB" sz="2800" dirty="0">
                <a:solidFill>
                  <a:srgbClr val="FF0000"/>
                </a:solidFill>
              </a:rPr>
              <a:t>Gelatinization</a:t>
            </a:r>
            <a:r>
              <a:rPr lang="en-GB" sz="2800" dirty="0"/>
              <a:t>: sol may form a gel when combined with certain substances. Examples:  </a:t>
            </a:r>
            <a:r>
              <a:rPr lang="en-GB" sz="2800" dirty="0">
                <a:solidFill>
                  <a:srgbClr val="0070C0"/>
                </a:solidFill>
              </a:rPr>
              <a:t>acacia sol </a:t>
            </a:r>
            <a:r>
              <a:rPr lang="en-GB" sz="2800" dirty="0"/>
              <a:t>are gelatinized by </a:t>
            </a:r>
            <a:r>
              <a:rPr lang="en-GB" sz="2800" dirty="0">
                <a:solidFill>
                  <a:srgbClr val="0070C0"/>
                </a:solidFill>
              </a:rPr>
              <a:t>ferric salts </a:t>
            </a:r>
            <a:r>
              <a:rPr lang="en-GB" sz="2800" dirty="0"/>
              <a:t>since acacia possesses hydroxyl groups which may be cross-linked by trivalent ferric ions to form cross-linked polymer chain. </a:t>
            </a:r>
          </a:p>
        </p:txBody>
      </p:sp>
      <p:pic>
        <p:nvPicPr>
          <p:cNvPr id="4" name="Picture 3">
            <a:extLst>
              <a:ext uri="{FF2B5EF4-FFF2-40B4-BE49-F238E27FC236}">
                <a16:creationId xmlns:a16="http://schemas.microsoft.com/office/drawing/2014/main" id="{4EF83C53-AC5F-6E30-5FD4-3076CFE25C8F}"/>
              </a:ext>
            </a:extLst>
          </p:cNvPr>
          <p:cNvPicPr>
            <a:picLocks noChangeAspect="1"/>
          </p:cNvPicPr>
          <p:nvPr/>
        </p:nvPicPr>
        <p:blipFill>
          <a:blip r:embed="rId2"/>
          <a:stretch>
            <a:fillRect/>
          </a:stretch>
        </p:blipFill>
        <p:spPr>
          <a:xfrm>
            <a:off x="8890992" y="1035333"/>
            <a:ext cx="2639616" cy="2010854"/>
          </a:xfrm>
          <a:prstGeom prst="rect">
            <a:avLst/>
          </a:prstGeom>
        </p:spPr>
      </p:pic>
      <p:pic>
        <p:nvPicPr>
          <p:cNvPr id="5" name="Picture 4">
            <a:extLst>
              <a:ext uri="{FF2B5EF4-FFF2-40B4-BE49-F238E27FC236}">
                <a16:creationId xmlns:a16="http://schemas.microsoft.com/office/drawing/2014/main" id="{91A412A9-B7CB-9BD7-E7F6-EA2320C1B95B}"/>
              </a:ext>
            </a:extLst>
          </p:cNvPr>
          <p:cNvPicPr>
            <a:picLocks noChangeAspect="1"/>
          </p:cNvPicPr>
          <p:nvPr/>
        </p:nvPicPr>
        <p:blipFill>
          <a:blip r:embed="rId3"/>
          <a:stretch>
            <a:fillRect/>
          </a:stretch>
        </p:blipFill>
        <p:spPr>
          <a:xfrm>
            <a:off x="8597131" y="3429000"/>
            <a:ext cx="3478353" cy="216024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4162"/>
            <a:ext cx="10972800" cy="778098"/>
          </a:xfrm>
        </p:spPr>
        <p:txBody>
          <a:bodyPr/>
          <a:lstStyle/>
          <a:p>
            <a:pPr rtl="0"/>
            <a:r>
              <a:rPr lang="en-GB" dirty="0"/>
              <a:t>Incompatibilities </a:t>
            </a:r>
            <a:endParaRPr lang="ar-IQ" dirty="0"/>
          </a:p>
        </p:txBody>
      </p:sp>
      <p:sp>
        <p:nvSpPr>
          <p:cNvPr id="3" name="Content Placeholder 2"/>
          <p:cNvSpPr>
            <a:spLocks noGrp="1"/>
          </p:cNvSpPr>
          <p:nvPr>
            <p:ph idx="1"/>
          </p:nvPr>
        </p:nvSpPr>
        <p:spPr>
          <a:xfrm>
            <a:off x="609600" y="1340769"/>
            <a:ext cx="10310936" cy="5242594"/>
          </a:xfrm>
        </p:spPr>
        <p:txBody>
          <a:bodyPr>
            <a:normAutofit/>
          </a:bodyPr>
          <a:lstStyle/>
          <a:p>
            <a:pPr algn="just" rtl="0"/>
            <a:r>
              <a:rPr lang="en-GB" sz="3200" dirty="0"/>
              <a:t>Incompatibilities is the problem or undesired change in the </a:t>
            </a:r>
            <a:r>
              <a:rPr lang="en-GB" sz="3200" dirty="0">
                <a:solidFill>
                  <a:srgbClr val="FF0000"/>
                </a:solidFill>
              </a:rPr>
              <a:t>physical</a:t>
            </a:r>
            <a:r>
              <a:rPr lang="en-GB" sz="3200" dirty="0"/>
              <a:t>, </a:t>
            </a:r>
            <a:r>
              <a:rPr lang="en-GB" sz="3200" dirty="0">
                <a:solidFill>
                  <a:srgbClr val="0070C0"/>
                </a:solidFill>
              </a:rPr>
              <a:t>chemical</a:t>
            </a:r>
            <a:r>
              <a:rPr lang="en-GB" sz="3200" dirty="0"/>
              <a:t> or </a:t>
            </a:r>
            <a:r>
              <a:rPr lang="en-GB" sz="3200" dirty="0">
                <a:solidFill>
                  <a:srgbClr val="FFC000"/>
                </a:solidFill>
              </a:rPr>
              <a:t>therapeutic</a:t>
            </a:r>
            <a:r>
              <a:rPr lang="en-GB" sz="3200" dirty="0"/>
              <a:t> properties that usually develop or result of using two or more (or even single) substances.</a:t>
            </a:r>
          </a:p>
        </p:txBody>
      </p:sp>
      <p:pic>
        <p:nvPicPr>
          <p:cNvPr id="4" name="Picture 3">
            <a:extLst>
              <a:ext uri="{FF2B5EF4-FFF2-40B4-BE49-F238E27FC236}">
                <a16:creationId xmlns:a16="http://schemas.microsoft.com/office/drawing/2014/main" id="{5D09C9F4-8988-4765-71B3-5D58666E54DF}"/>
              </a:ext>
            </a:extLst>
          </p:cNvPr>
          <p:cNvPicPr>
            <a:picLocks noChangeAspect="1"/>
          </p:cNvPicPr>
          <p:nvPr/>
        </p:nvPicPr>
        <p:blipFill>
          <a:blip r:embed="rId2"/>
          <a:stretch>
            <a:fillRect/>
          </a:stretch>
        </p:blipFill>
        <p:spPr>
          <a:xfrm>
            <a:off x="3395700" y="3596103"/>
            <a:ext cx="5400600" cy="30378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476672"/>
            <a:ext cx="10297144" cy="5102027"/>
          </a:xfrm>
        </p:spPr>
        <p:txBody>
          <a:bodyPr>
            <a:normAutofit lnSpcReduction="10000"/>
          </a:bodyPr>
          <a:lstStyle/>
          <a:p>
            <a:pPr algn="just" rtl="0"/>
            <a:r>
              <a:rPr lang="en-GB" sz="2800" dirty="0"/>
              <a:t>The following R</a:t>
            </a:r>
            <a:r>
              <a:rPr lang="en-GB" sz="2800" baseline="-25000" dirty="0"/>
              <a:t>x</a:t>
            </a:r>
            <a:r>
              <a:rPr lang="en-GB" sz="2800" dirty="0"/>
              <a:t> have chemical incompatibility</a:t>
            </a:r>
          </a:p>
          <a:p>
            <a:pPr algn="just" rtl="0">
              <a:buNone/>
            </a:pPr>
            <a:r>
              <a:rPr lang="en-GB" sz="2800" dirty="0"/>
              <a:t>R</a:t>
            </a:r>
            <a:r>
              <a:rPr lang="en-GB" sz="2800" baseline="-25000" dirty="0"/>
              <a:t>x1</a:t>
            </a:r>
          </a:p>
          <a:p>
            <a:pPr algn="just" rtl="0">
              <a:buNone/>
            </a:pPr>
            <a:r>
              <a:rPr lang="en-GB" sz="2800" dirty="0"/>
              <a:t>      </a:t>
            </a:r>
            <a:r>
              <a:rPr lang="en-GB" sz="2800" dirty="0">
                <a:solidFill>
                  <a:srgbClr val="0070C0"/>
                </a:solidFill>
              </a:rPr>
              <a:t>Ammonium carbonate or bicarbonate</a:t>
            </a:r>
          </a:p>
          <a:p>
            <a:pPr algn="just" rtl="0">
              <a:buNone/>
            </a:pPr>
            <a:r>
              <a:rPr lang="en-GB" sz="2800" dirty="0">
                <a:solidFill>
                  <a:srgbClr val="0070C0"/>
                </a:solidFill>
              </a:rPr>
              <a:t>      Oxymel </a:t>
            </a:r>
          </a:p>
          <a:p>
            <a:pPr algn="just" rtl="0">
              <a:buNone/>
            </a:pPr>
            <a:r>
              <a:rPr lang="en-GB" sz="2800" dirty="0">
                <a:solidFill>
                  <a:srgbClr val="0070C0"/>
                </a:solidFill>
              </a:rPr>
              <a:t>      Water</a:t>
            </a:r>
          </a:p>
          <a:p>
            <a:pPr algn="just" rtl="0">
              <a:buNone/>
            </a:pPr>
            <a:r>
              <a:rPr lang="en-GB" sz="2800" dirty="0"/>
              <a:t>Incompatibility: formation of gas CO2 due to acid-base reaction. Since </a:t>
            </a:r>
            <a:r>
              <a:rPr lang="en-GB" sz="2800" dirty="0">
                <a:solidFill>
                  <a:srgbClr val="FF0000"/>
                </a:solidFill>
              </a:rPr>
              <a:t>oxymel is weak acid </a:t>
            </a:r>
            <a:r>
              <a:rPr lang="en-GB" sz="2800" dirty="0"/>
              <a:t>due to </a:t>
            </a:r>
            <a:r>
              <a:rPr lang="en-GB" sz="2800" dirty="0">
                <a:solidFill>
                  <a:srgbClr val="C00000"/>
                </a:solidFill>
              </a:rPr>
              <a:t>acetic acid </a:t>
            </a:r>
            <a:r>
              <a:rPr lang="en-GB" sz="2800" dirty="0"/>
              <a:t>present in it. Oxymel is a combination of honey and acetic acid.</a:t>
            </a:r>
          </a:p>
          <a:p>
            <a:pPr algn="just" rtl="0">
              <a:buNone/>
            </a:pPr>
            <a:r>
              <a:rPr lang="en-GB" sz="2800" dirty="0"/>
              <a:t>Correction: this problem can be solved by controlling the reaction during mixing, as using open container until a reaction stopped or finished.</a:t>
            </a:r>
          </a:p>
        </p:txBody>
      </p:sp>
      <p:pic>
        <p:nvPicPr>
          <p:cNvPr id="2" name="Picture 1">
            <a:extLst>
              <a:ext uri="{FF2B5EF4-FFF2-40B4-BE49-F238E27FC236}">
                <a16:creationId xmlns:a16="http://schemas.microsoft.com/office/drawing/2014/main" id="{566D36B0-4066-98C9-39CE-DED150A3E855}"/>
              </a:ext>
            </a:extLst>
          </p:cNvPr>
          <p:cNvPicPr>
            <a:picLocks noChangeAspect="1"/>
          </p:cNvPicPr>
          <p:nvPr/>
        </p:nvPicPr>
        <p:blipFill>
          <a:blip r:embed="rId2"/>
          <a:stretch>
            <a:fillRect/>
          </a:stretch>
        </p:blipFill>
        <p:spPr>
          <a:xfrm>
            <a:off x="1811907" y="5316442"/>
            <a:ext cx="8123335" cy="14172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260648"/>
            <a:ext cx="10019456" cy="5904655"/>
          </a:xfrm>
        </p:spPr>
        <p:txBody>
          <a:bodyPr>
            <a:normAutofit fontScale="92500" lnSpcReduction="20000"/>
          </a:bodyPr>
          <a:lstStyle/>
          <a:p>
            <a:pPr algn="just" rtl="0">
              <a:buNone/>
            </a:pPr>
            <a:r>
              <a:rPr lang="en-GB" sz="2800" dirty="0"/>
              <a:t>R</a:t>
            </a:r>
            <a:r>
              <a:rPr lang="en-GB" sz="2800" baseline="-25000" dirty="0"/>
              <a:t>x2</a:t>
            </a:r>
          </a:p>
          <a:p>
            <a:pPr algn="just" rtl="0">
              <a:buNone/>
            </a:pPr>
            <a:r>
              <a:rPr lang="en-GB" sz="2800" dirty="0">
                <a:solidFill>
                  <a:srgbClr val="0070C0"/>
                </a:solidFill>
              </a:rPr>
              <a:t>Sodium salicylate                     5 gm</a:t>
            </a:r>
          </a:p>
          <a:p>
            <a:pPr algn="just" rtl="0">
              <a:buNone/>
            </a:pPr>
            <a:r>
              <a:rPr lang="en-GB" sz="2800" dirty="0">
                <a:solidFill>
                  <a:srgbClr val="0070C0"/>
                </a:solidFill>
              </a:rPr>
              <a:t>Syrup of lemon                        20 ml</a:t>
            </a:r>
          </a:p>
          <a:p>
            <a:pPr algn="just" rtl="0">
              <a:buNone/>
            </a:pPr>
            <a:r>
              <a:rPr lang="en-GB" sz="2800" dirty="0">
                <a:solidFill>
                  <a:srgbClr val="0070C0"/>
                </a:solidFill>
              </a:rPr>
              <a:t>Water Q.S to                            75 ml </a:t>
            </a:r>
          </a:p>
          <a:p>
            <a:pPr algn="just" rtl="0">
              <a:buNone/>
            </a:pPr>
            <a:r>
              <a:rPr lang="en-GB" sz="2800" dirty="0"/>
              <a:t>Incompatibility: one of the component of syrup lemon is </a:t>
            </a:r>
            <a:r>
              <a:rPr lang="en-GB" sz="2800" dirty="0">
                <a:solidFill>
                  <a:srgbClr val="FF0000"/>
                </a:solidFill>
              </a:rPr>
              <a:t>citric acid </a:t>
            </a:r>
            <a:r>
              <a:rPr lang="en-GB" sz="2800" dirty="0"/>
              <a:t>and this will </a:t>
            </a:r>
            <a:r>
              <a:rPr lang="en-GB" sz="2800" dirty="0">
                <a:solidFill>
                  <a:srgbClr val="FF0000"/>
                </a:solidFill>
              </a:rPr>
              <a:t>convert sodium salicylate to salicylic acid</a:t>
            </a:r>
            <a:r>
              <a:rPr lang="en-GB" sz="2800" dirty="0"/>
              <a:t>, due to decrease the pH and </a:t>
            </a:r>
            <a:r>
              <a:rPr lang="en-GB" sz="2800" dirty="0">
                <a:solidFill>
                  <a:srgbClr val="0070C0"/>
                </a:solidFill>
              </a:rPr>
              <a:t>salicylic acid has low solubility in water so it will precipitate</a:t>
            </a:r>
            <a:r>
              <a:rPr lang="en-GB" sz="2800" dirty="0"/>
              <a:t>. </a:t>
            </a:r>
          </a:p>
          <a:p>
            <a:pPr algn="just" rtl="0">
              <a:buNone/>
            </a:pPr>
            <a:r>
              <a:rPr lang="en-GB" sz="2800" dirty="0"/>
              <a:t>Correction: to prevent this we </a:t>
            </a:r>
            <a:r>
              <a:rPr lang="en-GB" sz="2800" dirty="0">
                <a:solidFill>
                  <a:srgbClr val="C00000"/>
                </a:solidFill>
              </a:rPr>
              <a:t>use Tr. of lemon </a:t>
            </a:r>
            <a:r>
              <a:rPr lang="en-GB" sz="2800" dirty="0"/>
              <a:t>with simple syrup instead of syrup of lemon or we </a:t>
            </a:r>
            <a:r>
              <a:rPr lang="en-GB" sz="2800" dirty="0">
                <a:solidFill>
                  <a:srgbClr val="C00000"/>
                </a:solidFill>
              </a:rPr>
              <a:t>change the syrup to suspension </a:t>
            </a:r>
            <a:r>
              <a:rPr lang="en-GB" sz="2800" dirty="0"/>
              <a:t>using suspending agent.</a:t>
            </a:r>
          </a:p>
          <a:p>
            <a:pPr algn="just" rtl="0">
              <a:buNone/>
            </a:pPr>
            <a:r>
              <a:rPr lang="en-GB" sz="2800" dirty="0"/>
              <a:t> </a:t>
            </a:r>
          </a:p>
          <a:p>
            <a:pPr algn="just" rtl="0">
              <a:buNone/>
            </a:pPr>
            <a:r>
              <a:rPr lang="en-GB" sz="2800" dirty="0"/>
              <a:t>Other examples: </a:t>
            </a:r>
          </a:p>
          <a:p>
            <a:pPr algn="just" rtl="0">
              <a:buNone/>
            </a:pPr>
            <a:r>
              <a:rPr lang="en-GB" sz="2800" dirty="0"/>
              <a:t>1- precipitation of barbituric acid from its salt solution in presence of acid or any preparation containing acid like syrup glycerophosphate. </a:t>
            </a:r>
          </a:p>
          <a:p>
            <a:pPr algn="just" rtl="0">
              <a:buNone/>
            </a:pPr>
            <a:r>
              <a:rPr lang="en-GB" sz="2800" dirty="0"/>
              <a:t>2. </a:t>
            </a:r>
            <a:r>
              <a:rPr lang="en-GB" sz="2800" dirty="0" err="1"/>
              <a:t>Sulphacetamide</a:t>
            </a:r>
            <a:r>
              <a:rPr lang="en-GB" sz="2800" dirty="0"/>
              <a:t> sodium eye drop is salt of weak acid and precipitate in acidic media forming free acid.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3629-12C7-37E1-4EB3-EAC295BDBED7}"/>
              </a:ext>
            </a:extLst>
          </p:cNvPr>
          <p:cNvSpPr txBox="1">
            <a:spLocks/>
          </p:cNvSpPr>
          <p:nvPr/>
        </p:nvSpPr>
        <p:spPr>
          <a:xfrm>
            <a:off x="609600" y="274638"/>
            <a:ext cx="10160000" cy="1143000"/>
          </a:xfrm>
          <a:prstGeom prst="rect">
            <a:avLst/>
          </a:prstGeom>
        </p:spPr>
        <p:txBody>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rtl="0"/>
            <a:r>
              <a:rPr lang="en-US" dirty="0"/>
              <a:t>Chelation (complexation)</a:t>
            </a:r>
          </a:p>
        </p:txBody>
      </p:sp>
      <p:sp>
        <p:nvSpPr>
          <p:cNvPr id="3" name="Content Placeholder 2">
            <a:extLst>
              <a:ext uri="{FF2B5EF4-FFF2-40B4-BE49-F238E27FC236}">
                <a16:creationId xmlns:a16="http://schemas.microsoft.com/office/drawing/2014/main" id="{3202838A-EE80-3D09-9BF7-55375ABB16E8}"/>
              </a:ext>
            </a:extLst>
          </p:cNvPr>
          <p:cNvSpPr txBox="1">
            <a:spLocks/>
          </p:cNvSpPr>
          <p:nvPr/>
        </p:nvSpPr>
        <p:spPr>
          <a:xfrm>
            <a:off x="223112" y="1196752"/>
            <a:ext cx="10160000" cy="4800600"/>
          </a:xfrm>
          <a:prstGeom prst="rect">
            <a:avLst/>
          </a:prstGeom>
        </p:spPr>
        <p:txBody>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rtl="0"/>
            <a:r>
              <a:rPr lang="en-US" sz="2800" dirty="0"/>
              <a:t>The term chelation derived from the Greek </a:t>
            </a:r>
            <a:r>
              <a:rPr lang="en-US" sz="2800" dirty="0" err="1">
                <a:solidFill>
                  <a:srgbClr val="0070C0"/>
                </a:solidFill>
              </a:rPr>
              <a:t>chele</a:t>
            </a:r>
            <a:r>
              <a:rPr lang="en-US" sz="2800" dirty="0"/>
              <a:t> meaning </a:t>
            </a:r>
            <a:r>
              <a:rPr lang="en-US" sz="2800" dirty="0">
                <a:solidFill>
                  <a:srgbClr val="0070C0"/>
                </a:solidFill>
              </a:rPr>
              <a:t>lobster’s claw  </a:t>
            </a:r>
            <a:r>
              <a:rPr lang="en-US" sz="2800" dirty="0"/>
              <a:t>referring to the interaction  between a </a:t>
            </a:r>
            <a:r>
              <a:rPr lang="en-US" sz="2800" dirty="0">
                <a:solidFill>
                  <a:srgbClr val="FF0000"/>
                </a:solidFill>
              </a:rPr>
              <a:t>metal atom </a:t>
            </a:r>
            <a:r>
              <a:rPr lang="en-US" sz="2800" dirty="0"/>
              <a:t>or ion and another species known as a </a:t>
            </a:r>
            <a:r>
              <a:rPr lang="en-US" sz="2800" dirty="0">
                <a:solidFill>
                  <a:srgbClr val="FF0000"/>
                </a:solidFill>
              </a:rPr>
              <a:t>ligand</a:t>
            </a:r>
            <a:r>
              <a:rPr lang="en-US" sz="2800" dirty="0"/>
              <a:t> </a:t>
            </a:r>
          </a:p>
          <a:p>
            <a:pPr algn="just" rtl="0"/>
            <a:r>
              <a:rPr lang="en-US" sz="2800" dirty="0"/>
              <a:t>Chelation </a:t>
            </a:r>
            <a:r>
              <a:rPr lang="en-US" sz="2800" dirty="0">
                <a:solidFill>
                  <a:srgbClr val="0070C0"/>
                </a:solidFill>
              </a:rPr>
              <a:t>changes the physical and chemical </a:t>
            </a:r>
            <a:r>
              <a:rPr lang="en-US" sz="2800" dirty="0"/>
              <a:t>characteristics of both the metal ion and the ligand </a:t>
            </a:r>
          </a:p>
          <a:p>
            <a:pPr algn="just" rtl="0"/>
            <a:r>
              <a:rPr lang="en-US" sz="2800" dirty="0"/>
              <a:t>These complexes are too large to penetrate the cell membrane, </a:t>
            </a:r>
          </a:p>
          <a:p>
            <a:pPr marL="571500" indent="-457200" algn="just" rtl="0">
              <a:buFont typeface="+mj-lt"/>
              <a:buAutoNum type="alphaLcParenR"/>
            </a:pPr>
            <a:r>
              <a:rPr lang="en-US" sz="2800" dirty="0"/>
              <a:t>activity of the drug  may be reduced </a:t>
            </a:r>
          </a:p>
          <a:p>
            <a:pPr marL="571500" indent="-457200" algn="just" rtl="0">
              <a:buFont typeface="+mj-lt"/>
              <a:buAutoNum type="alphaLcParenR"/>
            </a:pPr>
            <a:r>
              <a:rPr lang="en-US" sz="2800" dirty="0"/>
              <a:t>Act as a reservoir of drug to prolong drug release </a:t>
            </a:r>
          </a:p>
          <a:p>
            <a:pPr marL="571500" indent="-457200" algn="just" rtl="0">
              <a:buFont typeface="+mj-lt"/>
              <a:buAutoNum type="alphaLcParenR"/>
            </a:pPr>
            <a:r>
              <a:rPr lang="en-US" sz="2800" dirty="0"/>
              <a:t>Reduced irritancy and improve stability (Povidone iodine)</a:t>
            </a:r>
          </a:p>
        </p:txBody>
      </p:sp>
      <p:pic>
        <p:nvPicPr>
          <p:cNvPr id="4" name="Picture 3">
            <a:extLst>
              <a:ext uri="{FF2B5EF4-FFF2-40B4-BE49-F238E27FC236}">
                <a16:creationId xmlns:a16="http://schemas.microsoft.com/office/drawing/2014/main" id="{7BDBDD59-1715-4AFA-0FA1-BAAB6B1FA368}"/>
              </a:ext>
            </a:extLst>
          </p:cNvPr>
          <p:cNvPicPr>
            <a:picLocks noChangeAspect="1"/>
          </p:cNvPicPr>
          <p:nvPr/>
        </p:nvPicPr>
        <p:blipFill>
          <a:blip r:embed="rId2"/>
          <a:stretch>
            <a:fillRect/>
          </a:stretch>
        </p:blipFill>
        <p:spPr>
          <a:xfrm>
            <a:off x="9986157" y="3634121"/>
            <a:ext cx="2114550" cy="2949241"/>
          </a:xfrm>
          <a:prstGeom prst="rect">
            <a:avLst/>
          </a:prstGeom>
        </p:spPr>
      </p:pic>
    </p:spTree>
    <p:extLst>
      <p:ext uri="{BB962C8B-B14F-4D97-AF65-F5344CB8AC3E}">
        <p14:creationId xmlns:p14="http://schemas.microsoft.com/office/powerpoint/2010/main" val="54643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39C6-1894-88FB-3D67-9C01C32FA72E}"/>
              </a:ext>
            </a:extLst>
          </p:cNvPr>
          <p:cNvSpPr txBox="1">
            <a:spLocks/>
          </p:cNvSpPr>
          <p:nvPr/>
        </p:nvSpPr>
        <p:spPr>
          <a:xfrm>
            <a:off x="609600" y="274638"/>
            <a:ext cx="10160000" cy="1143000"/>
          </a:xfrm>
          <a:prstGeom prst="rect">
            <a:avLst/>
          </a:prstGeom>
        </p:spPr>
        <p:txBody>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rtl="0"/>
            <a:r>
              <a:rPr lang="en-US"/>
              <a:t>Chelation </a:t>
            </a:r>
            <a:endParaRPr lang="en-US" dirty="0"/>
          </a:p>
        </p:txBody>
      </p:sp>
      <p:sp>
        <p:nvSpPr>
          <p:cNvPr id="3" name="Content Placeholder 2">
            <a:extLst>
              <a:ext uri="{FF2B5EF4-FFF2-40B4-BE49-F238E27FC236}">
                <a16:creationId xmlns:a16="http://schemas.microsoft.com/office/drawing/2014/main" id="{23B89F10-60CB-51A6-6817-7030FC952D5A}"/>
              </a:ext>
            </a:extLst>
          </p:cNvPr>
          <p:cNvSpPr txBox="1">
            <a:spLocks/>
          </p:cNvSpPr>
          <p:nvPr/>
        </p:nvSpPr>
        <p:spPr>
          <a:xfrm>
            <a:off x="609600" y="1600200"/>
            <a:ext cx="10160000" cy="4800600"/>
          </a:xfrm>
          <a:prstGeom prst="rect">
            <a:avLst/>
          </a:prstGeom>
        </p:spPr>
        <p:txBody>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l" rtl="0"/>
            <a:r>
              <a:rPr lang="en-US" dirty="0">
                <a:solidFill>
                  <a:srgbClr val="0070C0"/>
                </a:solidFill>
              </a:rPr>
              <a:t>Tetracyclines</a:t>
            </a:r>
            <a:r>
              <a:rPr lang="en-US" dirty="0"/>
              <a:t> </a:t>
            </a:r>
          </a:p>
          <a:p>
            <a:pPr algn="l" rtl="0"/>
            <a:r>
              <a:rPr lang="en-US" dirty="0"/>
              <a:t>Polyvalent cations such as Fe and Mg , </a:t>
            </a:r>
            <a:r>
              <a:rPr lang="en-US" dirty="0">
                <a:solidFill>
                  <a:srgbClr val="0070C0"/>
                </a:solidFill>
              </a:rPr>
              <a:t>Calcium</a:t>
            </a:r>
            <a:r>
              <a:rPr lang="en-US" dirty="0"/>
              <a:t> , Al, and anions such as phosphate interfere with the absorption of tetracycline's </a:t>
            </a:r>
          </a:p>
          <a:p>
            <a:pPr algn="l" rtl="0"/>
            <a:r>
              <a:rPr lang="en-US" dirty="0"/>
              <a:t>Tetracycline is responsible </a:t>
            </a:r>
            <a:r>
              <a:rPr lang="en-US" dirty="0">
                <a:solidFill>
                  <a:srgbClr val="0070C0"/>
                </a:solidFill>
              </a:rPr>
              <a:t>teeth discoloration </a:t>
            </a:r>
            <a:r>
              <a:rPr lang="en-US" dirty="0"/>
              <a:t>or </a:t>
            </a:r>
            <a:r>
              <a:rPr lang="en-US" dirty="0">
                <a:solidFill>
                  <a:srgbClr val="0070C0"/>
                </a:solidFill>
              </a:rPr>
              <a:t>bone deformation </a:t>
            </a:r>
            <a:r>
              <a:rPr lang="en-US" dirty="0"/>
              <a:t>in growing babies   </a:t>
            </a:r>
          </a:p>
          <a:p>
            <a:pPr algn="l" rtl="0"/>
            <a:endParaRPr lang="en-US" dirty="0"/>
          </a:p>
        </p:txBody>
      </p:sp>
      <p:pic>
        <p:nvPicPr>
          <p:cNvPr id="4" name="Picture 3">
            <a:extLst>
              <a:ext uri="{FF2B5EF4-FFF2-40B4-BE49-F238E27FC236}">
                <a16:creationId xmlns:a16="http://schemas.microsoft.com/office/drawing/2014/main" id="{C30F4398-14E2-B17C-16C6-D652F0D82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4295775"/>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7BA9F88-9810-DEAC-C197-C40B9768F949}"/>
              </a:ext>
            </a:extLst>
          </p:cNvPr>
          <p:cNvPicPr>
            <a:picLocks noChangeAspect="1"/>
          </p:cNvPicPr>
          <p:nvPr/>
        </p:nvPicPr>
        <p:blipFill>
          <a:blip r:embed="rId3"/>
          <a:stretch>
            <a:fillRect/>
          </a:stretch>
        </p:blipFill>
        <p:spPr>
          <a:xfrm>
            <a:off x="7362826" y="4079671"/>
            <a:ext cx="3171823" cy="2221738"/>
          </a:xfrm>
          <a:prstGeom prst="rect">
            <a:avLst/>
          </a:prstGeom>
        </p:spPr>
      </p:pic>
    </p:spTree>
    <p:extLst>
      <p:ext uri="{BB962C8B-B14F-4D97-AF65-F5344CB8AC3E}">
        <p14:creationId xmlns:p14="http://schemas.microsoft.com/office/powerpoint/2010/main" val="1569587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a:bodyPr>
          <a:lstStyle/>
          <a:p>
            <a:pPr rtl="0"/>
            <a:r>
              <a:rPr lang="en-GB" sz="3600" dirty="0"/>
              <a:t>Therapeutic incompatibility </a:t>
            </a:r>
            <a:endParaRPr lang="ar-IQ" sz="3600" dirty="0"/>
          </a:p>
        </p:txBody>
      </p:sp>
      <p:sp>
        <p:nvSpPr>
          <p:cNvPr id="3" name="Content Placeholder 2"/>
          <p:cNvSpPr>
            <a:spLocks noGrp="1"/>
          </p:cNvSpPr>
          <p:nvPr>
            <p:ph idx="1"/>
          </p:nvPr>
        </p:nvSpPr>
        <p:spPr>
          <a:xfrm>
            <a:off x="623392" y="1196753"/>
            <a:ext cx="9587408" cy="5386609"/>
          </a:xfrm>
        </p:spPr>
        <p:txBody>
          <a:bodyPr>
            <a:normAutofit lnSpcReduction="10000"/>
          </a:bodyPr>
          <a:lstStyle/>
          <a:p>
            <a:pPr marL="114300" indent="0" algn="just" rtl="0">
              <a:buNone/>
            </a:pPr>
            <a:r>
              <a:rPr lang="en-GB" sz="2800" dirty="0"/>
              <a:t>Therapeutic incompatibility may occur in: </a:t>
            </a:r>
          </a:p>
          <a:p>
            <a:pPr marL="514350" indent="-514350" algn="just" rtl="0">
              <a:buFont typeface="+mj-lt"/>
              <a:buAutoNum type="arabicPeriod"/>
            </a:pPr>
            <a:r>
              <a:rPr lang="en-GB" sz="2800" dirty="0"/>
              <a:t>an </a:t>
            </a:r>
            <a:r>
              <a:rPr lang="en-GB" sz="2800" dirty="0">
                <a:solidFill>
                  <a:srgbClr val="FF0000"/>
                </a:solidFill>
              </a:rPr>
              <a:t>over dose </a:t>
            </a:r>
            <a:r>
              <a:rPr lang="en-GB" sz="2800" dirty="0"/>
              <a:t>or </a:t>
            </a:r>
            <a:r>
              <a:rPr lang="en-GB" sz="2800" dirty="0">
                <a:solidFill>
                  <a:srgbClr val="FF0000"/>
                </a:solidFill>
              </a:rPr>
              <a:t>improper dose </a:t>
            </a:r>
            <a:r>
              <a:rPr lang="en-GB" sz="2800" dirty="0"/>
              <a:t>of single drug e.g., the infant take 125 mg antibiotic while children and adult should take 250 mg; or higher dose 500 mg for adult, so we should not give the adult dose to the infant. Also </a:t>
            </a:r>
            <a:r>
              <a:rPr lang="en-GB" sz="2800" dirty="0">
                <a:solidFill>
                  <a:srgbClr val="FF0000"/>
                </a:solidFill>
              </a:rPr>
              <a:t>Tetracycline</a:t>
            </a:r>
            <a:r>
              <a:rPr lang="en-GB" sz="2800" dirty="0"/>
              <a:t> may precipitate in the </a:t>
            </a:r>
            <a:r>
              <a:rPr lang="en-GB" sz="2800" dirty="0">
                <a:solidFill>
                  <a:srgbClr val="FF0000"/>
                </a:solidFill>
              </a:rPr>
              <a:t>teeth</a:t>
            </a:r>
            <a:r>
              <a:rPr lang="en-GB" sz="2800" dirty="0"/>
              <a:t> causing a discoloration, so should not give this antibiotic for children under 8 years old.</a:t>
            </a:r>
          </a:p>
          <a:p>
            <a:pPr marL="514350" indent="-514350" algn="just" rtl="0">
              <a:buFont typeface="+mj-lt"/>
              <a:buAutoNum type="arabicPeriod"/>
            </a:pPr>
            <a:r>
              <a:rPr lang="en-GB" sz="2800" dirty="0"/>
              <a:t>As an additive combination of two drugs</a:t>
            </a:r>
          </a:p>
          <a:p>
            <a:pPr marL="514350" indent="-514350" algn="just" rtl="0">
              <a:buFont typeface="+mj-lt"/>
              <a:buAutoNum type="arabicPeriod"/>
            </a:pPr>
            <a:r>
              <a:rPr lang="en-GB" sz="2800" dirty="0"/>
              <a:t>As an antagonist combination of two drugs</a:t>
            </a:r>
          </a:p>
          <a:p>
            <a:pPr marL="514350" indent="-514350" algn="just" rtl="0">
              <a:buFont typeface="+mj-lt"/>
              <a:buAutoNum type="arabicPeriod"/>
            </a:pPr>
            <a:r>
              <a:rPr lang="en-GB" sz="2800" dirty="0"/>
              <a:t>Prescribing wrong drug.</a:t>
            </a:r>
          </a:p>
          <a:p>
            <a:pPr marL="514350" indent="-514350" algn="just" rtl="0">
              <a:buFont typeface="+mj-lt"/>
              <a:buAutoNum type="arabicPeriod"/>
            </a:pPr>
            <a:r>
              <a:rPr lang="en-GB" sz="2800" dirty="0"/>
              <a:t>Contraindicated drug.</a:t>
            </a:r>
          </a:p>
          <a:p>
            <a:pPr marL="514350" indent="-514350" algn="just" rtl="0">
              <a:buFont typeface="+mj-lt"/>
              <a:buAutoNum type="arabicPeriod"/>
            </a:pPr>
            <a:r>
              <a:rPr lang="en-GB" sz="2800" dirty="0"/>
              <a:t>Adverse drug reaction.   </a:t>
            </a:r>
            <a:endParaRPr lang="ar-IQ"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F824E-BB53-8203-7E91-33FBD459EB86}"/>
              </a:ext>
            </a:extLst>
          </p:cNvPr>
          <p:cNvPicPr>
            <a:picLocks noChangeAspect="1"/>
          </p:cNvPicPr>
          <p:nvPr/>
        </p:nvPicPr>
        <p:blipFill rotWithShape="1">
          <a:blip r:embed="rId2"/>
          <a:srcRect b="10174"/>
          <a:stretch/>
        </p:blipFill>
        <p:spPr>
          <a:xfrm>
            <a:off x="0" y="2966"/>
            <a:ext cx="12192000" cy="6855034"/>
          </a:xfrm>
          <a:prstGeom prst="rect">
            <a:avLst/>
          </a:prstGeom>
        </p:spPr>
      </p:pic>
    </p:spTree>
    <p:extLst>
      <p:ext uri="{BB962C8B-B14F-4D97-AF65-F5344CB8AC3E}">
        <p14:creationId xmlns:p14="http://schemas.microsoft.com/office/powerpoint/2010/main" val="111221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517A19-5E63-F127-D32D-4E5196F1EBF2}"/>
              </a:ext>
            </a:extLst>
          </p:cNvPr>
          <p:cNvSpPr txBox="1"/>
          <p:nvPr/>
        </p:nvSpPr>
        <p:spPr>
          <a:xfrm>
            <a:off x="551384" y="148471"/>
            <a:ext cx="10657184" cy="5878532"/>
          </a:xfrm>
          <a:prstGeom prst="rect">
            <a:avLst/>
          </a:prstGeom>
          <a:noFill/>
        </p:spPr>
        <p:txBody>
          <a:bodyPr wrap="square">
            <a:spAutoFit/>
          </a:bodyPr>
          <a:lstStyle/>
          <a:p>
            <a:pPr algn="just" rtl="0"/>
            <a:r>
              <a:rPr lang="en-GB" sz="4600" spc="-100" dirty="0">
                <a:solidFill>
                  <a:schemeClr val="tx2"/>
                </a:solidFill>
                <a:latin typeface="+mj-lt"/>
                <a:ea typeface="+mj-ea"/>
                <a:cs typeface="+mj-cs"/>
              </a:rPr>
              <a:t>Site of incompatibility</a:t>
            </a:r>
          </a:p>
          <a:p>
            <a:pPr algn="just" rtl="0"/>
            <a:r>
              <a:rPr lang="en-GB" sz="3000" dirty="0"/>
              <a:t>The term incompatibility may be applied to prescription when certain problems arise during one or more of the following steps:</a:t>
            </a:r>
          </a:p>
          <a:p>
            <a:pPr algn="just" rtl="0">
              <a:buFont typeface="Courier New" panose="02070309020205020404" pitchFamily="49" charset="0"/>
              <a:buChar char="o"/>
            </a:pPr>
            <a:r>
              <a:rPr lang="en-GB" sz="3000" dirty="0"/>
              <a:t> Compounding </a:t>
            </a:r>
            <a:r>
              <a:rPr lang="ar-IQ" sz="3000" dirty="0"/>
              <a:t> </a:t>
            </a:r>
            <a:endParaRPr lang="en-US" sz="3000" dirty="0"/>
          </a:p>
          <a:p>
            <a:pPr algn="just" rtl="0">
              <a:buFont typeface="Courier New" panose="02070309020205020404" pitchFamily="49" charset="0"/>
              <a:buChar char="o"/>
            </a:pPr>
            <a:r>
              <a:rPr lang="en-US" sz="3000" dirty="0"/>
              <a:t> Formulation </a:t>
            </a:r>
          </a:p>
          <a:p>
            <a:pPr algn="just" rtl="0">
              <a:buFont typeface="Courier New" panose="02070309020205020404" pitchFamily="49" charset="0"/>
              <a:buChar char="o"/>
            </a:pPr>
            <a:r>
              <a:rPr lang="en-GB" sz="3000" dirty="0"/>
              <a:t> Manufacturing</a:t>
            </a:r>
          </a:p>
          <a:p>
            <a:pPr algn="just" rtl="0">
              <a:buFont typeface="Courier New" panose="02070309020205020404" pitchFamily="49" charset="0"/>
              <a:buChar char="o"/>
            </a:pPr>
            <a:r>
              <a:rPr lang="en-GB" sz="3000" dirty="0"/>
              <a:t> Packaging</a:t>
            </a:r>
          </a:p>
          <a:p>
            <a:pPr algn="just" rtl="0">
              <a:buFont typeface="Courier New" panose="02070309020205020404" pitchFamily="49" charset="0"/>
              <a:buChar char="o"/>
            </a:pPr>
            <a:r>
              <a:rPr lang="en-GB" sz="3000" dirty="0"/>
              <a:t> Dispensing  </a:t>
            </a:r>
          </a:p>
          <a:p>
            <a:pPr algn="just" rtl="0">
              <a:buFont typeface="Courier New" panose="02070309020205020404" pitchFamily="49" charset="0"/>
              <a:buChar char="o"/>
            </a:pPr>
            <a:r>
              <a:rPr lang="en-GB" sz="3000" dirty="0"/>
              <a:t> Storage </a:t>
            </a:r>
          </a:p>
          <a:p>
            <a:pPr algn="just" rtl="0">
              <a:buFont typeface="Courier New" panose="02070309020205020404" pitchFamily="49" charset="0"/>
              <a:buChar char="o"/>
            </a:pPr>
            <a:r>
              <a:rPr lang="en-GB" sz="3000" dirty="0"/>
              <a:t> Administration </a:t>
            </a:r>
          </a:p>
          <a:p>
            <a:pPr algn="just" rtl="0"/>
            <a:r>
              <a:rPr lang="en-GB" sz="3000" dirty="0"/>
              <a:t>Incompatibilities are easier to be </a:t>
            </a:r>
            <a:r>
              <a:rPr lang="en-GB" sz="3000" dirty="0">
                <a:solidFill>
                  <a:srgbClr val="FF0000"/>
                </a:solidFill>
              </a:rPr>
              <a:t>prevented</a:t>
            </a:r>
            <a:r>
              <a:rPr lang="en-GB" sz="3000" dirty="0"/>
              <a:t> than to be corrected, this will save time, materials and money. </a:t>
            </a:r>
            <a:endParaRPr lang="ar-IQ" sz="3000" dirty="0"/>
          </a:p>
        </p:txBody>
      </p:sp>
      <p:pic>
        <p:nvPicPr>
          <p:cNvPr id="4" name="Picture 3">
            <a:extLst>
              <a:ext uri="{FF2B5EF4-FFF2-40B4-BE49-F238E27FC236}">
                <a16:creationId xmlns:a16="http://schemas.microsoft.com/office/drawing/2014/main" id="{7046B7BB-EEC8-43F4-9551-CAD5470D6FEC}"/>
              </a:ext>
            </a:extLst>
          </p:cNvPr>
          <p:cNvPicPr>
            <a:picLocks noChangeAspect="1"/>
          </p:cNvPicPr>
          <p:nvPr/>
        </p:nvPicPr>
        <p:blipFill rotWithShape="1">
          <a:blip r:embed="rId2"/>
          <a:srcRect t="12601"/>
          <a:stretch/>
        </p:blipFill>
        <p:spPr>
          <a:xfrm>
            <a:off x="6106903" y="2230097"/>
            <a:ext cx="4120133" cy="2397806"/>
          </a:xfrm>
          <a:prstGeom prst="rect">
            <a:avLst/>
          </a:prstGeom>
        </p:spPr>
      </p:pic>
    </p:spTree>
    <p:extLst>
      <p:ext uri="{BB962C8B-B14F-4D97-AF65-F5344CB8AC3E}">
        <p14:creationId xmlns:p14="http://schemas.microsoft.com/office/powerpoint/2010/main" val="165247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08" y="116632"/>
            <a:ext cx="10972800" cy="634082"/>
          </a:xfrm>
        </p:spPr>
        <p:txBody>
          <a:bodyPr>
            <a:normAutofit fontScale="90000"/>
          </a:bodyPr>
          <a:lstStyle/>
          <a:p>
            <a:pPr rtl="0"/>
            <a:r>
              <a:rPr lang="en-GB" dirty="0">
                <a:solidFill>
                  <a:srgbClr val="FF0000"/>
                </a:solidFill>
              </a:rPr>
              <a:t>Classification of incompatibilities </a:t>
            </a:r>
            <a:endParaRPr lang="ar-IQ" dirty="0">
              <a:solidFill>
                <a:srgbClr val="FF0000"/>
              </a:solidFill>
            </a:endParaRPr>
          </a:p>
        </p:txBody>
      </p:sp>
      <p:sp>
        <p:nvSpPr>
          <p:cNvPr id="3" name="Content Placeholder 2"/>
          <p:cNvSpPr>
            <a:spLocks noGrp="1"/>
          </p:cNvSpPr>
          <p:nvPr>
            <p:ph idx="1"/>
          </p:nvPr>
        </p:nvSpPr>
        <p:spPr>
          <a:xfrm>
            <a:off x="335360" y="980728"/>
            <a:ext cx="10972800" cy="5544616"/>
          </a:xfrm>
        </p:spPr>
        <p:txBody>
          <a:bodyPr>
            <a:normAutofit/>
          </a:bodyPr>
          <a:lstStyle/>
          <a:p>
            <a:pPr marL="514350" indent="-514350" algn="just" rtl="0">
              <a:buFont typeface="+mj-lt"/>
              <a:buAutoNum type="arabicPeriod"/>
            </a:pPr>
            <a:r>
              <a:rPr lang="en-GB" sz="2800" dirty="0">
                <a:solidFill>
                  <a:srgbClr val="0070C0"/>
                </a:solidFill>
              </a:rPr>
              <a:t>Pharmaceutical incompatibilities</a:t>
            </a:r>
            <a:r>
              <a:rPr lang="en-GB" sz="2800" dirty="0"/>
              <a:t>: which is of two general types </a:t>
            </a:r>
          </a:p>
          <a:p>
            <a:pPr marL="514350" indent="-514350" algn="just" rtl="0">
              <a:buFont typeface="+mj-lt"/>
              <a:buAutoNum type="alphaUcPeriod"/>
            </a:pPr>
            <a:r>
              <a:rPr lang="en-GB" sz="2800" dirty="0">
                <a:solidFill>
                  <a:srgbClr val="C00000"/>
                </a:solidFill>
              </a:rPr>
              <a:t>Physical incompatibility</a:t>
            </a:r>
            <a:r>
              <a:rPr lang="en-GB" sz="2800" dirty="0"/>
              <a:t>: physical properties including </a:t>
            </a:r>
            <a:r>
              <a:rPr lang="en-US" sz="2800" dirty="0"/>
              <a:t>appearance, texture, color, odor, melting point, boiling point, density, solubility, state of matter, and many others.</a:t>
            </a:r>
            <a:endParaRPr lang="en-GB" sz="2800" dirty="0"/>
          </a:p>
          <a:p>
            <a:pPr marL="514350" indent="-514350" algn="just" rtl="0">
              <a:buFont typeface="+mj-lt"/>
              <a:buAutoNum type="alphaUcPeriod"/>
            </a:pPr>
            <a:r>
              <a:rPr lang="en-GB" sz="2800" dirty="0">
                <a:solidFill>
                  <a:srgbClr val="C00000"/>
                </a:solidFill>
              </a:rPr>
              <a:t>Chemical incompatibility: </a:t>
            </a:r>
            <a:r>
              <a:rPr lang="en-GB" sz="2800" dirty="0"/>
              <a:t>chemical interaction, chelation and others.</a:t>
            </a:r>
          </a:p>
          <a:p>
            <a:pPr marL="0" indent="0" algn="just" rtl="0">
              <a:buNone/>
            </a:pPr>
            <a:r>
              <a:rPr lang="en-GB" sz="2800" dirty="0"/>
              <a:t>2. </a:t>
            </a:r>
            <a:r>
              <a:rPr lang="en-GB" sz="2800" dirty="0">
                <a:solidFill>
                  <a:srgbClr val="0070C0"/>
                </a:solidFill>
              </a:rPr>
              <a:t>Therapeutic incompatibility</a:t>
            </a:r>
            <a:r>
              <a:rPr lang="en-GB" sz="2800" dirty="0"/>
              <a:t>: it </a:t>
            </a:r>
            <a:r>
              <a:rPr lang="en-US" sz="2800" dirty="0"/>
              <a:t>is an unintentional change in </a:t>
            </a:r>
            <a:r>
              <a:rPr lang="en-US" sz="2800" dirty="0">
                <a:solidFill>
                  <a:srgbClr val="00B050"/>
                </a:solidFill>
              </a:rPr>
              <a:t>pharmacodynamic (drug action) </a:t>
            </a:r>
            <a:r>
              <a:rPr lang="en-US" sz="2800" dirty="0"/>
              <a:t>or</a:t>
            </a:r>
            <a:r>
              <a:rPr lang="en-US" sz="2800" dirty="0">
                <a:solidFill>
                  <a:srgbClr val="00B050"/>
                </a:solidFill>
              </a:rPr>
              <a:t> pharmacokinetic (ADME) </a:t>
            </a:r>
            <a:r>
              <a:rPr lang="en-US" sz="2800" dirty="0"/>
              <a:t>parameters  that take place </a:t>
            </a:r>
            <a:r>
              <a:rPr lang="en-US" sz="2800" dirty="0">
                <a:solidFill>
                  <a:srgbClr val="FF0000"/>
                </a:solidFill>
              </a:rPr>
              <a:t>in vivo </a:t>
            </a:r>
            <a:r>
              <a:rPr lang="en-US" sz="2800" dirty="0"/>
              <a:t>after administration of medicinal products.</a:t>
            </a:r>
            <a:endParaRPr lang="en-GB" sz="2800" dirty="0"/>
          </a:p>
          <a:p>
            <a:pPr marL="514350" indent="-514350" algn="just" rtl="0"/>
            <a:r>
              <a:rPr lang="en-GB" sz="2800" dirty="0"/>
              <a:t>If pharmaceutical incompatibility is not corrected, it may lead to therapeutic incompatibility, i.e., therapeutic effectiveness may be delayed or reduced. </a:t>
            </a:r>
            <a:endParaRPr lang="ar-IQ"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160000" cy="490066"/>
          </a:xfrm>
        </p:spPr>
        <p:txBody>
          <a:bodyPr/>
          <a:lstStyle/>
          <a:p>
            <a:pPr rtl="0"/>
            <a:r>
              <a:rPr lang="en-GB" dirty="0"/>
              <a:t>Pharmaceutical incompatibility </a:t>
            </a:r>
            <a:endParaRPr lang="ar-IQ" dirty="0"/>
          </a:p>
        </p:txBody>
      </p:sp>
      <p:sp>
        <p:nvSpPr>
          <p:cNvPr id="3" name="Content Placeholder 2"/>
          <p:cNvSpPr>
            <a:spLocks noGrp="1"/>
          </p:cNvSpPr>
          <p:nvPr>
            <p:ph idx="1"/>
          </p:nvPr>
        </p:nvSpPr>
        <p:spPr>
          <a:xfrm>
            <a:off x="479376" y="1028700"/>
            <a:ext cx="10160000" cy="5352628"/>
          </a:xfrm>
        </p:spPr>
        <p:txBody>
          <a:bodyPr>
            <a:normAutofit fontScale="92500" lnSpcReduction="10000"/>
          </a:bodyPr>
          <a:lstStyle/>
          <a:p>
            <a:pPr algn="just" rtl="0"/>
            <a:r>
              <a:rPr lang="en-GB" sz="2800" dirty="0"/>
              <a:t>Pharmaceutical incompatibility is a condition in the formula that will result in an unsatisfactory product. </a:t>
            </a:r>
          </a:p>
          <a:p>
            <a:pPr algn="just" rtl="0"/>
            <a:r>
              <a:rPr lang="en-GB" sz="2800" dirty="0"/>
              <a:t>Pharmaceutical incompatibility may be </a:t>
            </a:r>
            <a:r>
              <a:rPr lang="en-GB" sz="2800" dirty="0">
                <a:solidFill>
                  <a:srgbClr val="FF0000"/>
                </a:solidFill>
              </a:rPr>
              <a:t>instantaneous </a:t>
            </a:r>
            <a:r>
              <a:rPr lang="en-GB" sz="2800" dirty="0"/>
              <a:t>(immediate) or </a:t>
            </a:r>
            <a:r>
              <a:rPr lang="en-GB" sz="2800" dirty="0">
                <a:solidFill>
                  <a:srgbClr val="FF0000"/>
                </a:solidFill>
              </a:rPr>
              <a:t>delayed</a:t>
            </a:r>
            <a:r>
              <a:rPr lang="en-GB" sz="2800" dirty="0"/>
              <a:t>. </a:t>
            </a:r>
          </a:p>
          <a:p>
            <a:pPr algn="just" rtl="0"/>
            <a:r>
              <a:rPr lang="en-GB" sz="2800" dirty="0"/>
              <a:t>Most instantaneous incompatibilities are recognised by visible changes as </a:t>
            </a:r>
            <a:r>
              <a:rPr lang="en-GB" sz="2800" dirty="0">
                <a:solidFill>
                  <a:srgbClr val="00B0F0"/>
                </a:solidFill>
              </a:rPr>
              <a:t>precipitate</a:t>
            </a:r>
            <a:r>
              <a:rPr lang="en-GB" sz="2800" dirty="0"/>
              <a:t> or </a:t>
            </a:r>
            <a:r>
              <a:rPr lang="en-GB" sz="2800" dirty="0">
                <a:solidFill>
                  <a:srgbClr val="00B0F0"/>
                </a:solidFill>
              </a:rPr>
              <a:t>effervescence</a:t>
            </a:r>
            <a:r>
              <a:rPr lang="en-GB" sz="2800" dirty="0"/>
              <a:t>.  </a:t>
            </a:r>
            <a:r>
              <a:rPr lang="en-GB" sz="2800" dirty="0">
                <a:solidFill>
                  <a:srgbClr val="C00000"/>
                </a:solidFill>
              </a:rPr>
              <a:t>Complexation</a:t>
            </a:r>
            <a:r>
              <a:rPr lang="en-GB" sz="2800" dirty="0"/>
              <a:t> and other reactions may occur and not readily visible. Delayed incompatibility need time and may not be visible.</a:t>
            </a:r>
          </a:p>
          <a:p>
            <a:pPr algn="just" rtl="0"/>
            <a:r>
              <a:rPr lang="en-GB" sz="2800" dirty="0"/>
              <a:t> </a:t>
            </a:r>
            <a:r>
              <a:rPr lang="en-US" sz="2800" dirty="0"/>
              <a:t>Incompatibility is an undesirable reaction that  occurs between:</a:t>
            </a:r>
          </a:p>
          <a:p>
            <a:pPr algn="just" rtl="0">
              <a:buFont typeface="Wingdings" panose="05000000000000000000" pitchFamily="2" charset="2"/>
              <a:buChar char="Ø"/>
            </a:pPr>
            <a:r>
              <a:rPr lang="en-US" sz="2800" dirty="0"/>
              <a:t> drug and the solution,</a:t>
            </a:r>
          </a:p>
          <a:p>
            <a:pPr algn="just" rtl="0">
              <a:buFont typeface="Wingdings" panose="05000000000000000000" pitchFamily="2" charset="2"/>
              <a:buChar char="Ø"/>
            </a:pPr>
            <a:r>
              <a:rPr lang="en-US" sz="2800" dirty="0"/>
              <a:t> drug and the container </a:t>
            </a:r>
          </a:p>
          <a:p>
            <a:pPr algn="just" rtl="0">
              <a:buFont typeface="Wingdings" panose="05000000000000000000" pitchFamily="2" charset="2"/>
              <a:buChar char="Ø"/>
            </a:pPr>
            <a:r>
              <a:rPr lang="en-US" sz="2800" dirty="0"/>
              <a:t> drug and another drug (Drug –drug interactions )</a:t>
            </a:r>
          </a:p>
          <a:p>
            <a:pPr algn="just" rtl="0">
              <a:buFont typeface="Wingdings" panose="05000000000000000000" pitchFamily="2" charset="2"/>
              <a:buChar char="Ø"/>
            </a:pPr>
            <a:r>
              <a:rPr lang="en-US" sz="2800" dirty="0"/>
              <a:t> Drug -excipient interaction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562074"/>
          </a:xfrm>
        </p:spPr>
        <p:txBody>
          <a:bodyPr/>
          <a:lstStyle/>
          <a:p>
            <a:pPr rtl="0"/>
            <a:r>
              <a:rPr lang="en-GB" sz="4000" dirty="0"/>
              <a:t>Physical incompatibility </a:t>
            </a:r>
            <a:endParaRPr lang="ar-IQ" sz="4000" dirty="0"/>
          </a:p>
        </p:txBody>
      </p:sp>
      <p:sp>
        <p:nvSpPr>
          <p:cNvPr id="3" name="Content Placeholder 2"/>
          <p:cNvSpPr>
            <a:spLocks noGrp="1"/>
          </p:cNvSpPr>
          <p:nvPr>
            <p:ph idx="1"/>
          </p:nvPr>
        </p:nvSpPr>
        <p:spPr>
          <a:xfrm>
            <a:off x="904504" y="1146091"/>
            <a:ext cx="10304064" cy="5472608"/>
          </a:xfrm>
        </p:spPr>
        <p:txBody>
          <a:bodyPr>
            <a:normAutofit fontScale="92500" lnSpcReduction="10000"/>
          </a:bodyPr>
          <a:lstStyle/>
          <a:p>
            <a:pPr algn="just" rtl="0"/>
            <a:r>
              <a:rPr lang="en-US" sz="2800" dirty="0"/>
              <a:t>When two or more substances are combined together, a physical change takes place and an unacceptable product is formed. This may lead to change in </a:t>
            </a:r>
            <a:r>
              <a:rPr lang="en-US" sz="2800" dirty="0">
                <a:solidFill>
                  <a:srgbClr val="FF0000"/>
                </a:solidFill>
              </a:rPr>
              <a:t>color</a:t>
            </a:r>
            <a:r>
              <a:rPr lang="en-US" sz="2800" dirty="0"/>
              <a:t>, </a:t>
            </a:r>
            <a:r>
              <a:rPr lang="en-US" sz="2800" dirty="0">
                <a:solidFill>
                  <a:srgbClr val="00B050"/>
                </a:solidFill>
              </a:rPr>
              <a:t>odor</a:t>
            </a:r>
            <a:r>
              <a:rPr lang="en-US" sz="2800" dirty="0"/>
              <a:t>, </a:t>
            </a:r>
            <a:r>
              <a:rPr lang="en-US" sz="2800" dirty="0">
                <a:solidFill>
                  <a:srgbClr val="0070C0"/>
                </a:solidFill>
              </a:rPr>
              <a:t>taste</a:t>
            </a:r>
            <a:r>
              <a:rPr lang="en-US" sz="2800" dirty="0"/>
              <a:t>, </a:t>
            </a:r>
            <a:r>
              <a:rPr lang="en-US" sz="2800" dirty="0">
                <a:solidFill>
                  <a:srgbClr val="C00000"/>
                </a:solidFill>
              </a:rPr>
              <a:t>viscosity</a:t>
            </a:r>
            <a:r>
              <a:rPr lang="en-US" sz="2800" dirty="0"/>
              <a:t>, </a:t>
            </a:r>
            <a:r>
              <a:rPr lang="en-US" sz="2800" dirty="0">
                <a:solidFill>
                  <a:srgbClr val="FFC000"/>
                </a:solidFill>
              </a:rPr>
              <a:t>morphology</a:t>
            </a:r>
            <a:r>
              <a:rPr lang="en-US" sz="2800" dirty="0"/>
              <a:t>, </a:t>
            </a:r>
            <a:r>
              <a:rPr lang="en-US" sz="2800" dirty="0">
                <a:solidFill>
                  <a:srgbClr val="7030A0"/>
                </a:solidFill>
              </a:rPr>
              <a:t>meting point</a:t>
            </a:r>
            <a:r>
              <a:rPr lang="en-US" sz="2800" dirty="0"/>
              <a:t>, </a:t>
            </a:r>
            <a:r>
              <a:rPr lang="en-US" sz="2800" dirty="0">
                <a:solidFill>
                  <a:srgbClr val="0070C0"/>
                </a:solidFill>
              </a:rPr>
              <a:t>boiling point</a:t>
            </a:r>
            <a:r>
              <a:rPr lang="en-US" sz="2800" dirty="0"/>
              <a:t>, and any other physical properties.</a:t>
            </a:r>
            <a:r>
              <a:rPr lang="en-GB" sz="2800" dirty="0"/>
              <a:t> It is divided into: </a:t>
            </a:r>
          </a:p>
          <a:p>
            <a:pPr marL="514350" indent="-514350" algn="just" rtl="0">
              <a:buFont typeface="+mj-lt"/>
              <a:buAutoNum type="arabicPeriod"/>
            </a:pPr>
            <a:r>
              <a:rPr lang="en-GB" sz="2800" dirty="0">
                <a:solidFill>
                  <a:srgbClr val="FF0000"/>
                </a:solidFill>
              </a:rPr>
              <a:t>Insolubility</a:t>
            </a:r>
            <a:r>
              <a:rPr lang="en-GB" sz="2800" dirty="0"/>
              <a:t>: in this case the </a:t>
            </a:r>
            <a:r>
              <a:rPr lang="en-GB" sz="2800" dirty="0">
                <a:highlight>
                  <a:srgbClr val="FFFF00"/>
                </a:highlight>
              </a:rPr>
              <a:t>solvent</a:t>
            </a:r>
            <a:r>
              <a:rPr lang="en-GB" sz="2800" dirty="0"/>
              <a:t> maybe </a:t>
            </a:r>
            <a:r>
              <a:rPr lang="en-GB" sz="2800" dirty="0">
                <a:solidFill>
                  <a:srgbClr val="0070C0"/>
                </a:solidFill>
              </a:rPr>
              <a:t>insufficient</a:t>
            </a:r>
            <a:r>
              <a:rPr lang="en-GB" sz="2800" dirty="0"/>
              <a:t> or it is the </a:t>
            </a:r>
            <a:r>
              <a:rPr lang="en-GB" sz="2800" dirty="0">
                <a:solidFill>
                  <a:srgbClr val="0070C0"/>
                </a:solidFill>
              </a:rPr>
              <a:t>wrong solvent</a:t>
            </a:r>
            <a:r>
              <a:rPr lang="en-GB" sz="2800" dirty="0"/>
              <a:t>. The use of heat in this case to increase the solubility is not useful, because the substance may dissolve at high temperature but precipitate on cool. </a:t>
            </a:r>
          </a:p>
          <a:p>
            <a:pPr marL="0" indent="0" algn="just" rtl="0">
              <a:buNone/>
            </a:pPr>
            <a:r>
              <a:rPr lang="en-GB" sz="2800" b="1" dirty="0">
                <a:solidFill>
                  <a:srgbClr val="0070C0"/>
                </a:solidFill>
              </a:rPr>
              <a:t>Examples of insolubility</a:t>
            </a:r>
          </a:p>
          <a:p>
            <a:pPr marL="0" indent="0" algn="just" rtl="0">
              <a:buNone/>
            </a:pPr>
            <a:r>
              <a:rPr lang="en-US" sz="2800" dirty="0"/>
              <a:t>Insolubility of silicon in water.</a:t>
            </a:r>
          </a:p>
          <a:p>
            <a:pPr marL="0" indent="0" algn="just" rtl="0">
              <a:buNone/>
            </a:pPr>
            <a:r>
              <a:rPr lang="en-US" sz="2800" dirty="0"/>
              <a:t>Insolubility of gums in alcohol.</a:t>
            </a:r>
          </a:p>
          <a:p>
            <a:pPr marL="0" indent="0" algn="just" rtl="0">
              <a:buNone/>
            </a:pPr>
            <a:r>
              <a:rPr lang="en-US" sz="2800" dirty="0"/>
              <a:t>Insolubility of resins in water.</a:t>
            </a:r>
          </a:p>
          <a:p>
            <a:pPr marL="0" indent="0" algn="just" rtl="0">
              <a:buNone/>
            </a:pPr>
            <a:r>
              <a:rPr lang="en-US" sz="2800" dirty="0"/>
              <a:t>Insolubility of phenobarbital in water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D60D6E-507C-0D75-4E0A-BF03B083CB8F}"/>
              </a:ext>
            </a:extLst>
          </p:cNvPr>
          <p:cNvSpPr txBox="1"/>
          <p:nvPr/>
        </p:nvSpPr>
        <p:spPr>
          <a:xfrm>
            <a:off x="976536" y="1556792"/>
            <a:ext cx="10238928" cy="4832092"/>
          </a:xfrm>
          <a:prstGeom prst="rect">
            <a:avLst/>
          </a:prstGeom>
          <a:noFill/>
        </p:spPr>
        <p:txBody>
          <a:bodyPr wrap="square">
            <a:spAutoFit/>
          </a:bodyPr>
          <a:lstStyle/>
          <a:p>
            <a:r>
              <a:rPr lang="en-US" sz="2800" dirty="0"/>
              <a:t>Addition of high concentration of a </a:t>
            </a:r>
            <a:r>
              <a:rPr lang="en-US" sz="2800" dirty="0">
                <a:solidFill>
                  <a:srgbClr val="FF0000"/>
                </a:solidFill>
              </a:rPr>
              <a:t>strong </a:t>
            </a:r>
            <a:r>
              <a:rPr lang="en-US" sz="2800" dirty="0">
                <a:solidFill>
                  <a:srgbClr val="FF0000"/>
                </a:solidFill>
                <a:highlight>
                  <a:srgbClr val="FFFF00"/>
                </a:highlight>
              </a:rPr>
              <a:t>electrolyte</a:t>
            </a:r>
            <a:r>
              <a:rPr lang="en-US" sz="2800" dirty="0">
                <a:solidFill>
                  <a:srgbClr val="FF0000"/>
                </a:solidFill>
              </a:rPr>
              <a:t> </a:t>
            </a:r>
            <a:r>
              <a:rPr lang="en-US" sz="2800" dirty="0"/>
              <a:t>leading to decreasing solubility and then precipitation:</a:t>
            </a:r>
          </a:p>
          <a:p>
            <a:endParaRPr lang="en-US" sz="2800" dirty="0"/>
          </a:p>
          <a:p>
            <a:pPr marL="457200" indent="-457200">
              <a:lnSpc>
                <a:spcPct val="150000"/>
              </a:lnSpc>
              <a:buFont typeface="Arial" panose="020B0604020202020204" pitchFamily="34" charset="0"/>
              <a:buChar char="•"/>
            </a:pPr>
            <a:r>
              <a:rPr lang="en-US" sz="2800" dirty="0"/>
              <a:t> </a:t>
            </a:r>
            <a:r>
              <a:rPr lang="en-US" sz="2800" dirty="0">
                <a:solidFill>
                  <a:srgbClr val="0070C0"/>
                </a:solidFill>
              </a:rPr>
              <a:t>to saturated solutions of volatile oils (</a:t>
            </a:r>
            <a:r>
              <a:rPr lang="en-US" sz="2800" dirty="0" err="1">
                <a:solidFill>
                  <a:srgbClr val="0070C0"/>
                </a:solidFill>
              </a:rPr>
              <a:t>eg</a:t>
            </a:r>
            <a:r>
              <a:rPr lang="en-US" sz="2800" dirty="0">
                <a:solidFill>
                  <a:srgbClr val="0070C0"/>
                </a:solidFill>
              </a:rPr>
              <a:t> aromatic water)</a:t>
            </a:r>
          </a:p>
          <a:p>
            <a:pPr marL="457200" indent="-457200">
              <a:lnSpc>
                <a:spcPct val="150000"/>
              </a:lnSpc>
              <a:buFont typeface="Arial" panose="020B0604020202020204" pitchFamily="34" charset="0"/>
              <a:buChar char="•"/>
            </a:pPr>
            <a:r>
              <a:rPr lang="en-US" sz="2800" dirty="0">
                <a:solidFill>
                  <a:srgbClr val="0070C0"/>
                </a:solidFill>
              </a:rPr>
              <a:t> to tinctures or fluidextracts of slightly soluble active constituents </a:t>
            </a:r>
          </a:p>
          <a:p>
            <a:pPr marL="457200" indent="-457200">
              <a:lnSpc>
                <a:spcPct val="150000"/>
              </a:lnSpc>
              <a:buFont typeface="Arial" panose="020B0604020202020204" pitchFamily="34" charset="0"/>
              <a:buChar char="•"/>
            </a:pPr>
            <a:r>
              <a:rPr lang="en-US" sz="2800" dirty="0"/>
              <a:t> </a:t>
            </a:r>
            <a:r>
              <a:rPr lang="en-US" sz="2800" dirty="0">
                <a:solidFill>
                  <a:srgbClr val="7030A0"/>
                </a:solidFill>
              </a:rPr>
              <a:t>to colloidal dispersion (effect on zeta potential)</a:t>
            </a:r>
          </a:p>
          <a:p>
            <a:pPr marL="457200" indent="-457200">
              <a:lnSpc>
                <a:spcPct val="150000"/>
              </a:lnSpc>
              <a:buFont typeface="Arial" panose="020B0604020202020204" pitchFamily="34" charset="0"/>
              <a:buChar char="•"/>
            </a:pPr>
            <a:r>
              <a:rPr lang="en-US" sz="2800" dirty="0">
                <a:solidFill>
                  <a:srgbClr val="00B0F0"/>
                </a:solidFill>
              </a:rPr>
              <a:t> to saturated solution of a weak electrolyte (common ion effect)</a:t>
            </a:r>
          </a:p>
          <a:p>
            <a:r>
              <a:rPr lang="en-US" sz="2800" dirty="0"/>
              <a:t>Also addition of alcohol to syrups and colloidal dispersions may cause  ppt..</a:t>
            </a:r>
          </a:p>
        </p:txBody>
      </p:sp>
      <p:sp>
        <p:nvSpPr>
          <p:cNvPr id="4" name="Title 1">
            <a:extLst>
              <a:ext uri="{FF2B5EF4-FFF2-40B4-BE49-F238E27FC236}">
                <a16:creationId xmlns:a16="http://schemas.microsoft.com/office/drawing/2014/main" id="{A5BACD9F-4B90-49A4-5087-9BD1E12F1F41}"/>
              </a:ext>
            </a:extLst>
          </p:cNvPr>
          <p:cNvSpPr txBox="1">
            <a:spLocks/>
          </p:cNvSpPr>
          <p:nvPr/>
        </p:nvSpPr>
        <p:spPr>
          <a:xfrm>
            <a:off x="609600" y="99219"/>
            <a:ext cx="10160000" cy="715962"/>
          </a:xfrm>
          <a:prstGeom prst="rect">
            <a:avLst/>
          </a:prstGeom>
        </p:spPr>
        <p:txBody>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a:t>Solubility decrease of drugs </a:t>
            </a:r>
            <a:endParaRPr lang="en-US" dirty="0"/>
          </a:p>
        </p:txBody>
      </p:sp>
    </p:spTree>
    <p:extLst>
      <p:ext uri="{BB962C8B-B14F-4D97-AF65-F5344CB8AC3E}">
        <p14:creationId xmlns:p14="http://schemas.microsoft.com/office/powerpoint/2010/main" val="108333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219"/>
            <a:ext cx="10160000" cy="715962"/>
          </a:xfrm>
        </p:spPr>
        <p:txBody>
          <a:bodyPr/>
          <a:lstStyle/>
          <a:p>
            <a:r>
              <a:rPr lang="en-US" dirty="0"/>
              <a:t>Solubility decrease of drugs </a:t>
            </a:r>
          </a:p>
        </p:txBody>
      </p:sp>
      <p:sp>
        <p:nvSpPr>
          <p:cNvPr id="3" name="Content Placeholder 2"/>
          <p:cNvSpPr>
            <a:spLocks noGrp="1"/>
          </p:cNvSpPr>
          <p:nvPr>
            <p:ph idx="1"/>
          </p:nvPr>
        </p:nvSpPr>
        <p:spPr>
          <a:xfrm>
            <a:off x="263352" y="997786"/>
            <a:ext cx="8566398" cy="5410200"/>
          </a:xfrm>
          <a:ln w="28575">
            <a:solidFill>
              <a:srgbClr val="7030A0"/>
            </a:solidFill>
          </a:ln>
        </p:spPr>
        <p:txBody>
          <a:bodyPr>
            <a:normAutofit fontScale="92500" lnSpcReduction="10000"/>
          </a:bodyPr>
          <a:lstStyle/>
          <a:p>
            <a:pPr marL="114300" indent="0" algn="just" rtl="0">
              <a:buNone/>
            </a:pPr>
            <a:r>
              <a:rPr lang="en-US" sz="2800" b="1" dirty="0"/>
              <a:t>Precipitation at the site of injection due to</a:t>
            </a:r>
          </a:p>
          <a:p>
            <a:pPr algn="just" rtl="0"/>
            <a:r>
              <a:rPr lang="en-US" sz="2800" dirty="0"/>
              <a:t>Solvent </a:t>
            </a:r>
            <a:r>
              <a:rPr lang="en-US" sz="2800" dirty="0">
                <a:solidFill>
                  <a:srgbClr val="FF0000"/>
                </a:solidFill>
                <a:highlight>
                  <a:srgbClr val="FFFF00"/>
                </a:highlight>
              </a:rPr>
              <a:t>dilution</a:t>
            </a:r>
            <a:r>
              <a:rPr lang="en-US" sz="2800" dirty="0"/>
              <a:t> or alteration of </a:t>
            </a:r>
            <a:r>
              <a:rPr lang="en-US" sz="2800" dirty="0">
                <a:solidFill>
                  <a:srgbClr val="FF0000"/>
                </a:solidFill>
                <a:highlight>
                  <a:srgbClr val="FFFF00"/>
                </a:highlight>
              </a:rPr>
              <a:t>pH</a:t>
            </a:r>
            <a:r>
              <a:rPr lang="en-US" sz="2800" dirty="0"/>
              <a:t> after </a:t>
            </a:r>
            <a:r>
              <a:rPr lang="en-US" sz="2800" dirty="0" err="1"/>
              <a:t>i.v.</a:t>
            </a:r>
            <a:r>
              <a:rPr lang="en-US" sz="2800" dirty="0"/>
              <a:t> injection. (avoid i.v. route) (Henderson–</a:t>
            </a:r>
            <a:r>
              <a:rPr lang="en-US" sz="2800" dirty="0" err="1"/>
              <a:t>Hasselbalch</a:t>
            </a:r>
            <a:r>
              <a:rPr lang="en-US" sz="2800" dirty="0"/>
              <a:t> equation?)</a:t>
            </a:r>
          </a:p>
          <a:p>
            <a:pPr algn="just" rtl="0"/>
            <a:r>
              <a:rPr lang="en-US" sz="2800" dirty="0"/>
              <a:t>Drugs like phenytoin, digoxin and, diazepam are formulated in </a:t>
            </a:r>
            <a:r>
              <a:rPr lang="en-US" sz="2800" dirty="0">
                <a:solidFill>
                  <a:srgbClr val="FF0000"/>
                </a:solidFill>
              </a:rPr>
              <a:t>non aqueous but water miscible solvent </a:t>
            </a:r>
            <a:r>
              <a:rPr lang="en-US" sz="2800" dirty="0"/>
              <a:t>(alcohol-water mixture) or </a:t>
            </a:r>
            <a:r>
              <a:rPr lang="en-US" sz="2800" dirty="0">
                <a:solidFill>
                  <a:srgbClr val="FF0000"/>
                </a:solidFill>
              </a:rPr>
              <a:t>micellar system </a:t>
            </a:r>
            <a:r>
              <a:rPr lang="en-US" sz="2800" dirty="0">
                <a:solidFill>
                  <a:srgbClr val="0070C0"/>
                </a:solidFill>
              </a:rPr>
              <a:t>(?)</a:t>
            </a:r>
            <a:r>
              <a:rPr lang="en-US" sz="2800" dirty="0"/>
              <a:t>, addition of the formulation to water may result in ppt.. depending on the final concentration of the drug and the solvent </a:t>
            </a:r>
          </a:p>
          <a:p>
            <a:pPr algn="just" rtl="0"/>
            <a:r>
              <a:rPr lang="en-US" sz="2800" dirty="0">
                <a:solidFill>
                  <a:srgbClr val="0070C0"/>
                </a:solidFill>
              </a:rPr>
              <a:t>Diazepam injection may contain propylene glycol /alcohol / sodium benzoate / benzoic acid / benzyl alcohol</a:t>
            </a:r>
            <a:r>
              <a:rPr lang="en-US" sz="2800" dirty="0"/>
              <a:t>.</a:t>
            </a:r>
          </a:p>
          <a:p>
            <a:pPr algn="just" rtl="0"/>
            <a:r>
              <a:rPr lang="en-US" sz="2800" dirty="0"/>
              <a:t>Upon dilution of the injection both the drug and the co-solvent is diluted, ppt. will depend on the solubility of the drug in the diluted system which mostly depend on the initial concentration of the drug in co-solvent mixture.</a:t>
            </a:r>
          </a:p>
        </p:txBody>
      </p:sp>
      <p:pic>
        <p:nvPicPr>
          <p:cNvPr id="4" name="Picture 3">
            <a:extLst>
              <a:ext uri="{FF2B5EF4-FFF2-40B4-BE49-F238E27FC236}">
                <a16:creationId xmlns:a16="http://schemas.microsoft.com/office/drawing/2014/main" id="{440AE5B0-9854-4192-85DF-581B041FBEDF}"/>
              </a:ext>
            </a:extLst>
          </p:cNvPr>
          <p:cNvPicPr>
            <a:picLocks noChangeAspect="1"/>
          </p:cNvPicPr>
          <p:nvPr/>
        </p:nvPicPr>
        <p:blipFill>
          <a:blip r:embed="rId2"/>
          <a:stretch>
            <a:fillRect/>
          </a:stretch>
        </p:blipFill>
        <p:spPr>
          <a:xfrm>
            <a:off x="8959159" y="1556792"/>
            <a:ext cx="3231128" cy="1512168"/>
          </a:xfrm>
          <a:prstGeom prst="rect">
            <a:avLst/>
          </a:prstGeom>
        </p:spPr>
      </p:pic>
      <p:pic>
        <p:nvPicPr>
          <p:cNvPr id="5" name="Picture 4">
            <a:extLst>
              <a:ext uri="{FF2B5EF4-FFF2-40B4-BE49-F238E27FC236}">
                <a16:creationId xmlns:a16="http://schemas.microsoft.com/office/drawing/2014/main" id="{4464D9BB-1D55-B084-493F-9156B71E9CB9}"/>
              </a:ext>
            </a:extLst>
          </p:cNvPr>
          <p:cNvPicPr>
            <a:picLocks noChangeAspect="1"/>
          </p:cNvPicPr>
          <p:nvPr/>
        </p:nvPicPr>
        <p:blipFill>
          <a:blip r:embed="rId3"/>
          <a:stretch>
            <a:fillRect/>
          </a:stretch>
        </p:blipFill>
        <p:spPr>
          <a:xfrm>
            <a:off x="8959158" y="4165537"/>
            <a:ext cx="3181267" cy="1670165"/>
          </a:xfrm>
          <a:prstGeom prst="rect">
            <a:avLst/>
          </a:prstGeom>
        </p:spPr>
      </p:pic>
    </p:spTree>
    <p:extLst>
      <p:ext uri="{BB962C8B-B14F-4D97-AF65-F5344CB8AC3E}">
        <p14:creationId xmlns:p14="http://schemas.microsoft.com/office/powerpoint/2010/main" val="59815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6BEBD-7506-10B2-6DAD-4AC268C73491}"/>
              </a:ext>
            </a:extLst>
          </p:cNvPr>
          <p:cNvPicPr>
            <a:picLocks noChangeAspect="1"/>
          </p:cNvPicPr>
          <p:nvPr/>
        </p:nvPicPr>
        <p:blipFill>
          <a:blip r:embed="rId2"/>
          <a:stretch>
            <a:fillRect/>
          </a:stretch>
        </p:blipFill>
        <p:spPr>
          <a:xfrm>
            <a:off x="8686800" y="442653"/>
            <a:ext cx="1738312" cy="1738312"/>
          </a:xfrm>
          <a:prstGeom prst="rect">
            <a:avLst/>
          </a:prstGeom>
        </p:spPr>
      </p:pic>
      <p:pic>
        <p:nvPicPr>
          <p:cNvPr id="3" name="Picture 2">
            <a:extLst>
              <a:ext uri="{FF2B5EF4-FFF2-40B4-BE49-F238E27FC236}">
                <a16:creationId xmlns:a16="http://schemas.microsoft.com/office/drawing/2014/main" id="{EF98E453-5C39-508E-6B6B-40F32D7478B1}"/>
              </a:ext>
            </a:extLst>
          </p:cNvPr>
          <p:cNvPicPr>
            <a:picLocks noChangeAspect="1"/>
          </p:cNvPicPr>
          <p:nvPr/>
        </p:nvPicPr>
        <p:blipFill>
          <a:blip r:embed="rId3"/>
          <a:stretch>
            <a:fillRect/>
          </a:stretch>
        </p:blipFill>
        <p:spPr>
          <a:xfrm>
            <a:off x="5787744" y="306662"/>
            <a:ext cx="2483420" cy="2010294"/>
          </a:xfrm>
          <a:prstGeom prst="rect">
            <a:avLst/>
          </a:prstGeom>
        </p:spPr>
      </p:pic>
      <p:pic>
        <p:nvPicPr>
          <p:cNvPr id="4" name="Picture 3">
            <a:extLst>
              <a:ext uri="{FF2B5EF4-FFF2-40B4-BE49-F238E27FC236}">
                <a16:creationId xmlns:a16="http://schemas.microsoft.com/office/drawing/2014/main" id="{D886DB49-5253-1E19-DDDA-2AA455623753}"/>
              </a:ext>
            </a:extLst>
          </p:cNvPr>
          <p:cNvPicPr>
            <a:picLocks noChangeAspect="1"/>
          </p:cNvPicPr>
          <p:nvPr/>
        </p:nvPicPr>
        <p:blipFill>
          <a:blip r:embed="rId4"/>
          <a:stretch>
            <a:fillRect/>
          </a:stretch>
        </p:blipFill>
        <p:spPr>
          <a:xfrm>
            <a:off x="381000" y="1533871"/>
            <a:ext cx="2852478" cy="2852478"/>
          </a:xfrm>
          <a:prstGeom prst="rect">
            <a:avLst/>
          </a:prstGeom>
        </p:spPr>
      </p:pic>
      <p:pic>
        <p:nvPicPr>
          <p:cNvPr id="5" name="Picture 4">
            <a:extLst>
              <a:ext uri="{FF2B5EF4-FFF2-40B4-BE49-F238E27FC236}">
                <a16:creationId xmlns:a16="http://schemas.microsoft.com/office/drawing/2014/main" id="{E285DEE3-DDBB-9CF4-B8A7-F8464AB1CEC0}"/>
              </a:ext>
            </a:extLst>
          </p:cNvPr>
          <p:cNvPicPr>
            <a:picLocks noChangeAspect="1"/>
          </p:cNvPicPr>
          <p:nvPr/>
        </p:nvPicPr>
        <p:blipFill>
          <a:blip r:embed="rId5"/>
          <a:stretch>
            <a:fillRect/>
          </a:stretch>
        </p:blipFill>
        <p:spPr>
          <a:xfrm>
            <a:off x="5603215" y="3325180"/>
            <a:ext cx="2852478" cy="1871226"/>
          </a:xfrm>
          <a:prstGeom prst="rect">
            <a:avLst/>
          </a:prstGeom>
        </p:spPr>
      </p:pic>
      <p:pic>
        <p:nvPicPr>
          <p:cNvPr id="6" name="Picture 5">
            <a:extLst>
              <a:ext uri="{FF2B5EF4-FFF2-40B4-BE49-F238E27FC236}">
                <a16:creationId xmlns:a16="http://schemas.microsoft.com/office/drawing/2014/main" id="{66E0AE7F-1520-9F4F-EBBD-628259C4D443}"/>
              </a:ext>
            </a:extLst>
          </p:cNvPr>
          <p:cNvPicPr>
            <a:picLocks noChangeAspect="1"/>
          </p:cNvPicPr>
          <p:nvPr/>
        </p:nvPicPr>
        <p:blipFill>
          <a:blip r:embed="rId6"/>
          <a:stretch>
            <a:fillRect/>
          </a:stretch>
        </p:blipFill>
        <p:spPr>
          <a:xfrm>
            <a:off x="8430880" y="3698255"/>
            <a:ext cx="2250151" cy="1125076"/>
          </a:xfrm>
          <a:prstGeom prst="rect">
            <a:avLst/>
          </a:prstGeom>
        </p:spPr>
      </p:pic>
      <p:sp>
        <p:nvSpPr>
          <p:cNvPr id="7" name="TextBox 6">
            <a:extLst>
              <a:ext uri="{FF2B5EF4-FFF2-40B4-BE49-F238E27FC236}">
                <a16:creationId xmlns:a16="http://schemas.microsoft.com/office/drawing/2014/main" id="{414E9EF5-E82D-529F-33F6-7D4F1821CAFC}"/>
              </a:ext>
            </a:extLst>
          </p:cNvPr>
          <p:cNvSpPr txBox="1"/>
          <p:nvPr/>
        </p:nvSpPr>
        <p:spPr>
          <a:xfrm>
            <a:off x="930939" y="4453999"/>
            <a:ext cx="1752600" cy="461665"/>
          </a:xfrm>
          <a:prstGeom prst="rect">
            <a:avLst/>
          </a:prstGeom>
          <a:noFill/>
        </p:spPr>
        <p:txBody>
          <a:bodyPr wrap="square" rtlCol="1">
            <a:spAutoFit/>
          </a:bodyPr>
          <a:lstStyle/>
          <a:p>
            <a:r>
              <a:rPr lang="en-US" sz="2400" dirty="0"/>
              <a:t>Diazepam</a:t>
            </a:r>
            <a:r>
              <a:rPr lang="en-US" dirty="0"/>
              <a:t> </a:t>
            </a:r>
            <a:endParaRPr lang="ar-IQ" dirty="0"/>
          </a:p>
        </p:txBody>
      </p:sp>
      <p:sp>
        <p:nvSpPr>
          <p:cNvPr id="8" name="TextBox 7">
            <a:extLst>
              <a:ext uri="{FF2B5EF4-FFF2-40B4-BE49-F238E27FC236}">
                <a16:creationId xmlns:a16="http://schemas.microsoft.com/office/drawing/2014/main" id="{72797069-05E5-D560-2BD7-34FC54F0B098}"/>
              </a:ext>
            </a:extLst>
          </p:cNvPr>
          <p:cNvSpPr txBox="1"/>
          <p:nvPr/>
        </p:nvSpPr>
        <p:spPr>
          <a:xfrm>
            <a:off x="6096000" y="2316956"/>
            <a:ext cx="1752600" cy="461665"/>
          </a:xfrm>
          <a:prstGeom prst="rect">
            <a:avLst/>
          </a:prstGeom>
          <a:noFill/>
        </p:spPr>
        <p:txBody>
          <a:bodyPr wrap="square" rtlCol="1">
            <a:spAutoFit/>
          </a:bodyPr>
          <a:lstStyle/>
          <a:p>
            <a:r>
              <a:rPr lang="en-US" sz="2400" dirty="0"/>
              <a:t>Benzoic acid </a:t>
            </a:r>
            <a:endParaRPr lang="ar-IQ" sz="2400" dirty="0"/>
          </a:p>
        </p:txBody>
      </p:sp>
      <p:sp>
        <p:nvSpPr>
          <p:cNvPr id="9" name="TextBox 8">
            <a:extLst>
              <a:ext uri="{FF2B5EF4-FFF2-40B4-BE49-F238E27FC236}">
                <a16:creationId xmlns:a16="http://schemas.microsoft.com/office/drawing/2014/main" id="{8B37A0D3-C4CE-4034-3727-4DF745596B68}"/>
              </a:ext>
            </a:extLst>
          </p:cNvPr>
          <p:cNvSpPr txBox="1"/>
          <p:nvPr/>
        </p:nvSpPr>
        <p:spPr>
          <a:xfrm>
            <a:off x="8455693" y="5381072"/>
            <a:ext cx="1983707" cy="461665"/>
          </a:xfrm>
          <a:prstGeom prst="rect">
            <a:avLst/>
          </a:prstGeom>
          <a:noFill/>
        </p:spPr>
        <p:txBody>
          <a:bodyPr wrap="square" rtlCol="1">
            <a:spAutoFit/>
          </a:bodyPr>
          <a:lstStyle/>
          <a:p>
            <a:r>
              <a:rPr lang="en-US" sz="2400" dirty="0"/>
              <a:t>Benzyl alcohol </a:t>
            </a:r>
            <a:endParaRPr lang="ar-IQ" sz="2400" dirty="0"/>
          </a:p>
        </p:txBody>
      </p:sp>
      <p:sp>
        <p:nvSpPr>
          <p:cNvPr id="10" name="TextBox 9">
            <a:extLst>
              <a:ext uri="{FF2B5EF4-FFF2-40B4-BE49-F238E27FC236}">
                <a16:creationId xmlns:a16="http://schemas.microsoft.com/office/drawing/2014/main" id="{9DCBF219-F0E3-0A75-70B9-0C8B418F73D6}"/>
              </a:ext>
            </a:extLst>
          </p:cNvPr>
          <p:cNvSpPr txBox="1"/>
          <p:nvPr/>
        </p:nvSpPr>
        <p:spPr>
          <a:xfrm>
            <a:off x="5864893" y="5381072"/>
            <a:ext cx="1983707" cy="461665"/>
          </a:xfrm>
          <a:prstGeom prst="rect">
            <a:avLst/>
          </a:prstGeom>
          <a:noFill/>
        </p:spPr>
        <p:txBody>
          <a:bodyPr wrap="square" rtlCol="1">
            <a:spAutoFit/>
          </a:bodyPr>
          <a:lstStyle/>
          <a:p>
            <a:r>
              <a:rPr lang="en-US" sz="2400" dirty="0"/>
              <a:t>Sod benzoate</a:t>
            </a:r>
            <a:endParaRPr lang="ar-IQ" sz="2400" dirty="0"/>
          </a:p>
        </p:txBody>
      </p:sp>
      <p:sp>
        <p:nvSpPr>
          <p:cNvPr id="11" name="TextBox 10">
            <a:extLst>
              <a:ext uri="{FF2B5EF4-FFF2-40B4-BE49-F238E27FC236}">
                <a16:creationId xmlns:a16="http://schemas.microsoft.com/office/drawing/2014/main" id="{9C4F5692-1546-1B99-11E7-33C66F66100E}"/>
              </a:ext>
            </a:extLst>
          </p:cNvPr>
          <p:cNvSpPr txBox="1"/>
          <p:nvPr/>
        </p:nvSpPr>
        <p:spPr>
          <a:xfrm>
            <a:off x="8575279" y="2317500"/>
            <a:ext cx="2250151" cy="461665"/>
          </a:xfrm>
          <a:prstGeom prst="rect">
            <a:avLst/>
          </a:prstGeom>
          <a:noFill/>
        </p:spPr>
        <p:txBody>
          <a:bodyPr wrap="square" rtlCol="1">
            <a:spAutoFit/>
          </a:bodyPr>
          <a:lstStyle/>
          <a:p>
            <a:r>
              <a:rPr lang="en-US" sz="2400" dirty="0"/>
              <a:t>Propylene glycol</a:t>
            </a:r>
            <a:endParaRPr lang="ar-IQ" sz="2400" dirty="0"/>
          </a:p>
        </p:txBody>
      </p:sp>
      <p:sp>
        <p:nvSpPr>
          <p:cNvPr id="13" name="TextBox 12">
            <a:extLst>
              <a:ext uri="{FF2B5EF4-FFF2-40B4-BE49-F238E27FC236}">
                <a16:creationId xmlns:a16="http://schemas.microsoft.com/office/drawing/2014/main" id="{9FD8369D-DB6B-71B2-5254-4BCC0B62FE27}"/>
              </a:ext>
            </a:extLst>
          </p:cNvPr>
          <p:cNvSpPr txBox="1"/>
          <p:nvPr/>
        </p:nvSpPr>
        <p:spPr>
          <a:xfrm>
            <a:off x="6918712" y="2880905"/>
            <a:ext cx="3024336" cy="830997"/>
          </a:xfrm>
          <a:prstGeom prst="rect">
            <a:avLst/>
          </a:prstGeom>
          <a:noFill/>
        </p:spPr>
        <p:txBody>
          <a:bodyPr wrap="square" rtlCol="1">
            <a:spAutoFit/>
          </a:bodyPr>
          <a:lstStyle/>
          <a:p>
            <a:pPr algn="ctr"/>
            <a:r>
              <a:rPr lang="en-US" sz="2400" b="1" dirty="0">
                <a:solidFill>
                  <a:srgbClr val="00B0F0"/>
                </a:solidFill>
                <a:highlight>
                  <a:srgbClr val="FFFF00"/>
                </a:highlight>
              </a:rPr>
              <a:t>Non-aqueous water miscible solvents</a:t>
            </a:r>
            <a:endParaRPr lang="ar-IQ" sz="2400" b="1" dirty="0">
              <a:solidFill>
                <a:srgbClr val="00B0F0"/>
              </a:solidFill>
              <a:highlight>
                <a:srgbClr val="FFFF00"/>
              </a:highlight>
            </a:endParaRPr>
          </a:p>
        </p:txBody>
      </p:sp>
      <p:pic>
        <p:nvPicPr>
          <p:cNvPr id="14" name="Picture 13">
            <a:extLst>
              <a:ext uri="{FF2B5EF4-FFF2-40B4-BE49-F238E27FC236}">
                <a16:creationId xmlns:a16="http://schemas.microsoft.com/office/drawing/2014/main" id="{A33C0153-1649-A6AC-4F9F-35368B4388F8}"/>
              </a:ext>
            </a:extLst>
          </p:cNvPr>
          <p:cNvPicPr>
            <a:picLocks noChangeAspect="1"/>
          </p:cNvPicPr>
          <p:nvPr/>
        </p:nvPicPr>
        <p:blipFill>
          <a:blip r:embed="rId7"/>
          <a:stretch>
            <a:fillRect/>
          </a:stretch>
        </p:blipFill>
        <p:spPr>
          <a:xfrm flipH="1">
            <a:off x="3649114" y="2057025"/>
            <a:ext cx="987227" cy="769268"/>
          </a:xfrm>
          <a:prstGeom prst="rect">
            <a:avLst/>
          </a:prstGeom>
        </p:spPr>
      </p:pic>
      <p:pic>
        <p:nvPicPr>
          <p:cNvPr id="15" name="Picture 14">
            <a:extLst>
              <a:ext uri="{FF2B5EF4-FFF2-40B4-BE49-F238E27FC236}">
                <a16:creationId xmlns:a16="http://schemas.microsoft.com/office/drawing/2014/main" id="{F6BD2408-7073-1BC1-C550-4A73E05DB7EC}"/>
              </a:ext>
            </a:extLst>
          </p:cNvPr>
          <p:cNvPicPr>
            <a:picLocks noChangeAspect="1"/>
          </p:cNvPicPr>
          <p:nvPr/>
        </p:nvPicPr>
        <p:blipFill>
          <a:blip r:embed="rId7"/>
          <a:stretch>
            <a:fillRect/>
          </a:stretch>
        </p:blipFill>
        <p:spPr>
          <a:xfrm flipH="1">
            <a:off x="3591788" y="1390062"/>
            <a:ext cx="987227" cy="769268"/>
          </a:xfrm>
          <a:prstGeom prst="rect">
            <a:avLst/>
          </a:prstGeom>
        </p:spPr>
      </p:pic>
      <p:pic>
        <p:nvPicPr>
          <p:cNvPr id="16" name="Picture 15">
            <a:extLst>
              <a:ext uri="{FF2B5EF4-FFF2-40B4-BE49-F238E27FC236}">
                <a16:creationId xmlns:a16="http://schemas.microsoft.com/office/drawing/2014/main" id="{BACF32ED-877B-FD16-FA8C-4D6A1EA89A65}"/>
              </a:ext>
            </a:extLst>
          </p:cNvPr>
          <p:cNvPicPr>
            <a:picLocks noChangeAspect="1"/>
          </p:cNvPicPr>
          <p:nvPr/>
        </p:nvPicPr>
        <p:blipFill>
          <a:blip r:embed="rId7"/>
          <a:stretch>
            <a:fillRect/>
          </a:stretch>
        </p:blipFill>
        <p:spPr>
          <a:xfrm flipH="1">
            <a:off x="3483541" y="784311"/>
            <a:ext cx="987227" cy="769268"/>
          </a:xfrm>
          <a:prstGeom prst="rect">
            <a:avLst/>
          </a:prstGeom>
        </p:spPr>
      </p:pic>
      <p:pic>
        <p:nvPicPr>
          <p:cNvPr id="17" name="Picture 16">
            <a:extLst>
              <a:ext uri="{FF2B5EF4-FFF2-40B4-BE49-F238E27FC236}">
                <a16:creationId xmlns:a16="http://schemas.microsoft.com/office/drawing/2014/main" id="{7291B68B-317C-0A18-E324-37F6A8A4B52E}"/>
              </a:ext>
            </a:extLst>
          </p:cNvPr>
          <p:cNvPicPr>
            <a:picLocks noChangeAspect="1"/>
          </p:cNvPicPr>
          <p:nvPr/>
        </p:nvPicPr>
        <p:blipFill>
          <a:blip r:embed="rId7"/>
          <a:stretch>
            <a:fillRect/>
          </a:stretch>
        </p:blipFill>
        <p:spPr>
          <a:xfrm flipH="1">
            <a:off x="3561748" y="2901345"/>
            <a:ext cx="987227" cy="769268"/>
          </a:xfrm>
          <a:prstGeom prst="rect">
            <a:avLst/>
          </a:prstGeom>
        </p:spPr>
      </p:pic>
      <p:pic>
        <p:nvPicPr>
          <p:cNvPr id="18" name="Picture 17">
            <a:extLst>
              <a:ext uri="{FF2B5EF4-FFF2-40B4-BE49-F238E27FC236}">
                <a16:creationId xmlns:a16="http://schemas.microsoft.com/office/drawing/2014/main" id="{19CDF65D-8B20-456C-C71D-CA99B6E72E72}"/>
              </a:ext>
            </a:extLst>
          </p:cNvPr>
          <p:cNvPicPr>
            <a:picLocks noChangeAspect="1"/>
          </p:cNvPicPr>
          <p:nvPr/>
        </p:nvPicPr>
        <p:blipFill>
          <a:blip r:embed="rId7"/>
          <a:stretch>
            <a:fillRect/>
          </a:stretch>
        </p:blipFill>
        <p:spPr>
          <a:xfrm flipH="1">
            <a:off x="3554816" y="3616107"/>
            <a:ext cx="987227" cy="769268"/>
          </a:xfrm>
          <a:prstGeom prst="rect">
            <a:avLst/>
          </a:prstGeom>
        </p:spPr>
      </p:pic>
      <p:pic>
        <p:nvPicPr>
          <p:cNvPr id="19" name="Picture 18">
            <a:extLst>
              <a:ext uri="{FF2B5EF4-FFF2-40B4-BE49-F238E27FC236}">
                <a16:creationId xmlns:a16="http://schemas.microsoft.com/office/drawing/2014/main" id="{EE0162F1-E6AE-079D-040E-864971A6EF79}"/>
              </a:ext>
            </a:extLst>
          </p:cNvPr>
          <p:cNvPicPr>
            <a:picLocks noChangeAspect="1"/>
          </p:cNvPicPr>
          <p:nvPr/>
        </p:nvPicPr>
        <p:blipFill>
          <a:blip r:embed="rId7"/>
          <a:stretch>
            <a:fillRect/>
          </a:stretch>
        </p:blipFill>
        <p:spPr>
          <a:xfrm flipH="1">
            <a:off x="3591788" y="4276364"/>
            <a:ext cx="987227" cy="769268"/>
          </a:xfrm>
          <a:prstGeom prst="rect">
            <a:avLst/>
          </a:prstGeom>
        </p:spPr>
      </p:pic>
      <p:pic>
        <p:nvPicPr>
          <p:cNvPr id="20" name="Picture 19">
            <a:extLst>
              <a:ext uri="{FF2B5EF4-FFF2-40B4-BE49-F238E27FC236}">
                <a16:creationId xmlns:a16="http://schemas.microsoft.com/office/drawing/2014/main" id="{507E85C4-10B9-313B-36E9-02C40C96E95B}"/>
              </a:ext>
            </a:extLst>
          </p:cNvPr>
          <p:cNvPicPr>
            <a:picLocks noChangeAspect="1"/>
          </p:cNvPicPr>
          <p:nvPr/>
        </p:nvPicPr>
        <p:blipFill>
          <a:blip r:embed="rId7"/>
          <a:stretch>
            <a:fillRect/>
          </a:stretch>
        </p:blipFill>
        <p:spPr>
          <a:xfrm flipH="1">
            <a:off x="3483542" y="4770130"/>
            <a:ext cx="987227" cy="769268"/>
          </a:xfrm>
          <a:prstGeom prst="rect">
            <a:avLst/>
          </a:prstGeom>
        </p:spPr>
      </p:pic>
      <p:pic>
        <p:nvPicPr>
          <p:cNvPr id="21" name="Picture 20">
            <a:extLst>
              <a:ext uri="{FF2B5EF4-FFF2-40B4-BE49-F238E27FC236}">
                <a16:creationId xmlns:a16="http://schemas.microsoft.com/office/drawing/2014/main" id="{1C73B832-8E78-D0E5-9483-CD3E6CC25FFE}"/>
              </a:ext>
            </a:extLst>
          </p:cNvPr>
          <p:cNvPicPr>
            <a:picLocks noChangeAspect="1"/>
          </p:cNvPicPr>
          <p:nvPr/>
        </p:nvPicPr>
        <p:blipFill>
          <a:blip r:embed="rId7"/>
          <a:stretch>
            <a:fillRect/>
          </a:stretch>
        </p:blipFill>
        <p:spPr>
          <a:xfrm flipH="1">
            <a:off x="3391243" y="5324028"/>
            <a:ext cx="987227" cy="769268"/>
          </a:xfrm>
          <a:prstGeom prst="rect">
            <a:avLst/>
          </a:prstGeom>
        </p:spPr>
      </p:pic>
    </p:spTree>
    <p:extLst>
      <p:ext uri="{BB962C8B-B14F-4D97-AF65-F5344CB8AC3E}">
        <p14:creationId xmlns:p14="http://schemas.microsoft.com/office/powerpoint/2010/main" val="2957481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 7 incompatibilities</Template>
  <TotalTime>2000</TotalTime>
  <Words>2032</Words>
  <Application>Microsoft Office PowerPoint</Application>
  <PresentationFormat>Widescreen</PresentationFormat>
  <Paragraphs>142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Algerian</vt:lpstr>
      <vt:lpstr>Arial</vt:lpstr>
      <vt:lpstr>Calibri</vt:lpstr>
      <vt:lpstr>Cambria</vt:lpstr>
      <vt:lpstr>Comic Sans MS</vt:lpstr>
      <vt:lpstr>Courier New</vt:lpstr>
      <vt:lpstr>Wingdings</vt:lpstr>
      <vt:lpstr>Adjacency</vt:lpstr>
      <vt:lpstr>PowerPoint Presentation</vt:lpstr>
      <vt:lpstr>Incompatibilities </vt:lpstr>
      <vt:lpstr>PowerPoint Presentation</vt:lpstr>
      <vt:lpstr>Classification of incompatibilities </vt:lpstr>
      <vt:lpstr>Pharmaceutical incompatibility </vt:lpstr>
      <vt:lpstr>Physical incompatibility </vt:lpstr>
      <vt:lpstr>PowerPoint Presentation</vt:lpstr>
      <vt:lpstr>Solubility decrease of drugs </vt:lpstr>
      <vt:lpstr>PowerPoint Presentation</vt:lpstr>
      <vt:lpstr>PowerPoint Presentation</vt:lpstr>
      <vt:lpstr>Physical incompatibility </vt:lpstr>
      <vt:lpstr>PowerPoint Presentation</vt:lpstr>
      <vt:lpstr>PowerPoint Presentation</vt:lpstr>
      <vt:lpstr>Chemical incompatibility </vt:lpstr>
      <vt:lpstr>Types of chemical incompatibility </vt:lpstr>
      <vt:lpstr>Types of chemical incompatibility </vt:lpstr>
      <vt:lpstr>PowerPoint Presentation</vt:lpstr>
      <vt:lpstr>Types of chemical incompatibility </vt:lpstr>
      <vt:lpstr>Types of chemical incompatibility </vt:lpstr>
      <vt:lpstr>PowerPoint Presentation</vt:lpstr>
      <vt:lpstr>PowerPoint Presentation</vt:lpstr>
      <vt:lpstr>PowerPoint Presentation</vt:lpstr>
      <vt:lpstr>PowerPoint Presentation</vt:lpstr>
      <vt:lpstr>Therapeutic incompatibility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Technology</dc:title>
  <dc:creator>hp pavilion</dc:creator>
  <cp:lastModifiedBy>ameer pharmacist</cp:lastModifiedBy>
  <cp:revision>29</cp:revision>
  <dcterms:created xsi:type="dcterms:W3CDTF">2015-04-18T12:07:10Z</dcterms:created>
  <dcterms:modified xsi:type="dcterms:W3CDTF">2022-05-18T17:29:21Z</dcterms:modified>
</cp:coreProperties>
</file>