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7" r:id="rId2"/>
    <p:sldId id="266" r:id="rId3"/>
    <p:sldId id="263" r:id="rId4"/>
    <p:sldId id="264" r:id="rId5"/>
    <p:sldId id="265" r:id="rId6"/>
    <p:sldId id="259" r:id="rId7"/>
    <p:sldId id="260" r:id="rId8"/>
    <p:sldId id="267" r:id="rId9"/>
    <p:sldId id="268" r:id="rId10"/>
    <p:sldId id="276" r:id="rId11"/>
    <p:sldId id="277" r:id="rId12"/>
    <p:sldId id="278" r:id="rId13"/>
    <p:sldId id="279" r:id="rId14"/>
    <p:sldId id="280" r:id="rId15"/>
    <p:sldId id="269" r:id="rId16"/>
    <p:sldId id="270" r:id="rId17"/>
    <p:sldId id="271" r:id="rId18"/>
    <p:sldId id="272" r:id="rId19"/>
    <p:sldId id="273"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4" d="100"/>
          <a:sy n="64" d="100"/>
        </p:scale>
        <p:origin x="-155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69F48-D105-4235-B5F1-B9C038A2A68E}" type="datetimeFigureOut">
              <a:rPr lang="en-US" smtClean="0"/>
              <a:t>5/20/2022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BD539-DA50-4D28-9BF1-64DEC9D47C40}" type="slidenum">
              <a:rPr lang="en-US" smtClean="0"/>
              <a:t>‹#›</a:t>
            </a:fld>
            <a:endParaRPr lang="en-US"/>
          </a:p>
        </p:txBody>
      </p:sp>
    </p:spTree>
    <p:extLst>
      <p:ext uri="{BB962C8B-B14F-4D97-AF65-F5344CB8AC3E}">
        <p14:creationId xmlns:p14="http://schemas.microsoft.com/office/powerpoint/2010/main" val="75507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E6BD539-DA50-4D28-9BF1-64DEC9D47C40}" type="slidenum">
              <a:rPr lang="en-US" smtClean="0"/>
              <a:t>10</a:t>
            </a:fld>
            <a:endParaRPr lang="en-US"/>
          </a:p>
        </p:txBody>
      </p:sp>
    </p:spTree>
    <p:extLst>
      <p:ext uri="{BB962C8B-B14F-4D97-AF65-F5344CB8AC3E}">
        <p14:creationId xmlns:p14="http://schemas.microsoft.com/office/powerpoint/2010/main" val="17742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E6BD539-DA50-4D28-9BF1-64DEC9D47C40}" type="slidenum">
              <a:rPr lang="en-US" smtClean="0"/>
              <a:t>11</a:t>
            </a:fld>
            <a:endParaRPr lang="en-US"/>
          </a:p>
        </p:txBody>
      </p:sp>
    </p:spTree>
    <p:extLst>
      <p:ext uri="{BB962C8B-B14F-4D97-AF65-F5344CB8AC3E}">
        <p14:creationId xmlns:p14="http://schemas.microsoft.com/office/powerpoint/2010/main" val="417226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E6BD539-DA50-4D28-9BF1-64DEC9D47C40}" type="slidenum">
              <a:rPr lang="en-US" smtClean="0"/>
              <a:t>24</a:t>
            </a:fld>
            <a:endParaRPr lang="en-US"/>
          </a:p>
        </p:txBody>
      </p:sp>
    </p:spTree>
    <p:extLst>
      <p:ext uri="{BB962C8B-B14F-4D97-AF65-F5344CB8AC3E}">
        <p14:creationId xmlns:p14="http://schemas.microsoft.com/office/powerpoint/2010/main" val="421226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19/10/1443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19/10/1443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19/10/1443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19/10/1443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oughtco.com/blood-37348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oughtco.com/what-causes-meningitis-pathogens-416585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houghtco.com/bacteria-shapes-37327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chnologynetworks.com/immunology/articles/an-introduction-to-culturing-bacteria-35556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3133647/" TargetMode="External"/><Relationship Id="rId2" Type="http://schemas.openxmlformats.org/officeDocument/2006/relationships/hyperlink" Target="https://www.ncbi.nlm.nih.gov/pmc/articles/PMC9895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microbenotes.com/gram-stain-principle-reagents-procedure-and-result-interpret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icrobiologyinfo.com/endospore-staining-principle-reagents-procedure-and-resul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biology/cell-wa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yjus.com/biology/gram-negative-bacter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143000"/>
          </a:xfrm>
        </p:spPr>
        <p:txBody>
          <a:bodyPr>
            <a:normAutofit/>
          </a:bodyPr>
          <a:lstStyle/>
          <a:p>
            <a:pPr algn="l" rtl="0"/>
            <a:r>
              <a:rPr lang="en-US" sz="2400" b="1" dirty="0">
                <a:solidFill>
                  <a:srgbClr val="FF0000"/>
                </a:solidFill>
                <a:latin typeface="Times New Roman" pitchFamily="18" charset="0"/>
                <a:cs typeface="Times New Roman" pitchFamily="18" charset="0"/>
              </a:rPr>
              <a:t>Difference between Gram-Positive and Gram-Negative Bacteria</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66" y="1196752"/>
            <a:ext cx="858160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2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856984" cy="6480720"/>
          </a:xfrm>
        </p:spPr>
        <p:txBody>
          <a:bodyPr>
            <a:normAutofit fontScale="90000"/>
          </a:bodyPr>
          <a:lstStyle/>
          <a:p>
            <a:pPr algn="l" rtl="0"/>
            <a:r>
              <a:rPr lang="en-US" sz="2400" b="1" dirty="0">
                <a:latin typeface="Times New Roman" pitchFamily="18" charset="0"/>
                <a:cs typeface="Times New Roman" pitchFamily="18" charset="0"/>
              </a:rPr>
              <a:t>Some Gram positive bacteria have an additional component, </a:t>
            </a:r>
            <a:r>
              <a:rPr lang="en-US" sz="2400" b="1" dirty="0" err="1">
                <a:latin typeface="Times New Roman" pitchFamily="18" charset="0"/>
                <a:cs typeface="Times New Roman" pitchFamily="18" charset="0"/>
              </a:rPr>
              <a:t>mycolic</a:t>
            </a:r>
            <a:r>
              <a:rPr lang="en-US" sz="2400" b="1" dirty="0">
                <a:latin typeface="Times New Roman" pitchFamily="18" charset="0"/>
                <a:cs typeface="Times New Roman" pitchFamily="18" charset="0"/>
              </a:rPr>
              <a:t> acid, in their cell walls. </a:t>
            </a:r>
            <a:r>
              <a:rPr lang="en-US" sz="2400" b="1" dirty="0" err="1">
                <a:latin typeface="Times New Roman" pitchFamily="18" charset="0"/>
                <a:cs typeface="Times New Roman" pitchFamily="18" charset="0"/>
              </a:rPr>
              <a:t>Mycolic</a:t>
            </a:r>
            <a:r>
              <a:rPr lang="en-US" sz="2400" b="1" dirty="0">
                <a:latin typeface="Times New Roman" pitchFamily="18" charset="0"/>
                <a:cs typeface="Times New Roman" pitchFamily="18" charset="0"/>
              </a:rPr>
              <a:t> acids produce a waxy outer layer that provides additional protection for mycobacteria, such as Mycobacterium tuberculosis. Gram positive bacteria with </a:t>
            </a:r>
            <a:r>
              <a:rPr lang="en-US" sz="2400" b="1" dirty="0" err="1">
                <a:latin typeface="Times New Roman" pitchFamily="18" charset="0"/>
                <a:cs typeface="Times New Roman" pitchFamily="18" charset="0"/>
              </a:rPr>
              <a:t>mycolic</a:t>
            </a:r>
            <a:r>
              <a:rPr lang="en-US" sz="2400" b="1" dirty="0">
                <a:latin typeface="Times New Roman" pitchFamily="18" charset="0"/>
                <a:cs typeface="Times New Roman" pitchFamily="18" charset="0"/>
              </a:rPr>
              <a:t> acid are also called acid-fast bacteria because they require a special staining method, known as acid-fast staining, for microscope observation.</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solidFill>
                  <a:srgbClr val="C00000"/>
                </a:solidFill>
                <a:latin typeface="Times New Roman" pitchFamily="18" charset="0"/>
                <a:cs typeface="Times New Roman" pitchFamily="18" charset="0"/>
              </a:rPr>
              <a:t>Pathogenic Gram positive bacteria cause disease by the secretion of toxic proteins known as exotoxins.</a:t>
            </a:r>
            <a:r>
              <a:rPr lang="en-US" sz="2400" b="1" dirty="0">
                <a:latin typeface="Times New Roman" pitchFamily="18" charset="0"/>
                <a:cs typeface="Times New Roman" pitchFamily="18" charset="0"/>
              </a:rPr>
              <a:t> Exotoxins are synthesized within the prokaryotic cell and released into the exterior of the cell. They are specific to certain bacterial </a:t>
            </a:r>
            <a:r>
              <a:rPr lang="en-US" sz="2400" b="1" dirty="0" smtClean="0">
                <a:latin typeface="Times New Roman" pitchFamily="18" charset="0"/>
                <a:cs typeface="Times New Roman" pitchFamily="18" charset="0"/>
              </a:rPr>
              <a:t>strains </a:t>
            </a:r>
            <a:r>
              <a:rPr lang="en-US" sz="2400" b="1" dirty="0">
                <a:latin typeface="Times New Roman" pitchFamily="18" charset="0"/>
                <a:cs typeface="Times New Roman" pitchFamily="18" charset="0"/>
              </a:rPr>
              <a:t>and can cause serious damage to body organs and tissues. </a:t>
            </a:r>
            <a:r>
              <a:rPr lang="en-US" sz="2400" b="1" dirty="0">
                <a:solidFill>
                  <a:srgbClr val="FF0000"/>
                </a:solidFill>
                <a:latin typeface="Times New Roman" pitchFamily="18" charset="0"/>
                <a:cs typeface="Times New Roman" pitchFamily="18" charset="0"/>
              </a:rPr>
              <a:t>Some</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Gram negative bacteria also produce exotoxins</a:t>
            </a:r>
            <a:r>
              <a:rPr lang="en-US" sz="2400" b="1" dirty="0" smtClean="0">
                <a:solidFill>
                  <a:srgbClr val="FF0000"/>
                </a:solidFill>
                <a:latin typeface="Times New Roman" pitchFamily="18" charset="0"/>
                <a:cs typeface="Times New Roman" pitchFamily="18" charset="0"/>
              </a:rPr>
              <a:t>.</a:t>
            </a:r>
            <a:r>
              <a:rPr lang="en-US" sz="2400" dirty="0"/>
              <a:t> </a:t>
            </a:r>
            <a:r>
              <a:rPr lang="en-US" sz="2400" dirty="0" smtClean="0"/>
              <a:t/>
            </a:r>
            <a:br>
              <a:rPr lang="en-US" sz="2400" dirty="0" smtClean="0"/>
            </a:br>
            <a:r>
              <a:rPr lang="en-US" sz="2400" dirty="0"/>
              <a:t/>
            </a:r>
            <a:br>
              <a:rPr lang="en-US" sz="2400" dirty="0"/>
            </a:br>
            <a:r>
              <a:rPr lang="en-US" sz="2400" dirty="0" smtClean="0"/>
              <a:t>                                       </a:t>
            </a:r>
            <a:br>
              <a:rPr lang="en-US" sz="2400" dirty="0" smtClean="0"/>
            </a:br>
            <a:r>
              <a:rPr lang="en-US" sz="2400" dirty="0"/>
              <a:t/>
            </a:r>
            <a:br>
              <a:rPr lang="en-US" sz="2400" dirty="0"/>
            </a:br>
            <a:r>
              <a:rPr lang="en-US" sz="2400" dirty="0" smtClean="0"/>
              <a:t>                                                                               Gram </a:t>
            </a:r>
            <a:r>
              <a:rPr lang="en-US" sz="2400" dirty="0"/>
              <a:t>positive </a:t>
            </a:r>
            <a:r>
              <a:rPr lang="en-US" sz="2400" dirty="0" err="1"/>
              <a:t>cocci</a:t>
            </a:r>
            <a:endParaRPr lang="en-US" sz="2400" b="1" dirty="0">
              <a:solidFill>
                <a:srgbClr val="FF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653136"/>
            <a:ext cx="2732116" cy="182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5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856984" cy="418058"/>
          </a:xfrm>
        </p:spPr>
        <p:txBody>
          <a:bodyPr>
            <a:normAutofit fontScale="90000"/>
          </a:bodyPr>
          <a:lstStyle/>
          <a:p>
            <a:pPr algn="l" rtl="0"/>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Gram </a:t>
            </a:r>
            <a:r>
              <a:rPr lang="en-US" sz="2400" b="1" dirty="0">
                <a:solidFill>
                  <a:srgbClr val="FF0000"/>
                </a:solidFill>
                <a:latin typeface="Times New Roman" pitchFamily="18" charset="0"/>
                <a:cs typeface="Times New Roman" pitchFamily="18" charset="0"/>
              </a:rPr>
              <a:t>Negative Bacteria</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620688"/>
            <a:ext cx="8784976" cy="6048672"/>
          </a:xfrm>
        </p:spPr>
        <p:txBody>
          <a:bodyPr>
            <a:normAutofit fontScale="77500" lnSpcReduction="20000"/>
          </a:bodyPr>
          <a:lstStyle/>
          <a:p>
            <a:pPr marL="0" indent="0" algn="just" rtl="0">
              <a:buNone/>
            </a:pPr>
            <a:r>
              <a:rPr lang="en-US" sz="2400" b="1" dirty="0"/>
              <a:t>Like Gram positive bacteria, the</a:t>
            </a:r>
            <a:r>
              <a:rPr lang="en-US" sz="2400" b="1" dirty="0">
                <a:solidFill>
                  <a:srgbClr val="FF0000"/>
                </a:solidFill>
              </a:rPr>
              <a:t> Gram negative</a:t>
            </a:r>
            <a:r>
              <a:rPr lang="en-US" sz="2400" b="1" dirty="0"/>
              <a:t> bacterial cell wall is composed of peptidoglycan. However, the peptidoglycan is a single thin layer compared to the thick layers in Gram positive cells. This thin layer </a:t>
            </a:r>
            <a:r>
              <a:rPr lang="en-US" sz="2400" b="1" dirty="0">
                <a:solidFill>
                  <a:srgbClr val="FF0000"/>
                </a:solidFill>
              </a:rPr>
              <a:t>does not retain the initial crystal violet dye but picks up the pink color of the counterstain during Gram staining</a:t>
            </a:r>
            <a:r>
              <a:rPr lang="en-US" sz="2400" b="1" dirty="0"/>
              <a:t>. The cell wall structure of Gram negative bacteria is more complex than that of Gram positive bacteria. Located between the plasma membrane and the thin peptidoglycan layer is a gel-like matrix called </a:t>
            </a:r>
            <a:r>
              <a:rPr lang="en-US" sz="2400" b="1" dirty="0" err="1"/>
              <a:t>periplasmic</a:t>
            </a:r>
            <a:r>
              <a:rPr lang="en-US" sz="2400" b="1" dirty="0"/>
              <a:t> space. Unlike in Gram positive bacteria, </a:t>
            </a:r>
            <a:r>
              <a:rPr lang="en-US" sz="2400" b="1" dirty="0">
                <a:solidFill>
                  <a:srgbClr val="FF0000"/>
                </a:solidFill>
              </a:rPr>
              <a:t>Gram negative bacteria have an outer membrane layer that is external to the peptidoglycan cell wall</a:t>
            </a:r>
            <a:r>
              <a:rPr lang="en-US" sz="2400" b="1" dirty="0"/>
              <a:t>. </a:t>
            </a:r>
            <a:r>
              <a:rPr lang="en-US" sz="2400" b="1" dirty="0">
                <a:solidFill>
                  <a:srgbClr val="FF3300"/>
                </a:solidFill>
              </a:rPr>
              <a:t>Membrane proteins, </a:t>
            </a:r>
            <a:r>
              <a:rPr lang="en-US" sz="2400" b="1" dirty="0" err="1">
                <a:solidFill>
                  <a:srgbClr val="FF3300"/>
                </a:solidFill>
              </a:rPr>
              <a:t>murein</a:t>
            </a:r>
            <a:r>
              <a:rPr lang="en-US" sz="2400" b="1" dirty="0">
                <a:solidFill>
                  <a:srgbClr val="FF3300"/>
                </a:solidFill>
              </a:rPr>
              <a:t> lipoproteins, attach the outer membrane to the cell wall</a:t>
            </a:r>
            <a:r>
              <a:rPr lang="en-US" sz="2400" b="1" dirty="0" smtClean="0"/>
              <a:t>.</a:t>
            </a:r>
            <a:r>
              <a:rPr lang="en-US" sz="2400" dirty="0"/>
              <a:t> </a:t>
            </a:r>
            <a:endParaRPr lang="en-US" sz="2400" dirty="0" smtClean="0"/>
          </a:p>
          <a:p>
            <a:pPr marL="0" indent="0" algn="just" rtl="0">
              <a:buNone/>
            </a:pPr>
            <a:r>
              <a:rPr lang="en-US" sz="2400" b="1" dirty="0" smtClean="0">
                <a:latin typeface="Times New Roman" pitchFamily="18" charset="0"/>
                <a:cs typeface="Times New Roman" pitchFamily="18" charset="0"/>
              </a:rPr>
              <a:t>Another </a:t>
            </a:r>
            <a:r>
              <a:rPr lang="en-US" sz="2400" b="1" dirty="0">
                <a:latin typeface="Times New Roman" pitchFamily="18" charset="0"/>
                <a:cs typeface="Times New Roman" pitchFamily="18" charset="0"/>
              </a:rPr>
              <a:t>unique characteristic of Gram negative bacteria is the presence of </a:t>
            </a:r>
            <a:r>
              <a:rPr lang="en-US" sz="2400" b="1" dirty="0">
                <a:solidFill>
                  <a:srgbClr val="FF3300"/>
                </a:solidFill>
                <a:latin typeface="Times New Roman" pitchFamily="18" charset="0"/>
                <a:cs typeface="Times New Roman" pitchFamily="18" charset="0"/>
              </a:rPr>
              <a:t>lipopolysaccharide</a:t>
            </a:r>
            <a:r>
              <a:rPr lang="en-US" sz="2400" b="1" dirty="0">
                <a:latin typeface="Times New Roman" pitchFamily="18" charset="0"/>
                <a:cs typeface="Times New Roman" pitchFamily="18" charset="0"/>
              </a:rPr>
              <a:t> (LPS) molecules on the outer membrane. </a:t>
            </a:r>
            <a:endParaRPr lang="en-US" sz="2400" b="1" dirty="0" smtClean="0">
              <a:latin typeface="Times New Roman" pitchFamily="18" charset="0"/>
              <a:cs typeface="Times New Roman" pitchFamily="18" charset="0"/>
            </a:endParaRPr>
          </a:p>
          <a:p>
            <a:pPr marL="0" indent="0" algn="just" rtl="0">
              <a:buNone/>
            </a:pPr>
            <a:r>
              <a:rPr lang="en-US" sz="2400" b="1" dirty="0" smtClean="0">
                <a:solidFill>
                  <a:srgbClr val="FF0000"/>
                </a:solidFill>
                <a:latin typeface="Times New Roman" pitchFamily="18" charset="0"/>
                <a:cs typeface="Times New Roman" pitchFamily="18" charset="0"/>
              </a:rPr>
              <a:t>LPS </a:t>
            </a:r>
            <a:r>
              <a:rPr lang="en-US" sz="2400" b="1" dirty="0">
                <a:solidFill>
                  <a:srgbClr val="FF0000"/>
                </a:solidFill>
                <a:latin typeface="Times New Roman" pitchFamily="18" charset="0"/>
                <a:cs typeface="Times New Roman" pitchFamily="18" charset="0"/>
              </a:rPr>
              <a:t>is a large glycolipid complex that protects bacteria from harmful substances in their environment.</a:t>
            </a:r>
            <a:r>
              <a:rPr lang="en-US" sz="2400" b="1" dirty="0">
                <a:latin typeface="Times New Roman" pitchFamily="18" charset="0"/>
                <a:cs typeface="Times New Roman" pitchFamily="18" charset="0"/>
              </a:rPr>
              <a:t> It is also a bacterial toxin (</a:t>
            </a:r>
            <a:r>
              <a:rPr lang="en-US" sz="2400" b="1" dirty="0">
                <a:solidFill>
                  <a:srgbClr val="FF0000"/>
                </a:solidFill>
                <a:latin typeface="Times New Roman" pitchFamily="18" charset="0"/>
                <a:cs typeface="Times New Roman" pitchFamily="18" charset="0"/>
              </a:rPr>
              <a:t>endotoxin</a:t>
            </a:r>
            <a:r>
              <a:rPr lang="en-US" sz="2400" b="1" dirty="0">
                <a:latin typeface="Times New Roman" pitchFamily="18" charset="0"/>
                <a:cs typeface="Times New Roman" pitchFamily="18" charset="0"/>
              </a:rPr>
              <a:t>) that can </a:t>
            </a:r>
            <a:r>
              <a:rPr lang="en-US" sz="2400" b="1" dirty="0">
                <a:solidFill>
                  <a:srgbClr val="002060"/>
                </a:solidFill>
                <a:latin typeface="Times New Roman" pitchFamily="18" charset="0"/>
                <a:cs typeface="Times New Roman" pitchFamily="18" charset="0"/>
              </a:rPr>
              <a:t>cause inflammation and septic shock in humans if it enters the </a:t>
            </a:r>
            <a:r>
              <a:rPr lang="en-US" sz="2400" b="1" dirty="0">
                <a:solidFill>
                  <a:srgbClr val="002060"/>
                </a:solidFill>
                <a:latin typeface="Times New Roman" pitchFamily="18" charset="0"/>
                <a:cs typeface="Times New Roman" pitchFamily="18" charset="0"/>
                <a:hlinkClick r:id="rId3"/>
              </a:rPr>
              <a:t>blood</a:t>
            </a:r>
            <a:r>
              <a:rPr lang="en-US" sz="2400" b="1" dirty="0" smtClean="0">
                <a:latin typeface="Times New Roman" pitchFamily="18" charset="0"/>
                <a:cs typeface="Times New Roman" pitchFamily="18" charset="0"/>
              </a:rPr>
              <a:t>. </a:t>
            </a:r>
          </a:p>
          <a:p>
            <a:pPr marL="0" indent="0" algn="just" rtl="0">
              <a:buNone/>
            </a:pPr>
            <a:r>
              <a:rPr lang="en-US" sz="2400" b="1" dirty="0" smtClean="0">
                <a:solidFill>
                  <a:srgbClr val="6600CC"/>
                </a:solidFill>
                <a:latin typeface="Times New Roman" pitchFamily="18" charset="0"/>
                <a:cs typeface="Times New Roman" pitchFamily="18" charset="0"/>
              </a:rPr>
              <a:t>There </a:t>
            </a:r>
            <a:r>
              <a:rPr lang="en-US" sz="2400" b="1" dirty="0">
                <a:solidFill>
                  <a:srgbClr val="6600CC"/>
                </a:solidFill>
                <a:latin typeface="Times New Roman" pitchFamily="18" charset="0"/>
                <a:cs typeface="Times New Roman" pitchFamily="18" charset="0"/>
              </a:rPr>
              <a:t>are three components of the LPS:</a:t>
            </a:r>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Lipid A</a:t>
            </a:r>
            <a:r>
              <a:rPr lang="en-US" sz="2400" b="1" dirty="0">
                <a:latin typeface="Times New Roman" pitchFamily="18" charset="0"/>
                <a:cs typeface="Times New Roman" pitchFamily="18" charset="0"/>
              </a:rPr>
              <a:t>, a </a:t>
            </a:r>
            <a:r>
              <a:rPr lang="en-US" sz="2400" b="1" dirty="0">
                <a:solidFill>
                  <a:srgbClr val="00B050"/>
                </a:solidFill>
                <a:latin typeface="Times New Roman" pitchFamily="18" charset="0"/>
                <a:cs typeface="Times New Roman" pitchFamily="18" charset="0"/>
              </a:rPr>
              <a:t>core polysaccharide</a:t>
            </a:r>
            <a:r>
              <a:rPr lang="en-US" sz="2400" b="1" dirty="0">
                <a:latin typeface="Times New Roman" pitchFamily="18" charset="0"/>
                <a:cs typeface="Times New Roman" pitchFamily="18" charset="0"/>
              </a:rPr>
              <a:t>, and </a:t>
            </a:r>
            <a:r>
              <a:rPr lang="en-US" sz="2400" b="1" dirty="0">
                <a:solidFill>
                  <a:schemeClr val="accent2"/>
                </a:solidFill>
                <a:latin typeface="Times New Roman" pitchFamily="18" charset="0"/>
                <a:cs typeface="Times New Roman" pitchFamily="18" charset="0"/>
              </a:rPr>
              <a:t>an O antigen</a:t>
            </a:r>
            <a:r>
              <a:rPr lang="en-US" sz="2400" b="1" dirty="0">
                <a:latin typeface="Times New Roman" pitchFamily="18" charset="0"/>
                <a:cs typeface="Times New Roman" pitchFamily="18" charset="0"/>
              </a:rPr>
              <a:t>. The lipid A component attaches the LPS to the outer membrane. Attached to the lipid A is the core </a:t>
            </a:r>
            <a:r>
              <a:rPr lang="en-US" sz="2400" b="1" dirty="0" err="1">
                <a:latin typeface="Times New Roman" pitchFamily="18" charset="0"/>
                <a:cs typeface="Times New Roman" pitchFamily="18" charset="0"/>
              </a:rPr>
              <a:t>polyssaccharide</a:t>
            </a:r>
            <a:r>
              <a:rPr lang="en-US" sz="2400" b="1" dirty="0">
                <a:latin typeface="Times New Roman" pitchFamily="18" charset="0"/>
                <a:cs typeface="Times New Roman" pitchFamily="18" charset="0"/>
              </a:rPr>
              <a:t>. It is located between the lipid A component and the O antigen. The O antigen component is attached to the core </a:t>
            </a:r>
            <a:r>
              <a:rPr lang="en-US" sz="2400" b="1" dirty="0" err="1">
                <a:latin typeface="Times New Roman" pitchFamily="18" charset="0"/>
                <a:cs typeface="Times New Roman" pitchFamily="18" charset="0"/>
              </a:rPr>
              <a:t>polyssaccharide</a:t>
            </a:r>
            <a:r>
              <a:rPr lang="en-US" sz="2400" b="1" dirty="0">
                <a:latin typeface="Times New Roman" pitchFamily="18" charset="0"/>
                <a:cs typeface="Times New Roman" pitchFamily="18" charset="0"/>
              </a:rPr>
              <a:t> and differs between bacterial species. </a:t>
            </a:r>
            <a:r>
              <a:rPr lang="en-US" sz="2400" b="1" dirty="0">
                <a:solidFill>
                  <a:srgbClr val="C00000"/>
                </a:solidFill>
                <a:latin typeface="Times New Roman" pitchFamily="18" charset="0"/>
                <a:cs typeface="Times New Roman" pitchFamily="18" charset="0"/>
              </a:rPr>
              <a:t>It can be used to identify specific strains of harmful bacteria</a:t>
            </a:r>
            <a:r>
              <a:rPr lang="en-US" sz="2400" b="1" dirty="0" smtClean="0">
                <a:solidFill>
                  <a:srgbClr val="C00000"/>
                </a:solidFill>
                <a:latin typeface="Times New Roman" pitchFamily="18" charset="0"/>
                <a:cs typeface="Times New Roman" pitchFamily="18" charset="0"/>
              </a:rPr>
              <a:t>. </a:t>
            </a:r>
          </a:p>
          <a:p>
            <a:pPr marL="0" indent="0" algn="just" rtl="0">
              <a:buNone/>
            </a:pPr>
            <a:r>
              <a:rPr lang="en-US" sz="2000" b="1" dirty="0">
                <a:solidFill>
                  <a:srgbClr val="C00000"/>
                </a:solidFill>
              </a:rPr>
              <a:t>Gram negative </a:t>
            </a:r>
            <a:r>
              <a:rPr lang="en-US" sz="2000" b="1" dirty="0" err="1">
                <a:solidFill>
                  <a:srgbClr val="C00000"/>
                </a:solidFill>
              </a:rPr>
              <a:t>cocci</a:t>
            </a:r>
            <a:r>
              <a:rPr lang="en-US" sz="2000" b="1" dirty="0"/>
              <a:t> refer to Gram negative bacteria that are spherically shaped. Bacteria of the genus Neisseria are examples of Gram negative </a:t>
            </a:r>
            <a:r>
              <a:rPr lang="en-US" sz="2000" b="1" dirty="0" err="1"/>
              <a:t>cocci</a:t>
            </a:r>
            <a:r>
              <a:rPr lang="en-US" sz="2000" b="1" dirty="0"/>
              <a:t> that cause disease in humans. </a:t>
            </a:r>
            <a:r>
              <a:rPr lang="en-US" sz="2000" b="1" i="1" dirty="0"/>
              <a:t>Neisseria </a:t>
            </a:r>
            <a:r>
              <a:rPr lang="en-US" sz="2000" b="1" i="1" dirty="0" err="1"/>
              <a:t>meningitidis</a:t>
            </a:r>
            <a:r>
              <a:rPr lang="en-US" sz="2000" b="1" dirty="0"/>
              <a:t> is </a:t>
            </a:r>
            <a:r>
              <a:rPr lang="en-US" sz="2000" b="1" dirty="0" err="1"/>
              <a:t>diplococcus</a:t>
            </a:r>
            <a:r>
              <a:rPr lang="en-US" sz="2000" b="1" dirty="0"/>
              <a:t>, meaning that its spherical cells remain in pairs after cell division. </a:t>
            </a:r>
            <a:r>
              <a:rPr lang="en-US" sz="2000" b="1" i="1" dirty="0"/>
              <a:t>Neisseria</a:t>
            </a:r>
            <a:r>
              <a:rPr lang="en-US" sz="2000" b="1" dirty="0"/>
              <a:t> </a:t>
            </a:r>
            <a:r>
              <a:rPr lang="en-US" sz="2000" b="1" i="1" dirty="0" err="1"/>
              <a:t>meningitidis</a:t>
            </a:r>
            <a:r>
              <a:rPr lang="en-US" sz="2000" b="1" dirty="0"/>
              <a:t> causes bacterial </a:t>
            </a:r>
            <a:r>
              <a:rPr lang="en-US" sz="2000" b="1" dirty="0">
                <a:hlinkClick r:id="rId4"/>
              </a:rPr>
              <a:t>meningitis</a:t>
            </a:r>
            <a:r>
              <a:rPr lang="en-US" sz="2000" b="1" dirty="0"/>
              <a:t> and can also cause septicemia and shock</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576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AutoShape 2" descr="https://www.thoughtco.com/thmb/_1mPkLJ8oRtW08XNIQXKnKYPlu4=/650x0/filters:no_upscale():max_bytes(150000):strip_icc():format(webp)/gram_negative_bacteria-5b7f308646e0fb002cbcdc5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04664"/>
            <a:ext cx="852088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8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endParaRPr lang="en-US" sz="2400" dirty="0"/>
          </a:p>
        </p:txBody>
      </p:sp>
      <p:sp>
        <p:nvSpPr>
          <p:cNvPr id="3" name="عنصر نائب للمحتوى 2"/>
          <p:cNvSpPr>
            <a:spLocks noGrp="1"/>
          </p:cNvSpPr>
          <p:nvPr>
            <p:ph idx="1"/>
          </p:nvPr>
        </p:nvSpPr>
        <p:spPr/>
        <p:txBody>
          <a:bodyPr>
            <a:normAutofit fontScale="77500" lnSpcReduction="20000"/>
          </a:bodyPr>
          <a:lstStyle/>
          <a:p>
            <a:pPr marL="0" indent="0" algn="l" rtl="0">
              <a:buNone/>
            </a:pPr>
            <a:r>
              <a:rPr lang="en-US" sz="2400" dirty="0" smtClean="0"/>
              <a:t>                                                                        </a:t>
            </a:r>
          </a:p>
          <a:p>
            <a:pPr marL="0" indent="0" algn="l" rtl="0">
              <a:buNone/>
            </a:pPr>
            <a:endParaRPr lang="en-US" sz="2400" dirty="0" smtClean="0"/>
          </a:p>
          <a:p>
            <a:pPr marL="0" indent="0" algn="l" rtl="0">
              <a:buNone/>
            </a:pPr>
            <a:r>
              <a:rPr lang="en-US" sz="2400" dirty="0" smtClean="0"/>
              <a:t>                                                            </a:t>
            </a:r>
          </a:p>
          <a:p>
            <a:pPr marL="0" indent="0" algn="l" rtl="0">
              <a:buNone/>
            </a:pPr>
            <a:r>
              <a:rPr lang="en-US" sz="2400" b="1" dirty="0">
                <a:latin typeface="Times New Roman" pitchFamily="18" charset="0"/>
                <a:cs typeface="Times New Roman" pitchFamily="18" charset="0"/>
              </a:rPr>
              <a:t>Neisseria </a:t>
            </a:r>
            <a:r>
              <a:rPr lang="en-US" sz="2400" b="1" dirty="0" err="1">
                <a:latin typeface="Times New Roman" pitchFamily="18" charset="0"/>
                <a:cs typeface="Times New Roman" pitchFamily="18" charset="0"/>
              </a:rPr>
              <a:t>meningitidis</a:t>
            </a:r>
            <a:r>
              <a:rPr lang="en-US" sz="2400" b="1" dirty="0">
                <a:latin typeface="Times New Roman" pitchFamily="18" charset="0"/>
                <a:cs typeface="Times New Roman" pitchFamily="18" charset="0"/>
              </a:rPr>
              <a:t> are spherical, Gram negative bacteria which cause meningitis in humans. The bacteria are typically seen in pairs, each one concave on the side facing its partner</a:t>
            </a:r>
            <a:r>
              <a:rPr lang="en-US" sz="2400" dirty="0" smtClean="0"/>
              <a:t>.</a:t>
            </a:r>
          </a:p>
          <a:p>
            <a:pPr marL="0" indent="0" algn="l" rtl="0" fontAlgn="base">
              <a:buNone/>
            </a:pPr>
            <a:r>
              <a:rPr lang="en-US" sz="2400" b="1" dirty="0">
                <a:latin typeface="Times New Roman" pitchFamily="18" charset="0"/>
                <a:cs typeface="Times New Roman" pitchFamily="18" charset="0"/>
              </a:rPr>
              <a:t>Another </a:t>
            </a:r>
            <a:r>
              <a:rPr lang="en-US" sz="2400" b="1" dirty="0" err="1">
                <a:latin typeface="Times New Roman" pitchFamily="18" charset="0"/>
                <a:cs typeface="Times New Roman" pitchFamily="18" charset="0"/>
              </a:rPr>
              <a:t>diplococcus</a:t>
            </a:r>
            <a:r>
              <a:rPr lang="en-US" sz="2400" b="1" dirty="0">
                <a:latin typeface="Times New Roman" pitchFamily="18" charset="0"/>
                <a:cs typeface="Times New Roman" pitchFamily="18" charset="0"/>
              </a:rPr>
              <a:t> bacterium, </a:t>
            </a:r>
            <a:r>
              <a:rPr lang="en-US" sz="2400" b="1" i="1" dirty="0">
                <a:latin typeface="Times New Roman" pitchFamily="18" charset="0"/>
                <a:cs typeface="Times New Roman" pitchFamily="18" charset="0"/>
              </a:rPr>
              <a:t>N. </a:t>
            </a:r>
            <a:r>
              <a:rPr lang="en-US" sz="2400" b="1" i="1" dirty="0" err="1">
                <a:latin typeface="Times New Roman" pitchFamily="18" charset="0"/>
                <a:cs typeface="Times New Roman" pitchFamily="18" charset="0"/>
              </a:rPr>
              <a:t>gonorrhoeae</a:t>
            </a:r>
            <a:r>
              <a:rPr lang="en-US" sz="2400" b="1" dirty="0">
                <a:latin typeface="Times New Roman" pitchFamily="18" charset="0"/>
                <a:cs typeface="Times New Roman" pitchFamily="18" charset="0"/>
              </a:rPr>
              <a:t>, is the pathogen responsible for the sexually transmitted disease </a:t>
            </a:r>
            <a:r>
              <a:rPr lang="en-US" sz="2400" b="1" dirty="0" smtClean="0">
                <a:latin typeface="Times New Roman" pitchFamily="18" charset="0"/>
                <a:cs typeface="Times New Roman" pitchFamily="18" charset="0"/>
              </a:rPr>
              <a:t>gonorrhea.</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Moraxella </a:t>
            </a:r>
            <a:r>
              <a:rPr lang="en-US" sz="2400" b="1" i="1" dirty="0" err="1">
                <a:latin typeface="Times New Roman" pitchFamily="18" charset="0"/>
                <a:cs typeface="Times New Roman" pitchFamily="18" charset="0"/>
              </a:rPr>
              <a:t>catarrhalis</a:t>
            </a:r>
            <a:r>
              <a:rPr lang="en-US" sz="2400" b="1" dirty="0">
                <a:latin typeface="Times New Roman" pitchFamily="18" charset="0"/>
                <a:cs typeface="Times New Roman" pitchFamily="18" charset="0"/>
              </a:rPr>
              <a:t> is a Gram negative </a:t>
            </a:r>
            <a:r>
              <a:rPr lang="en-US" sz="2400" b="1" dirty="0" err="1">
                <a:latin typeface="Times New Roman" pitchFamily="18" charset="0"/>
                <a:cs typeface="Times New Roman" pitchFamily="18" charset="0"/>
              </a:rPr>
              <a:t>diplococcus</a:t>
            </a:r>
            <a:r>
              <a:rPr lang="en-US" sz="2400" b="1" dirty="0">
                <a:latin typeface="Times New Roman" pitchFamily="18" charset="0"/>
                <a:cs typeface="Times New Roman" pitchFamily="18" charset="0"/>
              </a:rPr>
              <a:t> that causes ear infections in children, upper respiratory system infections, endocarditis, and </a:t>
            </a:r>
            <a:r>
              <a:rPr lang="en-US" sz="2400" b="1" dirty="0" smtClean="0">
                <a:latin typeface="Times New Roman" pitchFamily="18" charset="0"/>
                <a:cs typeface="Times New Roman" pitchFamily="18" charset="0"/>
              </a:rPr>
              <a:t>meningitis</a:t>
            </a:r>
            <a:endParaRPr lang="en-US" sz="2400" b="1" dirty="0">
              <a:latin typeface="Times New Roman" pitchFamily="18" charset="0"/>
              <a:cs typeface="Times New Roman" pitchFamily="18" charset="0"/>
            </a:endParaRPr>
          </a:p>
          <a:p>
            <a:pPr marL="0" indent="0" algn="l" rtl="0" fontAlgn="base">
              <a:buNone/>
            </a:pPr>
            <a:endParaRPr lang="en-US" sz="2400" b="1" dirty="0">
              <a:latin typeface="Times New Roman" pitchFamily="18" charset="0"/>
              <a:cs typeface="Times New Roman" pitchFamily="18" charset="0"/>
            </a:endParaRPr>
          </a:p>
          <a:p>
            <a:pPr marL="0" indent="0" algn="l" rtl="0" fontAlgn="base">
              <a:buNone/>
            </a:pPr>
            <a:r>
              <a:rPr lang="en-US" sz="2400" b="1" dirty="0">
                <a:latin typeface="Times New Roman" pitchFamily="18" charset="0"/>
                <a:cs typeface="Times New Roman" pitchFamily="18" charset="0"/>
              </a:rPr>
              <a:t>Gram negative </a:t>
            </a:r>
            <a:r>
              <a:rPr lang="en-US" sz="2400" b="1" dirty="0" err="1">
                <a:latin typeface="Times New Roman" pitchFamily="18" charset="0"/>
                <a:cs typeface="Times New Roman" pitchFamily="18" charset="0"/>
              </a:rPr>
              <a:t>coccobacillus</a:t>
            </a:r>
            <a:r>
              <a:rPr lang="en-US" sz="2400" b="1" dirty="0">
                <a:latin typeface="Times New Roman" pitchFamily="18" charset="0"/>
                <a:cs typeface="Times New Roman" pitchFamily="18" charset="0"/>
              </a:rPr>
              <a:t> bacteria have </a:t>
            </a:r>
            <a:r>
              <a:rPr lang="en-US" sz="2400" b="1" dirty="0">
                <a:latin typeface="Times New Roman" pitchFamily="18" charset="0"/>
                <a:cs typeface="Times New Roman" pitchFamily="18" charset="0"/>
                <a:hlinkClick r:id="rId2"/>
              </a:rPr>
              <a:t>bacterial shapes</a:t>
            </a:r>
            <a:r>
              <a:rPr lang="en-US" sz="2400" b="1" dirty="0">
                <a:latin typeface="Times New Roman" pitchFamily="18" charset="0"/>
                <a:cs typeface="Times New Roman" pitchFamily="18" charset="0"/>
              </a:rPr>
              <a:t> that are in between spherical and rod shaped. Bacteria of the genus </a:t>
            </a:r>
            <a:r>
              <a:rPr lang="en-US" sz="2400" b="1" dirty="0" err="1">
                <a:latin typeface="Times New Roman" pitchFamily="18" charset="0"/>
                <a:cs typeface="Times New Roman" pitchFamily="18" charset="0"/>
              </a:rPr>
              <a:t>Haemophilus</a:t>
            </a:r>
            <a:r>
              <a:rPr lang="en-US" sz="2400" b="1" dirty="0">
                <a:latin typeface="Times New Roman" pitchFamily="18" charset="0"/>
                <a:cs typeface="Times New Roman" pitchFamily="18" charset="0"/>
              </a:rPr>
              <a:t> and </a:t>
            </a:r>
            <a:r>
              <a:rPr lang="en-US" sz="2400" b="1" dirty="0" err="1">
                <a:latin typeface="Times New Roman" pitchFamily="18" charset="0"/>
                <a:cs typeface="Times New Roman" pitchFamily="18" charset="0"/>
              </a:rPr>
              <a:t>Acinetobacter</a:t>
            </a:r>
            <a:r>
              <a:rPr lang="en-US" sz="2400" b="1" dirty="0">
                <a:latin typeface="Times New Roman" pitchFamily="18" charset="0"/>
                <a:cs typeface="Times New Roman" pitchFamily="18" charset="0"/>
              </a:rPr>
              <a:t> are </a:t>
            </a:r>
            <a:r>
              <a:rPr lang="en-US" sz="2400" b="1" dirty="0" err="1">
                <a:latin typeface="Times New Roman" pitchFamily="18" charset="0"/>
                <a:cs typeface="Times New Roman" pitchFamily="18" charset="0"/>
              </a:rPr>
              <a:t>coccobacilli</a:t>
            </a:r>
            <a:r>
              <a:rPr lang="en-US" sz="2400" b="1" dirty="0">
                <a:latin typeface="Times New Roman" pitchFamily="18" charset="0"/>
                <a:cs typeface="Times New Roman" pitchFamily="18" charset="0"/>
              </a:rPr>
              <a:t> that cause serious infections. </a:t>
            </a:r>
            <a:r>
              <a:rPr lang="en-US" sz="2400" b="1" i="1" dirty="0" err="1">
                <a:latin typeface="Times New Roman" pitchFamily="18" charset="0"/>
                <a:cs typeface="Times New Roman" pitchFamily="18" charset="0"/>
              </a:rPr>
              <a:t>Haemophilus</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influenzae</a:t>
            </a:r>
            <a:r>
              <a:rPr lang="en-US" sz="2400" b="1" dirty="0">
                <a:latin typeface="Times New Roman" pitchFamily="18" charset="0"/>
                <a:cs typeface="Times New Roman" pitchFamily="18" charset="0"/>
              </a:rPr>
              <a:t> can cause meningitis, sinus infections, and </a:t>
            </a:r>
            <a:r>
              <a:rPr lang="en-US" sz="2400" b="1" dirty="0" smtClean="0">
                <a:latin typeface="Times New Roman" pitchFamily="18" charset="0"/>
                <a:cs typeface="Times New Roman" pitchFamily="18" charset="0"/>
              </a:rPr>
              <a:t>pneumonia. </a:t>
            </a:r>
            <a:r>
              <a:rPr lang="en-US" sz="2400" b="1" dirty="0" err="1">
                <a:latin typeface="Times New Roman" pitchFamily="18" charset="0"/>
                <a:cs typeface="Times New Roman" pitchFamily="18" charset="0"/>
              </a:rPr>
              <a:t>Acinetobacter</a:t>
            </a:r>
            <a:r>
              <a:rPr lang="en-US" sz="2400" b="1" dirty="0">
                <a:latin typeface="Times New Roman" pitchFamily="18" charset="0"/>
                <a:cs typeface="Times New Roman" pitchFamily="18" charset="0"/>
              </a:rPr>
              <a:t> species cause pneumonia and wound infections.</a:t>
            </a:r>
          </a:p>
          <a:p>
            <a:pPr marL="0" indent="0" algn="l" rtl="0">
              <a:buNone/>
            </a:pPr>
            <a:endParaRPr lang="en-US" sz="2400" dirty="0"/>
          </a:p>
        </p:txBody>
      </p:sp>
      <p:sp>
        <p:nvSpPr>
          <p:cNvPr id="4" name="AutoShape 2" descr="Neisseria meningitid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4449"/>
            <a:ext cx="2808312" cy="199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95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1143000"/>
          </a:xfrm>
        </p:spPr>
        <p:txBody>
          <a:bodyPr>
            <a:normAutofit/>
          </a:bodyPr>
          <a:lstStyle/>
          <a:p>
            <a:pPr algn="l" rtl="0"/>
            <a:r>
              <a:rPr lang="en-US" sz="2400" b="1" dirty="0">
                <a:solidFill>
                  <a:srgbClr val="C00000"/>
                </a:solidFill>
                <a:latin typeface="Times New Roman" pitchFamily="18" charset="0"/>
                <a:cs typeface="Times New Roman" pitchFamily="18" charset="0"/>
              </a:rPr>
              <a:t>Key Points: Gram Positive vs. Gram Negative Bacteria</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dirty="0"/>
          </a:p>
        </p:txBody>
      </p:sp>
      <p:sp>
        <p:nvSpPr>
          <p:cNvPr id="3" name="عنصر نائب للمحتوى 2"/>
          <p:cNvSpPr>
            <a:spLocks noGrp="1"/>
          </p:cNvSpPr>
          <p:nvPr>
            <p:ph idx="1"/>
          </p:nvPr>
        </p:nvSpPr>
        <p:spPr>
          <a:xfrm>
            <a:off x="107504" y="1600200"/>
            <a:ext cx="8928992" cy="4997152"/>
          </a:xfrm>
        </p:spPr>
        <p:txBody>
          <a:bodyPr>
            <a:normAutofit lnSpcReduction="10000"/>
          </a:bodyPr>
          <a:lstStyle/>
          <a:p>
            <a:pPr algn="l" rtl="0" fontAlgn="base"/>
            <a:r>
              <a:rPr lang="en-US" sz="2400" b="1" dirty="0" smtClean="0">
                <a:latin typeface="Times New Roman" pitchFamily="18" charset="0"/>
                <a:cs typeface="Times New Roman" pitchFamily="18" charset="0"/>
              </a:rPr>
              <a:t>Most </a:t>
            </a:r>
            <a:r>
              <a:rPr lang="en-US" sz="2400" b="1" dirty="0">
                <a:latin typeface="Times New Roman" pitchFamily="18" charset="0"/>
                <a:cs typeface="Times New Roman" pitchFamily="18" charset="0"/>
              </a:rPr>
              <a:t>bacteria can be broadly classified as Gram positive or Gram negative.</a:t>
            </a:r>
          </a:p>
          <a:p>
            <a:pPr algn="l" rtl="0" fontAlgn="base"/>
            <a:r>
              <a:rPr lang="en-US" sz="2400" b="1" dirty="0">
                <a:latin typeface="Times New Roman" pitchFamily="18" charset="0"/>
                <a:cs typeface="Times New Roman" pitchFamily="18" charset="0"/>
              </a:rPr>
              <a:t>Gram positive bacteria have cell walls composed of thick layers of peptidoglycan.</a:t>
            </a:r>
          </a:p>
          <a:p>
            <a:pPr algn="l" rtl="0" fontAlgn="base"/>
            <a:r>
              <a:rPr lang="en-US" sz="2400" b="1" dirty="0">
                <a:latin typeface="Times New Roman" pitchFamily="18" charset="0"/>
                <a:cs typeface="Times New Roman" pitchFamily="18" charset="0"/>
              </a:rPr>
              <a:t>Gram positive cells stain purple when subjected to a Gram stain procedure.</a:t>
            </a:r>
          </a:p>
          <a:p>
            <a:pPr algn="l" rtl="0" fontAlgn="base"/>
            <a:r>
              <a:rPr lang="en-US" sz="2400" b="1" dirty="0">
                <a:latin typeface="Times New Roman" pitchFamily="18" charset="0"/>
                <a:cs typeface="Times New Roman" pitchFamily="18" charset="0"/>
              </a:rPr>
              <a:t>Gram negative bacteria have cell walls with a thin layer of peptidoglycan. The cell wall also includes an outer membrane with lipopolysaccharide (LPS) molecules attached.</a:t>
            </a:r>
          </a:p>
          <a:p>
            <a:pPr algn="l" rtl="0" fontAlgn="base"/>
            <a:r>
              <a:rPr lang="en-US" sz="2400" b="1" dirty="0">
                <a:latin typeface="Times New Roman" pitchFamily="18" charset="0"/>
                <a:cs typeface="Times New Roman" pitchFamily="18" charset="0"/>
              </a:rPr>
              <a:t>Gram negative bacteria stain pink when subjected to a Gram stain procedure.</a:t>
            </a:r>
          </a:p>
          <a:p>
            <a:pPr algn="l" rtl="0" fontAlgn="base"/>
            <a:r>
              <a:rPr lang="en-US" sz="2400" b="1" dirty="0">
                <a:solidFill>
                  <a:srgbClr val="6600CC"/>
                </a:solidFill>
                <a:latin typeface="Times New Roman" pitchFamily="18" charset="0"/>
                <a:cs typeface="Times New Roman" pitchFamily="18" charset="0"/>
              </a:rPr>
              <a:t>While both Gram positive and Gram negative bacteria produce exotoxins, only Gram negative bacteria produce endotoxins.</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6788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1143000"/>
          </a:xfrm>
        </p:spPr>
        <p:txBody>
          <a:bodyPr>
            <a:noAutofit/>
          </a:bodyPr>
          <a:lstStyle/>
          <a:p>
            <a:r>
              <a:rPr lang="en-US" sz="2800" b="1" dirty="0">
                <a:solidFill>
                  <a:srgbClr val="C00000"/>
                </a:solidFill>
                <a:latin typeface="Times New Roman" pitchFamily="18" charset="0"/>
                <a:cs typeface="Times New Roman" pitchFamily="18" charset="0"/>
              </a:rPr>
              <a:t>Gram positive </a:t>
            </a:r>
            <a:r>
              <a:rPr lang="en-US" sz="2800" b="1" dirty="0" err="1">
                <a:solidFill>
                  <a:srgbClr val="C00000"/>
                </a:solidFill>
                <a:latin typeface="Times New Roman" pitchFamily="18" charset="0"/>
                <a:cs typeface="Times New Roman" pitchFamily="18" charset="0"/>
              </a:rPr>
              <a:t>vs</a:t>
            </a:r>
            <a:r>
              <a:rPr lang="en-US" sz="2800" b="1" dirty="0">
                <a:solidFill>
                  <a:srgbClr val="C00000"/>
                </a:solidFill>
                <a:latin typeface="Times New Roman" pitchFamily="18" charset="0"/>
                <a:cs typeface="Times New Roman" pitchFamily="18" charset="0"/>
              </a:rPr>
              <a:t> Gram negative stain</a:t>
            </a:r>
            <a:br>
              <a:rPr lang="en-US" sz="2800" b="1" dirty="0">
                <a:solidFill>
                  <a:srgbClr val="C00000"/>
                </a:solidFill>
                <a:latin typeface="Times New Roman" pitchFamily="18" charset="0"/>
                <a:cs typeface="Times New Roman" pitchFamily="18" charset="0"/>
              </a:rPr>
            </a:br>
            <a:r>
              <a:rPr lang="en-US" sz="2800" dirty="0">
                <a:solidFill>
                  <a:srgbClr val="C00000"/>
                </a:solidFill>
                <a:latin typeface="Times New Roman" pitchFamily="18" charset="0"/>
                <a:cs typeface="Times New Roman" pitchFamily="18" charset="0"/>
              </a:rPr>
              <a:t/>
            </a:r>
            <a:br>
              <a:rPr lang="en-US" sz="2800" dirty="0">
                <a:solidFill>
                  <a:srgbClr val="C00000"/>
                </a:solidFill>
                <a:latin typeface="Times New Roman" pitchFamily="18" charset="0"/>
                <a:cs typeface="Times New Roman" pitchFamily="18" charset="0"/>
              </a:rPr>
            </a:br>
            <a:endParaRPr lang="en-US" sz="2800"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1600200"/>
            <a:ext cx="8928992" cy="5141168"/>
          </a:xfrm>
        </p:spPr>
        <p:txBody>
          <a:bodyPr>
            <a:normAutofit/>
          </a:bodyPr>
          <a:lstStyle/>
          <a:p>
            <a:pPr marL="0" indent="0" algn="l" rtl="0">
              <a:buNone/>
            </a:pPr>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640960"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26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864096"/>
          </a:xfrm>
        </p:spPr>
        <p:txBody>
          <a:bodyPr>
            <a:normAutofit fontScale="90000"/>
          </a:bodyPr>
          <a:lstStyle/>
          <a:p>
            <a:pPr algn="l"/>
            <a:r>
              <a:rPr lang="en-US" sz="2400" b="1" dirty="0" smtClean="0">
                <a:solidFill>
                  <a:srgbClr val="C00000"/>
                </a:solidFill>
                <a:latin typeface="inherit"/>
              </a:rPr>
              <a:t/>
            </a:r>
            <a:br>
              <a:rPr lang="en-US" sz="2400" b="1" dirty="0" smtClean="0">
                <a:solidFill>
                  <a:srgbClr val="C00000"/>
                </a:solidFill>
                <a:latin typeface="inherit"/>
              </a:rPr>
            </a:br>
            <a:r>
              <a:rPr lang="en-US" sz="2400" b="1" dirty="0" smtClean="0">
                <a:solidFill>
                  <a:srgbClr val="C00000"/>
                </a:solidFill>
                <a:latin typeface="inherit"/>
              </a:rPr>
              <a:t>Gram </a:t>
            </a:r>
            <a:r>
              <a:rPr lang="en-US" sz="2400" b="1" dirty="0">
                <a:solidFill>
                  <a:srgbClr val="C00000"/>
                </a:solidFill>
                <a:latin typeface="inherit"/>
              </a:rPr>
              <a:t>stain procedure - Preparing a sample</a:t>
            </a:r>
            <a:r>
              <a:rPr lang="en-US" sz="2400" b="1" dirty="0">
                <a:solidFill>
                  <a:srgbClr val="000000"/>
                </a:solidFill>
                <a:latin typeface="Open Sans"/>
              </a:rPr>
              <a:t/>
            </a:r>
            <a:br>
              <a:rPr lang="en-US" sz="2400" b="1" dirty="0">
                <a:solidFill>
                  <a:srgbClr val="000000"/>
                </a:solidFill>
                <a:latin typeface="Open Sans"/>
              </a:rPr>
            </a:br>
            <a:endParaRPr lang="en-US" sz="2400" dirty="0"/>
          </a:p>
        </p:txBody>
      </p:sp>
      <p:sp>
        <p:nvSpPr>
          <p:cNvPr id="3" name="عنصر نائب للمحتوى 2"/>
          <p:cNvSpPr>
            <a:spLocks noGrp="1"/>
          </p:cNvSpPr>
          <p:nvPr>
            <p:ph idx="1"/>
          </p:nvPr>
        </p:nvSpPr>
        <p:spPr>
          <a:xfrm>
            <a:off x="179512" y="1052736"/>
            <a:ext cx="8784976" cy="5616624"/>
          </a:xfrm>
        </p:spPr>
        <p:txBody>
          <a:bodyPr>
            <a:normAutofit fontScale="85000" lnSpcReduction="20000"/>
          </a:bodyPr>
          <a:lstStyle/>
          <a:p>
            <a:pPr marL="0" indent="0" algn="l" rtl="0">
              <a:buNone/>
            </a:pPr>
            <a:r>
              <a:rPr lang="en-US" sz="2400" b="1" dirty="0">
                <a:latin typeface="Times New Roman" pitchFamily="18" charset="0"/>
                <a:cs typeface="Times New Roman" pitchFamily="18" charset="0"/>
              </a:rPr>
              <a:t>1. Label a clean glass microscope slide with your sample identification. Ensure you use a pencil as many inks are removed by the reagents used in the staining procedure.</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2. If preparing your slide from a liquid </a:t>
            </a:r>
            <a:r>
              <a:rPr lang="en-US" sz="2400" b="1" dirty="0">
                <a:latin typeface="Times New Roman" pitchFamily="18" charset="0"/>
                <a:cs typeface="Times New Roman" pitchFamily="18" charset="0"/>
                <a:hlinkClick r:id="rId2"/>
              </a:rPr>
              <a:t>bacterial culture</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Dab a small drop culture onto the slide using a sterile loop. Gently smear the droplet in a circular motion into an area of approximately 1 cm diameter. For very dense cultures it may be necessary to pre-dilute your culture to ensure individual bacterial cells can be seen under a microscope following staining.</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If the source material is from a bacterial plate:</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Resuspend</a:t>
            </a:r>
            <a:r>
              <a:rPr lang="en-US" sz="2400" b="1" dirty="0">
                <a:latin typeface="Times New Roman" pitchFamily="18" charset="0"/>
                <a:cs typeface="Times New Roman" pitchFamily="18" charset="0"/>
              </a:rPr>
              <a:t> a loop of colony material in sterile phosphate buffered saline (PBS) and then proceed as for a liquid culture</a:t>
            </a:r>
            <a:r>
              <a:rPr lang="en-US" sz="2400" b="1" dirty="0" smtClean="0">
                <a:latin typeface="Times New Roman" pitchFamily="18" charset="0"/>
                <a:cs typeface="Times New Roman" pitchFamily="18" charset="0"/>
              </a:rPr>
              <a:t>.</a:t>
            </a:r>
          </a:p>
          <a:p>
            <a:pPr marL="0" indent="0" algn="l" rtl="0">
              <a:buNone/>
            </a:pPr>
            <a:r>
              <a:rPr lang="en-US" sz="2400" b="1" dirty="0">
                <a:latin typeface="Times New Roman" pitchFamily="18" charset="0"/>
                <a:cs typeface="Times New Roman" pitchFamily="18" charset="0"/>
              </a:rPr>
              <a:t>3. Once the smear has air dried, pass the smeared slide through a flame two or three times.</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This kills the microbes in the smear and fixes the sample to the slide, be careful not to overheat the sample however as this can distort cellular morphology</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11195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856984" cy="562074"/>
          </a:xfrm>
        </p:spPr>
        <p:txBody>
          <a:bodyPr>
            <a:normAutofit fontScale="90000"/>
          </a:bodyPr>
          <a:lstStyle/>
          <a:p>
            <a:pPr algn="l" rtl="0"/>
            <a:r>
              <a:rPr lang="en-US" sz="2400" b="1" dirty="0" smtClean="0"/>
              <a:t/>
            </a:r>
            <a:br>
              <a:rPr lang="en-US" sz="2400" b="1" dirty="0" smtClean="0"/>
            </a:br>
            <a:r>
              <a:rPr lang="en-US" sz="2400" b="1" dirty="0" smtClean="0">
                <a:solidFill>
                  <a:srgbClr val="C00000"/>
                </a:solidFill>
              </a:rPr>
              <a:t>Gram </a:t>
            </a:r>
            <a:r>
              <a:rPr lang="en-US" sz="2400" b="1" dirty="0">
                <a:solidFill>
                  <a:srgbClr val="C00000"/>
                </a:solidFill>
              </a:rPr>
              <a:t>stain procedure - Gram staining a sample</a:t>
            </a:r>
            <a:br>
              <a:rPr lang="en-US" sz="2400" b="1" dirty="0">
                <a:solidFill>
                  <a:srgbClr val="C00000"/>
                </a:solidFill>
              </a:rPr>
            </a:br>
            <a:endParaRPr lang="en-US" sz="2400" dirty="0">
              <a:solidFill>
                <a:srgbClr val="C00000"/>
              </a:solidFill>
            </a:endParaRPr>
          </a:p>
        </p:txBody>
      </p:sp>
      <p:sp>
        <p:nvSpPr>
          <p:cNvPr id="3" name="عنصر نائب للمحتوى 2"/>
          <p:cNvSpPr>
            <a:spLocks noGrp="1"/>
          </p:cNvSpPr>
          <p:nvPr>
            <p:ph idx="1"/>
          </p:nvPr>
        </p:nvSpPr>
        <p:spPr>
          <a:xfrm>
            <a:off x="179512" y="692696"/>
            <a:ext cx="8856984" cy="5976664"/>
          </a:xfrm>
        </p:spPr>
        <p:txBody>
          <a:bodyPr>
            <a:normAutofit fontScale="77500" lnSpcReduction="20000"/>
          </a:bodyPr>
          <a:lstStyle/>
          <a:p>
            <a:pPr marL="0" indent="0" algn="l" rtl="0">
              <a:buNone/>
            </a:pPr>
            <a:r>
              <a:rPr lang="en-US" sz="2400" b="1" dirty="0">
                <a:solidFill>
                  <a:srgbClr val="FF0000"/>
                </a:solidFill>
                <a:latin typeface="Times New Roman" pitchFamily="18" charset="0"/>
                <a:cs typeface="Times New Roman" pitchFamily="18" charset="0"/>
              </a:rPr>
              <a:t>1</a:t>
            </a:r>
            <a:r>
              <a:rPr lang="en-US" sz="2400" b="1" dirty="0">
                <a:solidFill>
                  <a:srgbClr val="C00000"/>
                </a:solidFill>
                <a:latin typeface="Times New Roman" pitchFamily="18" charset="0"/>
                <a:cs typeface="Times New Roman" pitchFamily="18" charset="0"/>
              </a:rPr>
              <a:t>.</a:t>
            </a:r>
            <a:r>
              <a:rPr lang="en-US" sz="2400" b="1" dirty="0">
                <a:latin typeface="Times New Roman" pitchFamily="18" charset="0"/>
                <a:cs typeface="Times New Roman" pitchFamily="18" charset="0"/>
              </a:rPr>
              <a:t> Gently flood the smear with crystal violet and leave for 1 minute. Tilt the slide slightly and gently rinse with tap water or distilled water</a:t>
            </a:r>
            <a:r>
              <a:rPr lang="en-US" sz="2400" b="1" dirty="0" smtClean="0">
                <a:latin typeface="Times New Roman" pitchFamily="18" charset="0"/>
                <a:cs typeface="Times New Roman" pitchFamily="18" charset="0"/>
              </a:rPr>
              <a:t>.</a:t>
            </a:r>
          </a:p>
          <a:p>
            <a:pPr marL="0" indent="0" algn="l" rtl="0">
              <a:buNone/>
            </a:pPr>
            <a:r>
              <a:rPr lang="en-US" sz="2400" b="1" i="1" dirty="0">
                <a:solidFill>
                  <a:srgbClr val="6600CC"/>
                </a:solidFill>
                <a:latin typeface="Times New Roman" pitchFamily="18" charset="0"/>
                <a:cs typeface="Times New Roman" pitchFamily="18" charset="0"/>
              </a:rPr>
              <a:t>Crystal violet is a water-soluble dye which enters the peptidoglycan layer in the bacterial cell wall</a:t>
            </a:r>
            <a:r>
              <a:rPr lang="en-US" sz="2400" b="1" i="1" dirty="0" smtClean="0">
                <a:solidFill>
                  <a:srgbClr val="6600CC"/>
                </a:solidFill>
                <a:latin typeface="Times New Roman" pitchFamily="18" charset="0"/>
                <a:cs typeface="Times New Roman" pitchFamily="18" charset="0"/>
              </a:rPr>
              <a:t>.</a:t>
            </a:r>
          </a:p>
          <a:p>
            <a:pPr marL="0" indent="0" algn="l" rtl="0">
              <a:buNone/>
            </a:pPr>
            <a:r>
              <a:rPr lang="en-US" sz="2400" b="1" dirty="0">
                <a:solidFill>
                  <a:srgbClr val="FF0000"/>
                </a:solidFill>
                <a:latin typeface="Times New Roman" pitchFamily="18" charset="0"/>
                <a:cs typeface="Times New Roman" pitchFamily="18" charset="0"/>
              </a:rPr>
              <a:t>2.</a:t>
            </a:r>
            <a:r>
              <a:rPr lang="en-US" sz="2400" b="1" dirty="0">
                <a:solidFill>
                  <a:srgbClr val="C0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Gently flood the smear with Gram’s iodine and leave for 1 minute. Tilt the slide slightly and gently rinse with tap water or distilled water. The smear will now appear purple</a:t>
            </a:r>
            <a:r>
              <a:rPr lang="en-US" sz="2400" b="1" dirty="0" smtClean="0">
                <a:latin typeface="Times New Roman" pitchFamily="18" charset="0"/>
                <a:cs typeface="Times New Roman" pitchFamily="18" charset="0"/>
              </a:rPr>
              <a:t>.</a:t>
            </a:r>
          </a:p>
          <a:p>
            <a:pPr marL="0" indent="0" algn="l" rtl="0">
              <a:buNone/>
            </a:pPr>
            <a:r>
              <a:rPr lang="en-US" sz="2400" b="1" i="1" dirty="0">
                <a:solidFill>
                  <a:srgbClr val="FF3300"/>
                </a:solidFill>
                <a:latin typeface="Times New Roman" pitchFamily="18" charset="0"/>
                <a:cs typeface="Times New Roman" pitchFamily="18" charset="0"/>
              </a:rPr>
              <a:t>Gram's iodine solution (iodine and potassium iodide) is added to form a complex with the crystal violet, which is much larger and is insoluble in water</a:t>
            </a:r>
            <a:r>
              <a:rPr lang="en-US" sz="2400" b="1" i="1" dirty="0" smtClean="0">
                <a:solidFill>
                  <a:srgbClr val="FF3300"/>
                </a:solidFill>
                <a:latin typeface="Times New Roman" pitchFamily="18" charset="0"/>
                <a:cs typeface="Times New Roman" pitchFamily="18" charset="0"/>
              </a:rPr>
              <a:t>.</a:t>
            </a:r>
          </a:p>
          <a:p>
            <a:pPr marL="0" indent="0" algn="l" rtl="0">
              <a:buNone/>
            </a:pPr>
            <a:r>
              <a:rPr lang="en-US" sz="2400" b="1" dirty="0">
                <a:solidFill>
                  <a:srgbClr val="FF0000"/>
                </a:solidFill>
                <a:latin typeface="Times New Roman" pitchFamily="18" charset="0"/>
                <a:cs typeface="Times New Roman" pitchFamily="18" charset="0"/>
              </a:rPr>
              <a:t>3. </a:t>
            </a:r>
            <a:r>
              <a:rPr lang="en-US" sz="2400" b="1" dirty="0">
                <a:latin typeface="Times New Roman" pitchFamily="18" charset="0"/>
                <a:cs typeface="Times New Roman" pitchFamily="18" charset="0"/>
              </a:rPr>
              <a:t>Decolorize the smear using 95% ethyl alcohol or acetone. Tilt the slide slightly and apply the alcohol drop by drop until the alcohol runs almost clear (5-10 seconds). Immediately rinse with water to avoid over-decolorizing.</a:t>
            </a:r>
            <a:br>
              <a:rPr lang="en-US" sz="2400" b="1" dirty="0">
                <a:latin typeface="Times New Roman" pitchFamily="18" charset="0"/>
                <a:cs typeface="Times New Roman" pitchFamily="18" charset="0"/>
              </a:rPr>
            </a:br>
            <a:r>
              <a:rPr lang="en-US" sz="2400" b="1" i="1" dirty="0" err="1">
                <a:solidFill>
                  <a:srgbClr val="0070C0"/>
                </a:solidFill>
                <a:latin typeface="Times New Roman" pitchFamily="18" charset="0"/>
                <a:cs typeface="Times New Roman" pitchFamily="18" charset="0"/>
              </a:rPr>
              <a:t>Decolorizer</a:t>
            </a:r>
            <a:r>
              <a:rPr lang="en-US" sz="2400" b="1" i="1" dirty="0">
                <a:solidFill>
                  <a:srgbClr val="0070C0"/>
                </a:solidFill>
                <a:latin typeface="Times New Roman" pitchFamily="18" charset="0"/>
                <a:cs typeface="Times New Roman" pitchFamily="18" charset="0"/>
              </a:rPr>
              <a:t> dehydrates the peptidoglycan layer, shrinking and tightening it. In Gram positive bacteria, the large crystal violet-iodine complexes are then unable to penetrate and escape the thick peptidoglycan layer, resulting in purple stained cells. However, in Gram negative bacteria, the outer membrane is degraded, the thin peptidoglycan layer is unable to retain the crystal violet-iodine complexes and the color is lost</a:t>
            </a:r>
            <a:r>
              <a:rPr lang="en-US" sz="2400" b="1" i="1" dirty="0" smtClean="0">
                <a:solidFill>
                  <a:srgbClr val="0070C0"/>
                </a:solidFill>
                <a:latin typeface="Times New Roman" pitchFamily="18" charset="0"/>
                <a:cs typeface="Times New Roman" pitchFamily="18" charset="0"/>
              </a:rPr>
              <a:t>.</a:t>
            </a:r>
          </a:p>
          <a:p>
            <a:pPr marL="0" indent="0" algn="l" rtl="0">
              <a:buNone/>
            </a:pPr>
            <a:r>
              <a:rPr lang="en-US" sz="2400" b="1" dirty="0">
                <a:solidFill>
                  <a:srgbClr val="FF0000"/>
                </a:solidFill>
                <a:latin typeface="Times New Roman" pitchFamily="18" charset="0"/>
                <a:cs typeface="Times New Roman" pitchFamily="18" charset="0"/>
              </a:rPr>
              <a:t>4.</a:t>
            </a:r>
            <a:r>
              <a:rPr lang="en-US" sz="2400" b="1" dirty="0">
                <a:solidFill>
                  <a:srgbClr val="C0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Gently flood with </a:t>
            </a:r>
            <a:r>
              <a:rPr lang="en-US" sz="2400" b="1" dirty="0" err="1">
                <a:latin typeface="Times New Roman" pitchFamily="18" charset="0"/>
                <a:cs typeface="Times New Roman" pitchFamily="18" charset="0"/>
              </a:rPr>
              <a:t>safranin</a:t>
            </a:r>
            <a:r>
              <a:rPr lang="en-US" sz="2400" b="1" dirty="0">
                <a:latin typeface="Times New Roman" pitchFamily="18" charset="0"/>
                <a:cs typeface="Times New Roman" pitchFamily="18" charset="0"/>
              </a:rPr>
              <a:t> counterstain and leave for 45 seconds. Tilt the slide slightly and gently rinse with tap water or distilled water</a:t>
            </a:r>
            <a:r>
              <a:rPr lang="en-US" sz="2400" b="1" dirty="0" smtClean="0">
                <a:latin typeface="Times New Roman" pitchFamily="18" charset="0"/>
                <a:cs typeface="Times New Roman" pitchFamily="18" charset="0"/>
              </a:rPr>
              <a:t>.</a:t>
            </a:r>
          </a:p>
          <a:p>
            <a:pPr marL="0" indent="0" algn="l" rtl="0">
              <a:buNone/>
            </a:pPr>
            <a:r>
              <a:rPr lang="en-US" sz="2000" b="1" i="1" dirty="0" err="1">
                <a:solidFill>
                  <a:srgbClr val="FF0000"/>
                </a:solidFill>
              </a:rPr>
              <a:t>Safranin</a:t>
            </a:r>
            <a:r>
              <a:rPr lang="en-US" sz="2000" b="1" i="1" dirty="0">
                <a:solidFill>
                  <a:srgbClr val="FF0000"/>
                </a:solidFill>
              </a:rPr>
              <a:t> is weakly water soluble and will stain bacterial cells a light red, enabling visualization of Gram negative cells without interfering with the observation of the purple of the Gram positive cells</a:t>
            </a:r>
            <a:r>
              <a:rPr lang="en-US" sz="2000" b="1" i="1" dirty="0" smtClean="0">
                <a:solidFill>
                  <a:srgbClr val="FF0000"/>
                </a:solidFill>
              </a:rPr>
              <a:t>.</a:t>
            </a:r>
          </a:p>
          <a:p>
            <a:pPr marL="0" indent="0" algn="l" rtl="0">
              <a:buNone/>
            </a:pPr>
            <a:r>
              <a:rPr lang="en-US" sz="2600" b="1" dirty="0"/>
              <a:t>5. Blot the slide dry on filter paper then view the smear using a light-microscope under oil-immersion</a:t>
            </a:r>
            <a:r>
              <a:rPr lang="en-US" sz="2000" dirty="0"/>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559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143000"/>
          </a:xfrm>
        </p:spPr>
        <p:txBody>
          <a:bodyPr>
            <a:normAutofit fontScale="90000"/>
          </a:bodyPr>
          <a:lstStyle/>
          <a:p>
            <a:pPr algn="l"/>
            <a:r>
              <a:rPr lang="en-US" sz="2400" b="1" dirty="0">
                <a:latin typeface="Times New Roman" pitchFamily="18" charset="0"/>
                <a:cs typeface="Times New Roman" pitchFamily="18" charset="0"/>
              </a:rPr>
              <a:t>Gram positive </a:t>
            </a:r>
            <a:r>
              <a:rPr lang="en-US" sz="2400" b="1" dirty="0" err="1">
                <a:latin typeface="Times New Roman" pitchFamily="18" charset="0"/>
                <a:cs typeface="Times New Roman" pitchFamily="18" charset="0"/>
              </a:rPr>
              <a:t>vs</a:t>
            </a:r>
            <a:r>
              <a:rPr lang="en-US" sz="2400" b="1" dirty="0">
                <a:latin typeface="Times New Roman" pitchFamily="18" charset="0"/>
                <a:cs typeface="Times New Roman" pitchFamily="18" charset="0"/>
              </a:rPr>
              <a:t> Gram negative </a:t>
            </a:r>
            <a:r>
              <a:rPr lang="en-US" sz="2400" b="1" dirty="0" smtClean="0">
                <a:latin typeface="Times New Roman" pitchFamily="18" charset="0"/>
                <a:cs typeface="Times New Roman" pitchFamily="18" charset="0"/>
              </a:rPr>
              <a:t>color</a:t>
            </a:r>
            <a:br>
              <a:rPr lang="en-US" sz="2400" b="1" dirty="0" smtClean="0">
                <a:latin typeface="Times New Roman" pitchFamily="18" charset="0"/>
                <a:cs typeface="Times New Roman" pitchFamily="18" charset="0"/>
              </a:rPr>
            </a:br>
            <a:r>
              <a:rPr lang="en-US" sz="2400" b="1" dirty="0">
                <a:solidFill>
                  <a:srgbClr val="6600CC"/>
                </a:solidFill>
                <a:latin typeface="inherit"/>
              </a:rPr>
              <a:t>Gram positive bacteria</a:t>
            </a:r>
            <a:r>
              <a:rPr lang="en-US" sz="2400" b="1" dirty="0">
                <a:solidFill>
                  <a:srgbClr val="6600CC"/>
                </a:solidFill>
                <a:latin typeface="Open Sans"/>
              </a:rPr>
              <a:t/>
            </a:r>
            <a:br>
              <a:rPr lang="en-US" sz="2400" b="1" dirty="0">
                <a:solidFill>
                  <a:srgbClr val="6600CC"/>
                </a:solidFill>
                <a:latin typeface="Open Sans"/>
              </a:rPr>
            </a:br>
            <a:endParaRPr lang="en-US" sz="2400" b="1" dirty="0">
              <a:solidFill>
                <a:srgbClr val="6600CC"/>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196752"/>
            <a:ext cx="8784976" cy="5472608"/>
          </a:xfrm>
        </p:spPr>
        <p:txBody>
          <a:bodyPr>
            <a:normAutofit/>
          </a:bodyPr>
          <a:lstStyle/>
          <a:p>
            <a:pPr marL="0" indent="0" algn="l" rtl="0">
              <a:buNone/>
            </a:pPr>
            <a:r>
              <a:rPr lang="en-US" sz="2400" b="1" dirty="0">
                <a:solidFill>
                  <a:srgbClr val="6600CC"/>
                </a:solidFill>
                <a:latin typeface="Times New Roman" pitchFamily="18" charset="0"/>
                <a:cs typeface="Times New Roman" pitchFamily="18" charset="0"/>
              </a:rPr>
              <a:t>Gram positive bacteria have a distinctive purple appeara</a:t>
            </a:r>
            <a:r>
              <a:rPr lang="en-US" sz="2000" b="1" dirty="0">
                <a:solidFill>
                  <a:srgbClr val="6600CC"/>
                </a:solidFill>
                <a:latin typeface="Times New Roman" pitchFamily="18" charset="0"/>
                <a:cs typeface="Times New Roman" pitchFamily="18" charset="0"/>
              </a:rPr>
              <a:t>nce when observed under a light microscope following Gram staining. This is due to retention of the purple crystal violet stain in the thick peptidoglycan layer of the cell wall. Examples of Gram positive bacteria include all staphylococci, all streptococci and some listeria species.</a:t>
            </a:r>
            <a:r>
              <a:rPr lang="en-US" sz="2400" dirty="0"/>
              <a:t/>
            </a:r>
            <a:br>
              <a:rPr lang="en-US" sz="2400" dirty="0"/>
            </a:b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80929"/>
            <a:ext cx="9119944" cy="388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490066"/>
          </a:xfrm>
        </p:spPr>
        <p:txBody>
          <a:bodyPr>
            <a:normAutofit fontScale="90000"/>
          </a:bodyPr>
          <a:lstStyle/>
          <a:p>
            <a:pPr algn="l" rtl="0"/>
            <a:r>
              <a:rPr lang="en-US" sz="2400" b="1" dirty="0" smtClean="0"/>
              <a:t/>
            </a:r>
            <a:br>
              <a:rPr lang="en-US" sz="2400" b="1" dirty="0" smtClean="0"/>
            </a:br>
            <a:r>
              <a:rPr lang="en-US" sz="2400" b="1" dirty="0" smtClean="0">
                <a:solidFill>
                  <a:srgbClr val="FF0000"/>
                </a:solidFill>
              </a:rPr>
              <a:t>Gram </a:t>
            </a:r>
            <a:r>
              <a:rPr lang="en-US" sz="2400" b="1" dirty="0">
                <a:solidFill>
                  <a:srgbClr val="FF0000"/>
                </a:solidFill>
              </a:rPr>
              <a:t>negative bacteria</a:t>
            </a:r>
            <a:br>
              <a:rPr lang="en-US" sz="2400" b="1" dirty="0">
                <a:solidFill>
                  <a:srgbClr val="FF0000"/>
                </a:solidFill>
              </a:rPr>
            </a:br>
            <a:endParaRPr lang="en-US" sz="2400" dirty="0">
              <a:solidFill>
                <a:srgbClr val="FF0000"/>
              </a:solidFill>
            </a:endParaRPr>
          </a:p>
        </p:txBody>
      </p:sp>
      <p:sp>
        <p:nvSpPr>
          <p:cNvPr id="3" name="عنصر نائب للمحتوى 2"/>
          <p:cNvSpPr>
            <a:spLocks noGrp="1"/>
          </p:cNvSpPr>
          <p:nvPr>
            <p:ph idx="1"/>
          </p:nvPr>
        </p:nvSpPr>
        <p:spPr>
          <a:xfrm>
            <a:off x="179512" y="764704"/>
            <a:ext cx="8784976" cy="5904656"/>
          </a:xfrm>
        </p:spPr>
        <p:txBody>
          <a:bodyPr>
            <a:normAutofit lnSpcReduction="10000"/>
          </a:bodyPr>
          <a:lstStyle/>
          <a:p>
            <a:pPr marL="0" indent="0" algn="just" rtl="0">
              <a:buNone/>
            </a:pPr>
            <a:r>
              <a:rPr lang="en-US" sz="2400" b="1" dirty="0">
                <a:solidFill>
                  <a:srgbClr val="FF0000"/>
                </a:solidFill>
                <a:latin typeface="Times New Roman" pitchFamily="18" charset="0"/>
                <a:cs typeface="Times New Roman" pitchFamily="18" charset="0"/>
              </a:rPr>
              <a:t>Gram negative bacteria </a:t>
            </a:r>
            <a:r>
              <a:rPr lang="en-US" sz="2400" b="1" dirty="0">
                <a:latin typeface="Times New Roman" pitchFamily="18" charset="0"/>
                <a:cs typeface="Times New Roman" pitchFamily="18" charset="0"/>
              </a:rPr>
              <a:t>appear a pale reddish color when observed under a light microscope following Gram staining. This is because the structure of their cell wall is unable to retain the crystal violet stain so are colored only by the </a:t>
            </a:r>
            <a:r>
              <a:rPr lang="en-US" sz="2400" b="1" dirty="0" err="1">
                <a:latin typeface="Times New Roman" pitchFamily="18" charset="0"/>
                <a:cs typeface="Times New Roman" pitchFamily="18" charset="0"/>
              </a:rPr>
              <a:t>safranin</a:t>
            </a:r>
            <a:r>
              <a:rPr lang="en-US" sz="2400" b="1" dirty="0">
                <a:latin typeface="Times New Roman" pitchFamily="18" charset="0"/>
                <a:cs typeface="Times New Roman" pitchFamily="18" charset="0"/>
              </a:rPr>
              <a:t> counterstain. Examples of Gram negative bacteria include enterococci, salmonella species and pseudomonas species.</a:t>
            </a:r>
          </a:p>
          <a:p>
            <a:pPr marL="0" indent="0" algn="just" rtl="0">
              <a:buNone/>
            </a:pPr>
            <a:r>
              <a:rPr lang="en-US" sz="2400" b="1" dirty="0">
                <a:solidFill>
                  <a:srgbClr val="00B050"/>
                </a:solidFill>
                <a:latin typeface="Times New Roman" pitchFamily="18" charset="0"/>
                <a:cs typeface="Times New Roman" pitchFamily="18" charset="0"/>
              </a:rPr>
              <a:t>Gram staining cannot be used reliably to assess bacterial phylogenetic relationships. </a:t>
            </a:r>
            <a:r>
              <a:rPr lang="en-US" sz="2400" b="1" dirty="0">
                <a:latin typeface="Times New Roman" pitchFamily="18" charset="0"/>
                <a:cs typeface="Times New Roman" pitchFamily="18" charset="0"/>
              </a:rPr>
              <a:t>The single membrane of Gram positive species is thought to be the </a:t>
            </a:r>
            <a:r>
              <a:rPr lang="en-US" sz="2400" b="1" dirty="0">
                <a:latin typeface="Times New Roman" pitchFamily="18" charset="0"/>
                <a:cs typeface="Times New Roman" pitchFamily="18" charset="0"/>
                <a:hlinkClick r:id="rId2"/>
              </a:rPr>
              <a:t>ancestral state</a:t>
            </a:r>
            <a:r>
              <a:rPr lang="en-US" sz="2400" b="1" dirty="0">
                <a:latin typeface="Times New Roman" pitchFamily="18" charset="0"/>
                <a:cs typeface="Times New Roman" pitchFamily="18" charset="0"/>
              </a:rPr>
              <a:t>. Historically it had been thought that the second membrane found on Gram negative bacteria evolved just once and so all Gram negative species were more closely related to one another than they were to Gram positive species. However, genetic analysis has since shown this not to be the case and it is likely to have </a:t>
            </a:r>
            <a:r>
              <a:rPr lang="en-US" sz="2400" b="1" dirty="0">
                <a:latin typeface="Times New Roman" pitchFamily="18" charset="0"/>
                <a:cs typeface="Times New Roman" pitchFamily="18" charset="0"/>
                <a:hlinkClick r:id="rId3"/>
              </a:rPr>
              <a:t>evolved multiple times</a:t>
            </a:r>
            <a:r>
              <a:rPr lang="en-US" sz="2400" b="1" dirty="0">
                <a:latin typeface="Times New Roman" pitchFamily="18" charset="0"/>
                <a:cs typeface="Times New Roman" pitchFamily="18" charset="0"/>
              </a:rPr>
              <a:t> in different lineages - a product of convergent evolution.</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9483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16633"/>
            <a:ext cx="8784976" cy="1224135"/>
          </a:xfrm>
        </p:spPr>
        <p:txBody>
          <a:bodyPr>
            <a:normAutofit/>
          </a:bodyPr>
          <a:lstStyle/>
          <a:p>
            <a:pPr algn="l" rtl="0"/>
            <a:endParaRPr lang="en-US" sz="2400" dirty="0">
              <a:latin typeface="Times New Roman" pitchFamily="18" charset="0"/>
              <a:cs typeface="Times New Roman" pitchFamily="18" charset="0"/>
            </a:endParaRPr>
          </a:p>
        </p:txBody>
      </p:sp>
      <p:sp>
        <p:nvSpPr>
          <p:cNvPr id="3" name="عنوان فرعي 2"/>
          <p:cNvSpPr>
            <a:spLocks noGrp="1"/>
          </p:cNvSpPr>
          <p:nvPr>
            <p:ph type="subTitle" idx="1"/>
          </p:nvPr>
        </p:nvSpPr>
        <p:spPr>
          <a:xfrm>
            <a:off x="179512" y="1772816"/>
            <a:ext cx="8784976" cy="4896544"/>
          </a:xfrm>
        </p:spPr>
        <p:txBody>
          <a:bodyPr>
            <a:normAutofit/>
          </a:bodyPr>
          <a:lstStyle/>
          <a:p>
            <a:pPr algn="l" rtl="0"/>
            <a:endParaRPr lang="en-US" sz="2400" dirty="0">
              <a:latin typeface="Times New Roman" pitchFamily="18" charset="0"/>
              <a:cs typeface="Times New Roman" pitchFamily="18"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1355468256"/>
              </p:ext>
            </p:extLst>
          </p:nvPr>
        </p:nvGraphicFramePr>
        <p:xfrm>
          <a:off x="179512" y="33895"/>
          <a:ext cx="8712968" cy="7040880"/>
        </p:xfrm>
        <a:graphic>
          <a:graphicData uri="http://schemas.openxmlformats.org/drawingml/2006/table">
            <a:tbl>
              <a:tblPr firstRow="1" bandRow="1">
                <a:tableStyleId>{5C22544A-7EE6-4342-B048-85BDC9FD1C3A}</a:tableStyleId>
              </a:tblPr>
              <a:tblGrid>
                <a:gridCol w="4356484"/>
                <a:gridCol w="4356484"/>
              </a:tblGrid>
              <a:tr h="355108">
                <a:tc>
                  <a:txBody>
                    <a:bodyPr/>
                    <a:lstStyle/>
                    <a:p>
                      <a:pPr algn="ctr" rtl="0"/>
                      <a:r>
                        <a:rPr lang="en-US" dirty="0" smtClean="0"/>
                        <a:t>Gram Positive</a:t>
                      </a:r>
                      <a:endParaRPr lang="en-US" dirty="0"/>
                    </a:p>
                  </a:txBody>
                  <a:tcPr/>
                </a:tc>
                <a:tc>
                  <a:txBody>
                    <a:bodyPr/>
                    <a:lstStyle/>
                    <a:p>
                      <a:pPr algn="ctr"/>
                      <a:r>
                        <a:rPr lang="en-US" dirty="0" smtClean="0"/>
                        <a:t>Gram Negative</a:t>
                      </a:r>
                      <a:endParaRPr lang="en-US" dirty="0"/>
                    </a:p>
                  </a:txBody>
                  <a:tcPr/>
                </a:tc>
              </a:tr>
              <a:tr h="414293">
                <a:tc>
                  <a:txBody>
                    <a:bodyPr/>
                    <a:lstStyle/>
                    <a:p>
                      <a:pPr algn="l" rtl="0"/>
                      <a:r>
                        <a:rPr lang="en-US" b="1" dirty="0">
                          <a:solidFill>
                            <a:srgbClr val="7030A0"/>
                          </a:solidFill>
                          <a:effectLst/>
                        </a:rPr>
                        <a:t>Gram-Positive bacteria</a:t>
                      </a:r>
                      <a:endParaRPr lang="en-US" dirty="0">
                        <a:solidFill>
                          <a:srgbClr val="7030A0"/>
                        </a:solidFill>
                        <a:effectLst/>
                      </a:endParaRPr>
                    </a:p>
                  </a:txBody>
                  <a:tcPr marL="104775" marR="104775" marT="76200" marB="76200" anchor="ctr"/>
                </a:tc>
                <a:tc>
                  <a:txBody>
                    <a:bodyPr/>
                    <a:lstStyle/>
                    <a:p>
                      <a:pPr algn="l" rtl="0"/>
                      <a:r>
                        <a:rPr lang="en-US" b="1" dirty="0">
                          <a:solidFill>
                            <a:srgbClr val="FF0000"/>
                          </a:solidFill>
                          <a:effectLst/>
                        </a:rPr>
                        <a:t>Gram-Negative bacteria</a:t>
                      </a:r>
                      <a:endParaRPr lang="en-US" dirty="0">
                        <a:solidFill>
                          <a:srgbClr val="FF0000"/>
                        </a:solidFill>
                        <a:effectLst/>
                      </a:endParaRPr>
                    </a:p>
                  </a:txBody>
                  <a:tcPr marL="104775" marR="104775" marT="76200" marB="76200" anchor="ctr"/>
                </a:tc>
              </a:tr>
              <a:tr h="414293">
                <a:tc gridSpan="2">
                  <a:txBody>
                    <a:bodyPr/>
                    <a:lstStyle/>
                    <a:p>
                      <a:pPr algn="ctr" rtl="0"/>
                      <a:r>
                        <a:rPr lang="en-US" b="1" dirty="0">
                          <a:solidFill>
                            <a:srgbClr val="0070C0"/>
                          </a:solidFill>
                          <a:effectLst/>
                        </a:rPr>
                        <a:t>Cell Wall</a:t>
                      </a:r>
                      <a:endParaRPr lang="en-US" dirty="0">
                        <a:solidFill>
                          <a:srgbClr val="0070C0"/>
                        </a:solidFill>
                        <a:effectLst/>
                      </a:endParaRPr>
                    </a:p>
                  </a:txBody>
                  <a:tcPr marL="104775" marR="104775" marT="76200" marB="76200" anchor="ctr"/>
                </a:tc>
                <a:tc hMerge="1">
                  <a:txBody>
                    <a:bodyPr/>
                    <a:lstStyle/>
                    <a:p>
                      <a:endParaRPr lang="en-US"/>
                    </a:p>
                  </a:txBody>
                  <a:tcPr/>
                </a:tc>
              </a:tr>
              <a:tr h="414293">
                <a:tc>
                  <a:txBody>
                    <a:bodyPr/>
                    <a:lstStyle/>
                    <a:p>
                      <a:pPr algn="l" rtl="0"/>
                      <a:r>
                        <a:rPr lang="en-US" b="1" dirty="0">
                          <a:solidFill>
                            <a:srgbClr val="7030A0"/>
                          </a:solidFill>
                          <a:effectLst/>
                        </a:rPr>
                        <a:t>A single-layered, smooth cell wall</a:t>
                      </a:r>
                    </a:p>
                  </a:txBody>
                  <a:tcPr marL="104775" marR="104775" marT="76200" marB="76200" anchor="ctr"/>
                </a:tc>
                <a:tc>
                  <a:txBody>
                    <a:bodyPr/>
                    <a:lstStyle/>
                    <a:p>
                      <a:pPr algn="l" rtl="0"/>
                      <a:r>
                        <a:rPr lang="en-US" b="1" dirty="0">
                          <a:solidFill>
                            <a:srgbClr val="FF0000"/>
                          </a:solidFill>
                          <a:effectLst/>
                        </a:rPr>
                        <a:t> A double-layered, wavy cell-wall</a:t>
                      </a:r>
                    </a:p>
                  </a:txBody>
                  <a:tcPr marL="104775" marR="104775" marT="76200" marB="76200" anchor="ctr"/>
                </a:tc>
              </a:tr>
              <a:tr h="414293">
                <a:tc gridSpan="2">
                  <a:txBody>
                    <a:bodyPr/>
                    <a:lstStyle/>
                    <a:p>
                      <a:pPr algn="ctr" rtl="0"/>
                      <a:r>
                        <a:rPr lang="en-US" b="1" dirty="0">
                          <a:solidFill>
                            <a:srgbClr val="0070C0"/>
                          </a:solidFill>
                          <a:effectLst/>
                        </a:rPr>
                        <a:t>Cell Wall thickness</a:t>
                      </a:r>
                    </a:p>
                  </a:txBody>
                  <a:tcPr marL="104775" marR="104775" marT="76200" marB="76200" anchor="ctr"/>
                </a:tc>
                <a:tc hMerge="1">
                  <a:txBody>
                    <a:bodyPr/>
                    <a:lstStyle/>
                    <a:p>
                      <a:endParaRPr lang="en-US"/>
                    </a:p>
                  </a:txBody>
                  <a:tcPr/>
                </a:tc>
              </a:tr>
              <a:tr h="680624">
                <a:tc>
                  <a:txBody>
                    <a:bodyPr/>
                    <a:lstStyle/>
                    <a:p>
                      <a:pPr algn="l" rtl="0"/>
                      <a:r>
                        <a:rPr lang="en-US" b="1" dirty="0">
                          <a:solidFill>
                            <a:srgbClr val="7030A0"/>
                          </a:solidFill>
                          <a:effectLst/>
                        </a:rPr>
                        <a:t>The thickness of the cell wall is 20 to 80 </a:t>
                      </a:r>
                      <a:r>
                        <a:rPr lang="en-US" b="1" dirty="0" err="1">
                          <a:solidFill>
                            <a:srgbClr val="7030A0"/>
                          </a:solidFill>
                          <a:effectLst/>
                        </a:rPr>
                        <a:t>nanometres</a:t>
                      </a:r>
                      <a:endParaRPr lang="en-US" b="1" dirty="0">
                        <a:solidFill>
                          <a:srgbClr val="7030A0"/>
                        </a:solidFill>
                        <a:effectLst/>
                      </a:endParaRPr>
                    </a:p>
                  </a:txBody>
                  <a:tcPr marL="104775" marR="104775" marT="76200" marB="76200" anchor="ctr"/>
                </a:tc>
                <a:tc>
                  <a:txBody>
                    <a:bodyPr/>
                    <a:lstStyle/>
                    <a:p>
                      <a:pPr algn="l" rtl="0"/>
                      <a:r>
                        <a:rPr lang="en-US" b="1" dirty="0">
                          <a:solidFill>
                            <a:srgbClr val="FF0000"/>
                          </a:solidFill>
                          <a:effectLst/>
                        </a:rPr>
                        <a:t>The thickness of the cell wall is 8 to 10 </a:t>
                      </a:r>
                      <a:r>
                        <a:rPr lang="en-US" b="1" dirty="0" err="1">
                          <a:solidFill>
                            <a:srgbClr val="FF0000"/>
                          </a:solidFill>
                          <a:effectLst/>
                        </a:rPr>
                        <a:t>nanometres</a:t>
                      </a:r>
                      <a:endParaRPr lang="en-US" b="1" dirty="0">
                        <a:solidFill>
                          <a:srgbClr val="FF0000"/>
                        </a:solidFill>
                        <a:effectLst/>
                      </a:endParaRPr>
                    </a:p>
                  </a:txBody>
                  <a:tcPr marL="104775" marR="104775" marT="76200" marB="76200" anchor="ctr"/>
                </a:tc>
              </a:tr>
              <a:tr h="414293">
                <a:tc gridSpan="2">
                  <a:txBody>
                    <a:bodyPr/>
                    <a:lstStyle/>
                    <a:p>
                      <a:pPr algn="ctr" rtl="0"/>
                      <a:r>
                        <a:rPr lang="en-US" b="1" dirty="0">
                          <a:solidFill>
                            <a:srgbClr val="0070C0"/>
                          </a:solidFill>
                          <a:effectLst/>
                        </a:rPr>
                        <a:t>Peptidoglycan Layer</a:t>
                      </a:r>
                    </a:p>
                  </a:txBody>
                  <a:tcPr marL="104775" marR="104775" marT="76200" marB="76200" anchor="ctr"/>
                </a:tc>
                <a:tc hMerge="1">
                  <a:txBody>
                    <a:bodyPr/>
                    <a:lstStyle/>
                    <a:p>
                      <a:endParaRPr lang="en-US"/>
                    </a:p>
                  </a:txBody>
                  <a:tcPr/>
                </a:tc>
              </a:tr>
              <a:tr h="414293">
                <a:tc>
                  <a:txBody>
                    <a:bodyPr/>
                    <a:lstStyle/>
                    <a:p>
                      <a:pPr algn="l" rtl="0"/>
                      <a:r>
                        <a:rPr lang="en-US" b="1" dirty="0">
                          <a:solidFill>
                            <a:srgbClr val="7030A0"/>
                          </a:solidFill>
                          <a:effectLst/>
                        </a:rPr>
                        <a:t>It is a thick layer/ also can be multilayered</a:t>
                      </a:r>
                    </a:p>
                  </a:txBody>
                  <a:tcPr marL="104775" marR="104775" marT="76200" marB="76200" anchor="ctr"/>
                </a:tc>
                <a:tc>
                  <a:txBody>
                    <a:bodyPr/>
                    <a:lstStyle/>
                    <a:p>
                      <a:pPr algn="l" rtl="0"/>
                      <a:r>
                        <a:rPr lang="en-US" b="1" dirty="0">
                          <a:solidFill>
                            <a:srgbClr val="FF0000"/>
                          </a:solidFill>
                          <a:effectLst/>
                        </a:rPr>
                        <a:t>It is a thin layer/ often single-layered</a:t>
                      </a:r>
                      <a:r>
                        <a:rPr lang="en-US" b="1" dirty="0">
                          <a:effectLst/>
                        </a:rPr>
                        <a:t>.</a:t>
                      </a:r>
                    </a:p>
                  </a:txBody>
                  <a:tcPr marL="104775" marR="104775" marT="76200" marB="76200" anchor="ctr"/>
                </a:tc>
              </a:tr>
              <a:tr h="414293">
                <a:tc gridSpan="2">
                  <a:txBody>
                    <a:bodyPr/>
                    <a:lstStyle/>
                    <a:p>
                      <a:pPr algn="ctr" rtl="0"/>
                      <a:r>
                        <a:rPr lang="en-US" b="1" dirty="0" err="1">
                          <a:solidFill>
                            <a:srgbClr val="0070C0"/>
                          </a:solidFill>
                          <a:effectLst/>
                        </a:rPr>
                        <a:t>Teichoic</a:t>
                      </a:r>
                      <a:r>
                        <a:rPr lang="en-US" b="1" dirty="0">
                          <a:solidFill>
                            <a:srgbClr val="0070C0"/>
                          </a:solidFill>
                          <a:effectLst/>
                        </a:rPr>
                        <a:t> acids</a:t>
                      </a:r>
                    </a:p>
                  </a:txBody>
                  <a:tcPr marL="104775" marR="104775" marT="76200" marB="76200" anchor="ctr"/>
                </a:tc>
                <a:tc hMerge="1">
                  <a:txBody>
                    <a:bodyPr/>
                    <a:lstStyle/>
                    <a:p>
                      <a:endParaRPr lang="en-US"/>
                    </a:p>
                  </a:txBody>
                  <a:tcPr/>
                </a:tc>
              </a:tr>
              <a:tr h="414293">
                <a:tc>
                  <a:txBody>
                    <a:bodyPr/>
                    <a:lstStyle/>
                    <a:p>
                      <a:pPr algn="l" rtl="0"/>
                      <a:r>
                        <a:rPr lang="en-US" sz="1800" b="1" kern="1200" dirty="0">
                          <a:solidFill>
                            <a:srgbClr val="7030A0"/>
                          </a:solidFill>
                          <a:effectLst/>
                          <a:latin typeface="+mn-lt"/>
                          <a:ea typeface="+mn-ea"/>
                          <a:cs typeface="+mn-cs"/>
                        </a:rPr>
                        <a:t>Presence of </a:t>
                      </a:r>
                      <a:r>
                        <a:rPr lang="en-US" sz="1800" b="1" kern="1200" dirty="0" err="1">
                          <a:solidFill>
                            <a:srgbClr val="7030A0"/>
                          </a:solidFill>
                          <a:effectLst/>
                          <a:latin typeface="+mn-lt"/>
                          <a:ea typeface="+mn-ea"/>
                          <a:cs typeface="+mn-cs"/>
                        </a:rPr>
                        <a:t>teichoic</a:t>
                      </a:r>
                      <a:r>
                        <a:rPr lang="en-US" sz="1800" b="1" kern="1200" dirty="0">
                          <a:solidFill>
                            <a:srgbClr val="7030A0"/>
                          </a:solidFill>
                          <a:effectLst/>
                          <a:latin typeface="+mn-lt"/>
                          <a:ea typeface="+mn-ea"/>
                          <a:cs typeface="+mn-cs"/>
                        </a:rPr>
                        <a:t> </a:t>
                      </a:r>
                      <a:r>
                        <a:rPr lang="en-US" b="1" dirty="0">
                          <a:solidFill>
                            <a:srgbClr val="7030A0"/>
                          </a:solidFill>
                          <a:effectLst/>
                        </a:rPr>
                        <a:t>acids</a:t>
                      </a:r>
                    </a:p>
                  </a:txBody>
                  <a:tcPr marL="104775" marR="104775" marT="76200" marB="76200" anchor="ctr"/>
                </a:tc>
                <a:tc>
                  <a:txBody>
                    <a:bodyPr/>
                    <a:lstStyle/>
                    <a:p>
                      <a:pPr algn="l" rtl="0"/>
                      <a:r>
                        <a:rPr lang="en-US" b="1" dirty="0">
                          <a:solidFill>
                            <a:srgbClr val="FF0000"/>
                          </a:solidFill>
                          <a:effectLst/>
                        </a:rPr>
                        <a:t>Absence of </a:t>
                      </a:r>
                      <a:r>
                        <a:rPr lang="en-US" b="1" dirty="0" err="1">
                          <a:solidFill>
                            <a:srgbClr val="FF0000"/>
                          </a:solidFill>
                          <a:effectLst/>
                        </a:rPr>
                        <a:t>teichoic</a:t>
                      </a:r>
                      <a:r>
                        <a:rPr lang="en-US" b="1" dirty="0">
                          <a:solidFill>
                            <a:srgbClr val="FF0000"/>
                          </a:solidFill>
                          <a:effectLst/>
                        </a:rPr>
                        <a:t> acids</a:t>
                      </a:r>
                    </a:p>
                  </a:txBody>
                  <a:tcPr marL="104775" marR="104775" marT="76200" marB="76200" anchor="ctr"/>
                </a:tc>
              </a:tr>
              <a:tr h="355108">
                <a:tc gridSpan="2">
                  <a:txBody>
                    <a:bodyPr/>
                    <a:lstStyle/>
                    <a:p>
                      <a:pPr algn="ctr" rtl="0"/>
                      <a:r>
                        <a:rPr lang="en-US" b="1" dirty="0">
                          <a:solidFill>
                            <a:srgbClr val="0070C0"/>
                          </a:solidFill>
                          <a:effectLst/>
                        </a:rPr>
                        <a:t>Outer membrane</a:t>
                      </a:r>
                    </a:p>
                  </a:txBody>
                  <a:tcPr marL="104775" marR="104775" marT="76200" marB="76200" anchor="ctr"/>
                </a:tc>
                <a:tc hMerge="1">
                  <a:txBody>
                    <a:bodyPr/>
                    <a:lstStyle/>
                    <a:p>
                      <a:endParaRPr lang="en-US"/>
                    </a:p>
                  </a:txBody>
                  <a:tcPr/>
                </a:tc>
              </a:tr>
              <a:tr h="355108">
                <a:tc>
                  <a:txBody>
                    <a:bodyPr/>
                    <a:lstStyle/>
                    <a:p>
                      <a:pPr algn="l" rtl="0"/>
                      <a:r>
                        <a:rPr lang="en-US" b="1" dirty="0">
                          <a:solidFill>
                            <a:srgbClr val="7030A0"/>
                          </a:solidFill>
                          <a:effectLst/>
                        </a:rPr>
                        <a:t>The outer membrane is absent</a:t>
                      </a:r>
                    </a:p>
                  </a:txBody>
                  <a:tcPr marL="104775" marR="104775" marT="76200" marB="76200" anchor="ctr"/>
                </a:tc>
                <a:tc>
                  <a:txBody>
                    <a:bodyPr/>
                    <a:lstStyle/>
                    <a:p>
                      <a:pPr algn="l" rtl="0"/>
                      <a:r>
                        <a:rPr lang="en-US" b="1" dirty="0">
                          <a:solidFill>
                            <a:srgbClr val="FF0000"/>
                          </a:solidFill>
                          <a:effectLst/>
                        </a:rPr>
                        <a:t>The outer membrane is present (mostly)</a:t>
                      </a:r>
                    </a:p>
                  </a:txBody>
                  <a:tcPr marL="104775" marR="104775" marT="76200" marB="76200" anchor="ctr"/>
                </a:tc>
              </a:tr>
              <a:tr h="355108">
                <a:tc gridSpan="2">
                  <a:txBody>
                    <a:bodyPr/>
                    <a:lstStyle/>
                    <a:p>
                      <a:pPr algn="ctr" rtl="0"/>
                      <a:r>
                        <a:rPr lang="en-US" b="1" dirty="0" err="1">
                          <a:solidFill>
                            <a:srgbClr val="0070C0"/>
                          </a:solidFill>
                          <a:effectLst/>
                        </a:rPr>
                        <a:t>Porins</a:t>
                      </a:r>
                      <a:endParaRPr lang="en-US" b="1" dirty="0">
                        <a:solidFill>
                          <a:srgbClr val="0070C0"/>
                        </a:solidFill>
                        <a:effectLst/>
                      </a:endParaRPr>
                    </a:p>
                  </a:txBody>
                  <a:tcPr marL="104775" marR="104775" marT="76200" marB="76200" anchor="ctr"/>
                </a:tc>
                <a:tc hMerge="1">
                  <a:txBody>
                    <a:bodyPr/>
                    <a:lstStyle/>
                    <a:p>
                      <a:endParaRPr lang="en-US"/>
                    </a:p>
                  </a:txBody>
                  <a:tcPr/>
                </a:tc>
              </a:tr>
              <a:tr h="355108">
                <a:tc>
                  <a:txBody>
                    <a:bodyPr/>
                    <a:lstStyle/>
                    <a:p>
                      <a:pPr algn="l" rtl="0"/>
                      <a:r>
                        <a:rPr lang="en-US" b="1" dirty="0">
                          <a:solidFill>
                            <a:srgbClr val="7030A0"/>
                          </a:solidFill>
                          <a:effectLst/>
                        </a:rPr>
                        <a:t>Absent</a:t>
                      </a:r>
                    </a:p>
                  </a:txBody>
                  <a:tcPr marL="104775" marR="104775" marT="76200" marB="76200" anchor="ctr"/>
                </a:tc>
                <a:tc>
                  <a:txBody>
                    <a:bodyPr/>
                    <a:lstStyle/>
                    <a:p>
                      <a:pPr algn="l" rtl="0"/>
                      <a:r>
                        <a:rPr lang="en-US" b="1" dirty="0">
                          <a:solidFill>
                            <a:srgbClr val="FF0000"/>
                          </a:solidFill>
                          <a:effectLst/>
                        </a:rPr>
                        <a:t>Occurs in Outer Membrane</a:t>
                      </a:r>
                    </a:p>
                  </a:txBody>
                  <a:tcPr marL="104775" marR="104775" marT="76200" marB="76200" anchor="ctr"/>
                </a:tc>
              </a:tr>
              <a:tr h="355108">
                <a:tc gridSpan="2">
                  <a:txBody>
                    <a:bodyPr/>
                    <a:lstStyle/>
                    <a:p>
                      <a:pPr algn="ctr" rtl="0"/>
                      <a:r>
                        <a:rPr lang="en-US" b="1" dirty="0" err="1">
                          <a:solidFill>
                            <a:srgbClr val="0070C0"/>
                          </a:solidFill>
                          <a:effectLst/>
                        </a:rPr>
                        <a:t>Mesosome</a:t>
                      </a:r>
                      <a:endParaRPr lang="en-US" b="1" dirty="0">
                        <a:solidFill>
                          <a:srgbClr val="0070C0"/>
                        </a:solidFill>
                        <a:effectLst/>
                      </a:endParaRPr>
                    </a:p>
                  </a:txBody>
                  <a:tcPr marL="104775" marR="104775" marT="76200" marB="76200" anchor="ctr"/>
                </a:tc>
                <a:tc hMerge="1">
                  <a:txBody>
                    <a:bodyPr/>
                    <a:lstStyle/>
                    <a:p>
                      <a:endParaRPr lang="en-US"/>
                    </a:p>
                  </a:txBody>
                  <a:tcPr/>
                </a:tc>
              </a:tr>
              <a:tr h="355108">
                <a:tc>
                  <a:txBody>
                    <a:bodyPr/>
                    <a:lstStyle/>
                    <a:p>
                      <a:pPr algn="l" rtl="0"/>
                      <a:r>
                        <a:rPr lang="en-US" b="1" dirty="0">
                          <a:solidFill>
                            <a:srgbClr val="7030A0"/>
                          </a:solidFill>
                          <a:effectLst/>
                        </a:rPr>
                        <a:t>It is more prominent.</a:t>
                      </a:r>
                    </a:p>
                  </a:txBody>
                  <a:tcPr marL="104775" marR="104775" marT="76200" marB="76200" anchor="ctr"/>
                </a:tc>
                <a:tc>
                  <a:txBody>
                    <a:bodyPr/>
                    <a:lstStyle/>
                    <a:p>
                      <a:pPr algn="l" rtl="0"/>
                      <a:r>
                        <a:rPr lang="en-US" b="1" dirty="0">
                          <a:solidFill>
                            <a:srgbClr val="FF0000"/>
                          </a:solidFill>
                          <a:effectLst/>
                        </a:rPr>
                        <a:t>It is less prominent.</a:t>
                      </a:r>
                    </a:p>
                  </a:txBody>
                  <a:tcPr marL="104775" marR="104775" marT="76200" marB="76200" anchor="ctr"/>
                </a:tc>
              </a:tr>
            </a:tbl>
          </a:graphicData>
        </a:graphic>
      </p:graphicFrame>
    </p:spTree>
    <p:extLst>
      <p:ext uri="{BB962C8B-B14F-4D97-AF65-F5344CB8AC3E}">
        <p14:creationId xmlns:p14="http://schemas.microsoft.com/office/powerpoint/2010/main" val="68240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562074"/>
          </a:xfrm>
        </p:spPr>
        <p:txBody>
          <a:bodyPr>
            <a:normAutofit fontScale="90000"/>
          </a:bodyPr>
          <a:lstStyle/>
          <a:p>
            <a:pPr algn="l" rtl="0"/>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Gram </a:t>
            </a:r>
            <a:r>
              <a:rPr lang="en-US" sz="2000" b="1" dirty="0">
                <a:latin typeface="Times New Roman" pitchFamily="18" charset="0"/>
                <a:cs typeface="Times New Roman" pitchFamily="18" charset="0"/>
              </a:rPr>
              <a:t>Positive </a:t>
            </a:r>
            <a:r>
              <a:rPr lang="en-US" sz="2000" b="1" dirty="0" err="1">
                <a:latin typeface="Times New Roman" pitchFamily="18" charset="0"/>
                <a:cs typeface="Times New Roman" pitchFamily="18" charset="0"/>
              </a:rPr>
              <a:t>vs</a:t>
            </a:r>
            <a:r>
              <a:rPr lang="en-US" sz="2000" b="1" dirty="0">
                <a:latin typeface="Times New Roman" pitchFamily="18" charset="0"/>
                <a:cs typeface="Times New Roman" pitchFamily="18" charset="0"/>
              </a:rPr>
              <a:t> Gram Negative Bacteria (31 Major Differences)</a:t>
            </a:r>
            <a:br>
              <a:rPr lang="en-US" sz="2000" b="1" dirty="0">
                <a:latin typeface="Times New Roman" pitchFamily="18" charset="0"/>
                <a:cs typeface="Times New Roman" pitchFamily="18" charset="0"/>
              </a:rPr>
            </a:br>
            <a:endParaRPr lang="en-US" sz="2000" b="1" dirty="0">
              <a:latin typeface="Times New Roman" pitchFamily="18" charset="0"/>
              <a:cs typeface="Times New Roman" pitchFamily="18" charset="0"/>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315798859"/>
              </p:ext>
            </p:extLst>
          </p:nvPr>
        </p:nvGraphicFramePr>
        <p:xfrm>
          <a:off x="107950" y="765175"/>
          <a:ext cx="8928546" cy="6065520"/>
        </p:xfrm>
        <a:graphic>
          <a:graphicData uri="http://schemas.openxmlformats.org/drawingml/2006/table">
            <a:tbl>
              <a:tblPr firstRow="1" bandRow="1">
                <a:tableStyleId>{5C22544A-7EE6-4342-B048-85BDC9FD1C3A}</a:tableStyleId>
              </a:tblPr>
              <a:tblGrid>
                <a:gridCol w="575618"/>
                <a:gridCol w="2808312"/>
                <a:gridCol w="2664296"/>
                <a:gridCol w="2880320"/>
              </a:tblGrid>
              <a:tr h="370840">
                <a:tc>
                  <a:txBody>
                    <a:bodyPr/>
                    <a:lstStyle/>
                    <a:p>
                      <a:pPr algn="l"/>
                      <a:r>
                        <a:rPr lang="en-US" b="1" dirty="0">
                          <a:effectLst/>
                        </a:rPr>
                        <a:t>S.N.</a:t>
                      </a:r>
                      <a:endParaRPr lang="en-US" b="0" dirty="0">
                        <a:effectLst/>
                      </a:endParaRPr>
                    </a:p>
                  </a:txBody>
                  <a:tcPr marL="76200" marR="76200" marT="76200" marB="76200" anchor="ctr"/>
                </a:tc>
                <a:tc>
                  <a:txBody>
                    <a:bodyPr/>
                    <a:lstStyle/>
                    <a:p>
                      <a:pPr algn="l"/>
                      <a:r>
                        <a:rPr lang="en-US" b="1">
                          <a:effectLst/>
                        </a:rPr>
                        <a:t>Character</a:t>
                      </a:r>
                      <a:endParaRPr lang="en-US" b="0">
                        <a:effectLst/>
                      </a:endParaRPr>
                    </a:p>
                  </a:txBody>
                  <a:tcPr marL="76200" marR="76200" marT="76200" marB="76200" anchor="ctr"/>
                </a:tc>
                <a:tc>
                  <a:txBody>
                    <a:bodyPr/>
                    <a:lstStyle/>
                    <a:p>
                      <a:pPr algn="l"/>
                      <a:r>
                        <a:rPr lang="en-US" b="1">
                          <a:effectLst/>
                        </a:rPr>
                        <a:t>Gram-Positive Bacteria</a:t>
                      </a:r>
                      <a:endParaRPr lang="en-US" b="0">
                        <a:effectLst/>
                      </a:endParaRPr>
                    </a:p>
                  </a:txBody>
                  <a:tcPr marL="76200" marR="76200" marT="76200" marB="76200" anchor="ctr"/>
                </a:tc>
                <a:tc>
                  <a:txBody>
                    <a:bodyPr/>
                    <a:lstStyle/>
                    <a:p>
                      <a:pPr algn="l"/>
                      <a:r>
                        <a:rPr lang="en-US" b="1" dirty="0">
                          <a:effectLst/>
                        </a:rPr>
                        <a:t>Gram-Negative Bacteria</a:t>
                      </a:r>
                      <a:endParaRPr lang="en-US" b="0" dirty="0">
                        <a:effectLst/>
                      </a:endParaRPr>
                    </a:p>
                  </a:txBody>
                  <a:tcPr marL="76200" marR="76200" marT="76200" marB="76200" anchor="ctr"/>
                </a:tc>
              </a:tr>
              <a:tr h="370840">
                <a:tc>
                  <a:txBody>
                    <a:bodyPr/>
                    <a:lstStyle/>
                    <a:p>
                      <a:pPr algn="l"/>
                      <a:r>
                        <a:rPr lang="en-US" b="1">
                          <a:effectLst/>
                        </a:rPr>
                        <a:t>1.</a:t>
                      </a:r>
                    </a:p>
                  </a:txBody>
                  <a:tcPr marL="76200" marR="76200" marT="76200" marB="76200" anchor="ctr"/>
                </a:tc>
                <a:tc>
                  <a:txBody>
                    <a:bodyPr/>
                    <a:lstStyle/>
                    <a:p>
                      <a:pPr algn="l"/>
                      <a:r>
                        <a:rPr lang="en-US" b="1" u="none" strike="noStrike">
                          <a:solidFill>
                            <a:srgbClr val="000000"/>
                          </a:solidFill>
                          <a:effectLst/>
                          <a:hlinkClick r:id="rId2"/>
                        </a:rPr>
                        <a:t>Gram Reaction</a:t>
                      </a:r>
                      <a:endParaRPr lang="en-US" b="1">
                        <a:effectLst/>
                      </a:endParaRPr>
                    </a:p>
                  </a:txBody>
                  <a:tcPr marL="76200" marR="76200" marT="76200" marB="76200" anchor="ctr"/>
                </a:tc>
                <a:tc>
                  <a:txBody>
                    <a:bodyPr/>
                    <a:lstStyle/>
                    <a:p>
                      <a:pPr algn="l"/>
                      <a:r>
                        <a:rPr lang="en-US" b="1">
                          <a:effectLst/>
                        </a:rPr>
                        <a:t>Retain crystal violet dye and stain blue or purple on Gram’s staining.</a:t>
                      </a:r>
                    </a:p>
                  </a:txBody>
                  <a:tcPr marL="76200" marR="76200" marT="76200" marB="76200" anchor="ctr"/>
                </a:tc>
                <a:tc>
                  <a:txBody>
                    <a:bodyPr/>
                    <a:lstStyle/>
                    <a:p>
                      <a:pPr algn="l"/>
                      <a:r>
                        <a:rPr lang="en-US" b="1" dirty="0">
                          <a:effectLst/>
                        </a:rPr>
                        <a:t>Accept </a:t>
                      </a:r>
                      <a:r>
                        <a:rPr lang="en-US" b="1" dirty="0" err="1">
                          <a:effectLst/>
                        </a:rPr>
                        <a:t>safranin</a:t>
                      </a:r>
                      <a:r>
                        <a:rPr lang="en-US" b="1" dirty="0">
                          <a:effectLst/>
                        </a:rPr>
                        <a:t> after </a:t>
                      </a:r>
                      <a:r>
                        <a:rPr lang="en-US" b="1" dirty="0" err="1">
                          <a:effectLst/>
                        </a:rPr>
                        <a:t>decolorization</a:t>
                      </a:r>
                      <a:r>
                        <a:rPr lang="en-US" b="1" dirty="0">
                          <a:effectLst/>
                        </a:rPr>
                        <a:t> and stain pink or red on Gram’s staining.</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2.</a:t>
                      </a:r>
                    </a:p>
                  </a:txBody>
                  <a:tcPr marL="76200" marR="76200" marT="76200" marB="76200" anchor="ctr"/>
                </a:tc>
                <a:tc>
                  <a:txBody>
                    <a:bodyPr/>
                    <a:lstStyle/>
                    <a:p>
                      <a:pPr algn="l"/>
                      <a:r>
                        <a:rPr lang="en-US" b="1">
                          <a:effectLst/>
                          <a:latin typeface="Times New Roman" pitchFamily="18" charset="0"/>
                          <a:cs typeface="Times New Roman" pitchFamily="18" charset="0"/>
                        </a:rPr>
                        <a:t>Cell wall thickness</a:t>
                      </a:r>
                    </a:p>
                  </a:txBody>
                  <a:tcPr marL="76200" marR="76200" marT="76200" marB="76200" anchor="ctr"/>
                </a:tc>
                <a:tc>
                  <a:txBody>
                    <a:bodyPr/>
                    <a:lstStyle/>
                    <a:p>
                      <a:pPr algn="l"/>
                      <a:r>
                        <a:rPr lang="en-US" b="1">
                          <a:effectLst/>
                          <a:latin typeface="Times New Roman" pitchFamily="18" charset="0"/>
                          <a:cs typeface="Times New Roman" pitchFamily="18" charset="0"/>
                        </a:rPr>
                        <a:t>Thick (20-80 nm)</a:t>
                      </a:r>
                    </a:p>
                  </a:txBody>
                  <a:tcPr marL="76200" marR="76200" marT="76200" marB="76200" anchor="ctr"/>
                </a:tc>
                <a:tc>
                  <a:txBody>
                    <a:bodyPr/>
                    <a:lstStyle/>
                    <a:p>
                      <a:pPr algn="l"/>
                      <a:r>
                        <a:rPr lang="en-US" b="1" dirty="0">
                          <a:effectLst/>
                          <a:latin typeface="Times New Roman" pitchFamily="18" charset="0"/>
                          <a:cs typeface="Times New Roman" pitchFamily="18" charset="0"/>
                        </a:rPr>
                        <a:t>Thin (8-10 nm)</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3.</a:t>
                      </a:r>
                    </a:p>
                  </a:txBody>
                  <a:tcPr marL="76200" marR="76200" marT="76200" marB="76200" anchor="ctr"/>
                </a:tc>
                <a:tc>
                  <a:txBody>
                    <a:bodyPr/>
                    <a:lstStyle/>
                    <a:p>
                      <a:pPr algn="l"/>
                      <a:r>
                        <a:rPr lang="en-US" b="1">
                          <a:effectLst/>
                          <a:latin typeface="Times New Roman" pitchFamily="18" charset="0"/>
                          <a:cs typeface="Times New Roman" pitchFamily="18" charset="0"/>
                        </a:rPr>
                        <a:t>Peptidoglycan Layer</a:t>
                      </a:r>
                    </a:p>
                  </a:txBody>
                  <a:tcPr marL="76200" marR="76200" marT="76200" marB="76200" anchor="ctr"/>
                </a:tc>
                <a:tc>
                  <a:txBody>
                    <a:bodyPr/>
                    <a:lstStyle/>
                    <a:p>
                      <a:pPr algn="l"/>
                      <a:r>
                        <a:rPr lang="en-US" b="1">
                          <a:effectLst/>
                          <a:latin typeface="Times New Roman" pitchFamily="18" charset="0"/>
                          <a:cs typeface="Times New Roman" pitchFamily="18" charset="0"/>
                        </a:rPr>
                        <a:t>Thick (multilayered)</a:t>
                      </a:r>
                    </a:p>
                  </a:txBody>
                  <a:tcPr marL="76200" marR="76200" marT="76200" marB="76200" anchor="ctr"/>
                </a:tc>
                <a:tc>
                  <a:txBody>
                    <a:bodyPr/>
                    <a:lstStyle/>
                    <a:p>
                      <a:pPr algn="l"/>
                      <a:r>
                        <a:rPr lang="en-US" b="1" dirty="0">
                          <a:effectLst/>
                          <a:latin typeface="Times New Roman" pitchFamily="18" charset="0"/>
                          <a:cs typeface="Times New Roman" pitchFamily="18" charset="0"/>
                        </a:rPr>
                        <a:t>Thin (single-layered)</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4.</a:t>
                      </a:r>
                    </a:p>
                  </a:txBody>
                  <a:tcPr marL="76200" marR="76200" marT="76200" marB="76200" anchor="ctr"/>
                </a:tc>
                <a:tc>
                  <a:txBody>
                    <a:bodyPr/>
                    <a:lstStyle/>
                    <a:p>
                      <a:pPr algn="l"/>
                      <a:r>
                        <a:rPr lang="en-US" b="1">
                          <a:effectLst/>
                          <a:latin typeface="Times New Roman" pitchFamily="18" charset="0"/>
                          <a:cs typeface="Times New Roman" pitchFamily="18" charset="0"/>
                        </a:rPr>
                        <a:t>Rigidity and Elasticity</a:t>
                      </a:r>
                    </a:p>
                  </a:txBody>
                  <a:tcPr marL="76200" marR="76200" marT="76200" marB="76200" anchor="ctr"/>
                </a:tc>
                <a:tc>
                  <a:txBody>
                    <a:bodyPr/>
                    <a:lstStyle/>
                    <a:p>
                      <a:pPr algn="l"/>
                      <a:r>
                        <a:rPr lang="en-US" b="1">
                          <a:effectLst/>
                          <a:latin typeface="Times New Roman" pitchFamily="18" charset="0"/>
                          <a:cs typeface="Times New Roman" pitchFamily="18" charset="0"/>
                        </a:rPr>
                        <a:t>Rigid and less elastic</a:t>
                      </a:r>
                    </a:p>
                  </a:txBody>
                  <a:tcPr marL="76200" marR="76200" marT="76200" marB="76200" anchor="ctr"/>
                </a:tc>
                <a:tc>
                  <a:txBody>
                    <a:bodyPr/>
                    <a:lstStyle/>
                    <a:p>
                      <a:pPr algn="l"/>
                      <a:r>
                        <a:rPr lang="en-US" b="1" dirty="0">
                          <a:effectLst/>
                          <a:latin typeface="Times New Roman" pitchFamily="18" charset="0"/>
                          <a:cs typeface="Times New Roman" pitchFamily="18" charset="0"/>
                        </a:rPr>
                        <a:t>Less rigid and more elastic</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5.</a:t>
                      </a:r>
                    </a:p>
                  </a:txBody>
                  <a:tcPr marL="76200" marR="76200" marT="76200" marB="76200" anchor="ctr"/>
                </a:tc>
                <a:tc>
                  <a:txBody>
                    <a:bodyPr/>
                    <a:lstStyle/>
                    <a:p>
                      <a:pPr algn="l"/>
                      <a:r>
                        <a:rPr lang="en-US" b="1">
                          <a:effectLst/>
                          <a:latin typeface="Times New Roman" pitchFamily="18" charset="0"/>
                          <a:cs typeface="Times New Roman" pitchFamily="18" charset="0"/>
                        </a:rPr>
                        <a:t>Outer Membrane</a:t>
                      </a:r>
                    </a:p>
                  </a:txBody>
                  <a:tcPr marL="76200" marR="76200" marT="76200" marB="76200" anchor="ctr"/>
                </a:tc>
                <a:tc>
                  <a:txBody>
                    <a:bodyPr/>
                    <a:lstStyle/>
                    <a:p>
                      <a:pPr algn="l"/>
                      <a:r>
                        <a:rPr lang="en-US" b="1">
                          <a:effectLst/>
                          <a:latin typeface="Times New Roman" pitchFamily="18" charset="0"/>
                          <a:cs typeface="Times New Roman" pitchFamily="18" charset="0"/>
                        </a:rPr>
                        <a:t>Absent</a:t>
                      </a:r>
                    </a:p>
                  </a:txBody>
                  <a:tcPr marL="76200" marR="76200" marT="76200" marB="76200" anchor="ctr"/>
                </a:tc>
                <a:tc>
                  <a:txBody>
                    <a:bodyPr/>
                    <a:lstStyle/>
                    <a:p>
                      <a:pPr algn="l"/>
                      <a:r>
                        <a:rPr lang="en-US" b="1">
                          <a:effectLst/>
                          <a:latin typeface="Times New Roman" pitchFamily="18" charset="0"/>
                          <a:cs typeface="Times New Roman" pitchFamily="18" charset="0"/>
                        </a:rPr>
                        <a:t>Present</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6.</a:t>
                      </a:r>
                    </a:p>
                  </a:txBody>
                  <a:tcPr marL="76200" marR="76200" marT="76200" marB="76200" anchor="ctr"/>
                </a:tc>
                <a:tc>
                  <a:txBody>
                    <a:bodyPr/>
                    <a:lstStyle/>
                    <a:p>
                      <a:pPr algn="l"/>
                      <a:r>
                        <a:rPr lang="en-US" b="1">
                          <a:effectLst/>
                          <a:latin typeface="Times New Roman" pitchFamily="18" charset="0"/>
                          <a:cs typeface="Times New Roman" pitchFamily="18" charset="0"/>
                        </a:rPr>
                        <a:t>Variety of amino acid in cell wall</a:t>
                      </a:r>
                    </a:p>
                  </a:txBody>
                  <a:tcPr marL="76200" marR="76200" marT="76200" marB="76200" anchor="ctr"/>
                </a:tc>
                <a:tc>
                  <a:txBody>
                    <a:bodyPr/>
                    <a:lstStyle/>
                    <a:p>
                      <a:pPr algn="l"/>
                      <a:r>
                        <a:rPr lang="en-US" b="1">
                          <a:effectLst/>
                          <a:latin typeface="Times New Roman" pitchFamily="18" charset="0"/>
                          <a:cs typeface="Times New Roman" pitchFamily="18" charset="0"/>
                        </a:rPr>
                        <a:t>Few</a:t>
                      </a:r>
                    </a:p>
                  </a:txBody>
                  <a:tcPr marL="76200" marR="76200" marT="76200" marB="76200" anchor="ctr"/>
                </a:tc>
                <a:tc>
                  <a:txBody>
                    <a:bodyPr/>
                    <a:lstStyle/>
                    <a:p>
                      <a:pPr algn="l"/>
                      <a:r>
                        <a:rPr lang="en-US" b="1">
                          <a:effectLst/>
                          <a:latin typeface="Times New Roman" pitchFamily="18" charset="0"/>
                          <a:cs typeface="Times New Roman" pitchFamily="18" charset="0"/>
                        </a:rPr>
                        <a:t>Several</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7.</a:t>
                      </a:r>
                    </a:p>
                  </a:txBody>
                  <a:tcPr marL="76200" marR="76200" marT="76200" marB="76200" anchor="ctr"/>
                </a:tc>
                <a:tc>
                  <a:txBody>
                    <a:bodyPr/>
                    <a:lstStyle/>
                    <a:p>
                      <a:pPr algn="l"/>
                      <a:r>
                        <a:rPr lang="en-US" b="1">
                          <a:effectLst/>
                          <a:latin typeface="Times New Roman" pitchFamily="18" charset="0"/>
                          <a:cs typeface="Times New Roman" pitchFamily="18" charset="0"/>
                        </a:rPr>
                        <a:t>Aromatic and Sulfur-containing amino acid in cell wall</a:t>
                      </a:r>
                    </a:p>
                  </a:txBody>
                  <a:tcPr marL="76200" marR="76200" marT="76200" marB="76200" anchor="ctr"/>
                </a:tc>
                <a:tc>
                  <a:txBody>
                    <a:bodyPr/>
                    <a:lstStyle/>
                    <a:p>
                      <a:pPr algn="l"/>
                      <a:r>
                        <a:rPr lang="en-US" b="1">
                          <a:effectLst/>
                          <a:latin typeface="Times New Roman" pitchFamily="18" charset="0"/>
                          <a:cs typeface="Times New Roman" pitchFamily="18" charset="0"/>
                        </a:rPr>
                        <a:t>Absent</a:t>
                      </a:r>
                    </a:p>
                  </a:txBody>
                  <a:tcPr marL="76200" marR="76200" marT="76200" marB="76200" anchor="ctr"/>
                </a:tc>
                <a:tc>
                  <a:txBody>
                    <a:bodyPr/>
                    <a:lstStyle/>
                    <a:p>
                      <a:pPr algn="l"/>
                      <a:r>
                        <a:rPr lang="en-US" b="1">
                          <a:effectLst/>
                          <a:latin typeface="Times New Roman" pitchFamily="18" charset="0"/>
                          <a:cs typeface="Times New Roman" pitchFamily="18" charset="0"/>
                        </a:rPr>
                        <a:t>Present</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8.</a:t>
                      </a:r>
                    </a:p>
                  </a:txBody>
                  <a:tcPr marL="76200" marR="76200" marT="76200" marB="76200" anchor="ctr"/>
                </a:tc>
                <a:tc>
                  <a:txBody>
                    <a:bodyPr/>
                    <a:lstStyle/>
                    <a:p>
                      <a:pPr algn="l"/>
                      <a:r>
                        <a:rPr lang="en-US" b="1">
                          <a:effectLst/>
                          <a:latin typeface="Times New Roman" pitchFamily="18" charset="0"/>
                          <a:cs typeface="Times New Roman" pitchFamily="18" charset="0"/>
                        </a:rPr>
                        <a:t>Periplasmic Space</a:t>
                      </a:r>
                    </a:p>
                  </a:txBody>
                  <a:tcPr marL="76200" marR="76200" marT="76200" marB="76200" anchor="ctr"/>
                </a:tc>
                <a:tc>
                  <a:txBody>
                    <a:bodyPr/>
                    <a:lstStyle/>
                    <a:p>
                      <a:pPr algn="l"/>
                      <a:r>
                        <a:rPr lang="en-US" b="1">
                          <a:effectLst/>
                          <a:latin typeface="Times New Roman" pitchFamily="18" charset="0"/>
                          <a:cs typeface="Times New Roman" pitchFamily="18" charset="0"/>
                        </a:rPr>
                        <a:t>Absent</a:t>
                      </a:r>
                    </a:p>
                  </a:txBody>
                  <a:tcPr marL="76200" marR="76200" marT="76200" marB="76200" anchor="ctr"/>
                </a:tc>
                <a:tc>
                  <a:txBody>
                    <a:bodyPr/>
                    <a:lstStyle/>
                    <a:p>
                      <a:pPr algn="l"/>
                      <a:r>
                        <a:rPr lang="en-US" b="1">
                          <a:effectLst/>
                          <a:latin typeface="Times New Roman" pitchFamily="18" charset="0"/>
                          <a:cs typeface="Times New Roman" pitchFamily="18" charset="0"/>
                        </a:rPr>
                        <a:t>Present</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9.</a:t>
                      </a:r>
                    </a:p>
                  </a:txBody>
                  <a:tcPr marL="76200" marR="76200" marT="76200" marB="76200" anchor="ctr"/>
                </a:tc>
                <a:tc>
                  <a:txBody>
                    <a:bodyPr/>
                    <a:lstStyle/>
                    <a:p>
                      <a:pPr algn="l"/>
                      <a:r>
                        <a:rPr lang="en-US" b="1">
                          <a:effectLst/>
                          <a:latin typeface="Times New Roman" pitchFamily="18" charset="0"/>
                          <a:cs typeface="Times New Roman" pitchFamily="18" charset="0"/>
                        </a:rPr>
                        <a:t>Teichoic Acids</a:t>
                      </a:r>
                    </a:p>
                  </a:txBody>
                  <a:tcPr marL="76200" marR="76200" marT="76200" marB="76200" anchor="ctr"/>
                </a:tc>
                <a:tc>
                  <a:txBody>
                    <a:bodyPr/>
                    <a:lstStyle/>
                    <a:p>
                      <a:pPr algn="l"/>
                      <a:r>
                        <a:rPr lang="en-US" b="1">
                          <a:effectLst/>
                          <a:latin typeface="Times New Roman" pitchFamily="18" charset="0"/>
                          <a:cs typeface="Times New Roman" pitchFamily="18" charset="0"/>
                        </a:rPr>
                        <a:t>Mostly present</a:t>
                      </a:r>
                    </a:p>
                  </a:txBody>
                  <a:tcPr marL="76200" marR="76200" marT="76200" marB="76200" anchor="ctr"/>
                </a:tc>
                <a:tc>
                  <a:txBody>
                    <a:bodyPr/>
                    <a:lstStyle/>
                    <a:p>
                      <a:pPr algn="l"/>
                      <a:r>
                        <a:rPr lang="en-US" b="1" dirty="0">
                          <a:effectLst/>
                          <a:latin typeface="Times New Roman" pitchFamily="18" charset="0"/>
                          <a:cs typeface="Times New Roman" pitchFamily="18" charset="0"/>
                        </a:rPr>
                        <a:t>Absent</a:t>
                      </a:r>
                    </a:p>
                  </a:txBody>
                  <a:tcPr marL="76200" marR="76200" marT="76200" marB="76200" anchor="ctr"/>
                </a:tc>
              </a:tr>
              <a:tr h="370840">
                <a:tc>
                  <a:txBody>
                    <a:bodyPr/>
                    <a:lstStyle/>
                    <a:p>
                      <a:pPr algn="l"/>
                      <a:r>
                        <a:rPr lang="en-US" b="1">
                          <a:effectLst/>
                          <a:latin typeface="Times New Roman" pitchFamily="18" charset="0"/>
                          <a:cs typeface="Times New Roman" pitchFamily="18" charset="0"/>
                        </a:rPr>
                        <a:t>10.</a:t>
                      </a:r>
                    </a:p>
                  </a:txBody>
                  <a:tcPr marL="76200" marR="76200" marT="76200" marB="76200" anchor="ctr"/>
                </a:tc>
                <a:tc>
                  <a:txBody>
                    <a:bodyPr/>
                    <a:lstStyle/>
                    <a:p>
                      <a:pPr algn="l"/>
                      <a:r>
                        <a:rPr lang="en-US" b="1">
                          <a:effectLst/>
                          <a:latin typeface="Times New Roman" pitchFamily="18" charset="0"/>
                          <a:cs typeface="Times New Roman" pitchFamily="18" charset="0"/>
                        </a:rPr>
                        <a:t>Porins</a:t>
                      </a:r>
                    </a:p>
                  </a:txBody>
                  <a:tcPr marL="76200" marR="76200" marT="76200" marB="76200" anchor="ctr"/>
                </a:tc>
                <a:tc>
                  <a:txBody>
                    <a:bodyPr/>
                    <a:lstStyle/>
                    <a:p>
                      <a:pPr algn="l"/>
                      <a:r>
                        <a:rPr lang="en-US" b="1">
                          <a:effectLst/>
                          <a:latin typeface="Times New Roman" pitchFamily="18" charset="0"/>
                          <a:cs typeface="Times New Roman" pitchFamily="18" charset="0"/>
                        </a:rPr>
                        <a:t>Absent</a:t>
                      </a:r>
                    </a:p>
                  </a:txBody>
                  <a:tcPr marL="76200" marR="76200" marT="76200" marB="76200" anchor="ctr"/>
                </a:tc>
                <a:tc>
                  <a:txBody>
                    <a:bodyPr/>
                    <a:lstStyle/>
                    <a:p>
                      <a:pPr algn="l"/>
                      <a:r>
                        <a:rPr lang="en-US" b="1" dirty="0">
                          <a:effectLst/>
                          <a:latin typeface="Times New Roman" pitchFamily="18" charset="0"/>
                          <a:cs typeface="Times New Roman" pitchFamily="18" charset="0"/>
                        </a:rPr>
                        <a:t>Present</a:t>
                      </a:r>
                    </a:p>
                  </a:txBody>
                  <a:tcPr marL="76200" marR="76200" marT="76200" marB="76200" anchor="ctr"/>
                </a:tc>
              </a:tr>
            </a:tbl>
          </a:graphicData>
        </a:graphic>
      </p:graphicFrame>
    </p:spTree>
    <p:extLst>
      <p:ext uri="{BB962C8B-B14F-4D97-AF65-F5344CB8AC3E}">
        <p14:creationId xmlns:p14="http://schemas.microsoft.com/office/powerpoint/2010/main" val="416916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646136113"/>
              </p:ext>
            </p:extLst>
          </p:nvPr>
        </p:nvGraphicFramePr>
        <p:xfrm>
          <a:off x="179388" y="260350"/>
          <a:ext cx="8856664" cy="6461760"/>
        </p:xfrm>
        <a:graphic>
          <a:graphicData uri="http://schemas.openxmlformats.org/drawingml/2006/table">
            <a:tbl>
              <a:tblPr firstRow="1" bandRow="1">
                <a:tableStyleId>{5C22544A-7EE6-4342-B048-85BDC9FD1C3A}</a:tableStyleId>
              </a:tblPr>
              <a:tblGrid>
                <a:gridCol w="504180"/>
                <a:gridCol w="2448272"/>
                <a:gridCol w="3528392"/>
                <a:gridCol w="2375820"/>
              </a:tblGrid>
              <a:tr h="370840">
                <a:tc>
                  <a:txBody>
                    <a:bodyPr/>
                    <a:lstStyle/>
                    <a:p>
                      <a:pPr algn="l"/>
                      <a:r>
                        <a:rPr lang="en-US" b="0" dirty="0">
                          <a:effectLst/>
                          <a:latin typeface="Times New Roman" pitchFamily="18" charset="0"/>
                          <a:cs typeface="Times New Roman" pitchFamily="18" charset="0"/>
                        </a:rPr>
                        <a:t>11.</a:t>
                      </a:r>
                    </a:p>
                  </a:txBody>
                  <a:tcPr marL="76200" marR="76200" marT="76200" marB="76200" anchor="ctr"/>
                </a:tc>
                <a:tc>
                  <a:txBody>
                    <a:bodyPr/>
                    <a:lstStyle/>
                    <a:p>
                      <a:pPr algn="l"/>
                      <a:r>
                        <a:rPr lang="en-US" b="0">
                          <a:effectLst/>
                          <a:latin typeface="Times New Roman" pitchFamily="18" charset="0"/>
                          <a:cs typeface="Times New Roman" pitchFamily="18" charset="0"/>
                        </a:rPr>
                        <a:t>Lipopolysaccharide (LPS) Content</a:t>
                      </a:r>
                    </a:p>
                  </a:txBody>
                  <a:tcPr marL="76200" marR="76200" marT="76200" marB="76200" anchor="ctr"/>
                </a:tc>
                <a:tc>
                  <a:txBody>
                    <a:bodyPr/>
                    <a:lstStyle/>
                    <a:p>
                      <a:pPr algn="l"/>
                      <a:r>
                        <a:rPr lang="en-US" b="0">
                          <a:effectLst/>
                          <a:latin typeface="Times New Roman" pitchFamily="18" charset="0"/>
                          <a:cs typeface="Times New Roman" pitchFamily="18" charset="0"/>
                        </a:rPr>
                        <a:t>Virtually None</a:t>
                      </a:r>
                    </a:p>
                  </a:txBody>
                  <a:tcPr marL="76200" marR="76200" marT="76200" marB="76200" anchor="ctr"/>
                </a:tc>
                <a:tc>
                  <a:txBody>
                    <a:bodyPr/>
                    <a:lstStyle/>
                    <a:p>
                      <a:pPr algn="l"/>
                      <a:r>
                        <a:rPr lang="en-US" b="0">
                          <a:effectLst/>
                          <a:latin typeface="Times New Roman" pitchFamily="18" charset="0"/>
                          <a:cs typeface="Times New Roman" pitchFamily="18" charset="0"/>
                        </a:rPr>
                        <a:t>High</a:t>
                      </a:r>
                    </a:p>
                  </a:txBody>
                  <a:tcPr marL="76200" marR="76200" marT="76200" marB="76200" anchor="ctr"/>
                </a:tc>
              </a:tr>
              <a:tr h="370840">
                <a:tc>
                  <a:txBody>
                    <a:bodyPr/>
                    <a:lstStyle/>
                    <a:p>
                      <a:pPr algn="l"/>
                      <a:r>
                        <a:rPr lang="en-US" b="0">
                          <a:effectLst/>
                          <a:latin typeface="Times New Roman" pitchFamily="18" charset="0"/>
                          <a:cs typeface="Times New Roman" pitchFamily="18" charset="0"/>
                        </a:rPr>
                        <a:t>12.</a:t>
                      </a:r>
                    </a:p>
                  </a:txBody>
                  <a:tcPr marL="76200" marR="76200" marT="76200" marB="76200" anchor="ctr"/>
                </a:tc>
                <a:tc>
                  <a:txBody>
                    <a:bodyPr/>
                    <a:lstStyle/>
                    <a:p>
                      <a:pPr algn="l"/>
                      <a:r>
                        <a:rPr lang="en-US" b="0">
                          <a:effectLst/>
                          <a:latin typeface="Times New Roman" pitchFamily="18" charset="0"/>
                          <a:cs typeface="Times New Roman" pitchFamily="18" charset="0"/>
                        </a:rPr>
                        <a:t>Lipid and Lipoprotein Content</a:t>
                      </a:r>
                    </a:p>
                  </a:txBody>
                  <a:tcPr marL="76200" marR="76200" marT="76200" marB="76200" anchor="ctr"/>
                </a:tc>
                <a:tc>
                  <a:txBody>
                    <a:bodyPr/>
                    <a:lstStyle/>
                    <a:p>
                      <a:pPr algn="l"/>
                      <a:r>
                        <a:rPr lang="en-US" b="0">
                          <a:effectLst/>
                          <a:latin typeface="Times New Roman" pitchFamily="18" charset="0"/>
                          <a:cs typeface="Times New Roman" pitchFamily="18" charset="0"/>
                        </a:rPr>
                        <a:t>Low (acid-fast bacteria have lipids linked to peptidoglycan)</a:t>
                      </a:r>
                    </a:p>
                  </a:txBody>
                  <a:tcPr marL="76200" marR="76200" marT="76200" marB="76200" anchor="ctr"/>
                </a:tc>
                <a:tc>
                  <a:txBody>
                    <a:bodyPr/>
                    <a:lstStyle/>
                    <a:p>
                      <a:pPr algn="l"/>
                      <a:r>
                        <a:rPr lang="en-US" b="0">
                          <a:effectLst/>
                          <a:latin typeface="Times New Roman" pitchFamily="18" charset="0"/>
                          <a:cs typeface="Times New Roman" pitchFamily="18" charset="0"/>
                        </a:rPr>
                        <a:t>High (because of the presence of outer membrane</a:t>
                      </a:r>
                    </a:p>
                  </a:txBody>
                  <a:tcPr marL="76200" marR="76200" marT="76200" marB="76200" anchor="ctr"/>
                </a:tc>
              </a:tr>
              <a:tr h="370840">
                <a:tc>
                  <a:txBody>
                    <a:bodyPr/>
                    <a:lstStyle/>
                    <a:p>
                      <a:pPr algn="l"/>
                      <a:r>
                        <a:rPr lang="en-US" b="0">
                          <a:effectLst/>
                          <a:latin typeface="Times New Roman" pitchFamily="18" charset="0"/>
                          <a:cs typeface="Times New Roman" pitchFamily="18" charset="0"/>
                        </a:rPr>
                        <a:t>13.</a:t>
                      </a:r>
                    </a:p>
                  </a:txBody>
                  <a:tcPr marL="76200" marR="76200" marT="76200" marB="76200" anchor="ctr"/>
                </a:tc>
                <a:tc>
                  <a:txBody>
                    <a:bodyPr/>
                    <a:lstStyle/>
                    <a:p>
                      <a:pPr algn="l"/>
                      <a:r>
                        <a:rPr lang="en-US" b="0">
                          <a:effectLst/>
                          <a:latin typeface="Times New Roman" pitchFamily="18" charset="0"/>
                          <a:cs typeface="Times New Roman" pitchFamily="18" charset="0"/>
                        </a:rPr>
                        <a:t>Ratio of RNA:DNA</a:t>
                      </a:r>
                    </a:p>
                  </a:txBody>
                  <a:tcPr marL="76200" marR="76200" marT="76200" marB="76200" anchor="ctr"/>
                </a:tc>
                <a:tc>
                  <a:txBody>
                    <a:bodyPr/>
                    <a:lstStyle/>
                    <a:p>
                      <a:pPr algn="l"/>
                      <a:r>
                        <a:rPr lang="en-US" b="0">
                          <a:effectLst/>
                          <a:latin typeface="Times New Roman" pitchFamily="18" charset="0"/>
                          <a:cs typeface="Times New Roman" pitchFamily="18" charset="0"/>
                        </a:rPr>
                        <a:t>8:1</a:t>
                      </a:r>
                    </a:p>
                  </a:txBody>
                  <a:tcPr marL="76200" marR="76200" marT="76200" marB="76200" anchor="ctr"/>
                </a:tc>
                <a:tc>
                  <a:txBody>
                    <a:bodyPr/>
                    <a:lstStyle/>
                    <a:p>
                      <a:pPr algn="l"/>
                      <a:r>
                        <a:rPr lang="en-US" b="0">
                          <a:effectLst/>
                          <a:latin typeface="Times New Roman" pitchFamily="18" charset="0"/>
                          <a:cs typeface="Times New Roman" pitchFamily="18" charset="0"/>
                        </a:rPr>
                        <a:t>Almost 1</a:t>
                      </a:r>
                    </a:p>
                  </a:txBody>
                  <a:tcPr marL="76200" marR="76200" marT="76200" marB="76200" anchor="ctr"/>
                </a:tc>
              </a:tr>
              <a:tr h="370840">
                <a:tc>
                  <a:txBody>
                    <a:bodyPr/>
                    <a:lstStyle/>
                    <a:p>
                      <a:pPr algn="l"/>
                      <a:r>
                        <a:rPr lang="en-US" b="0">
                          <a:effectLst/>
                          <a:latin typeface="Times New Roman" pitchFamily="18" charset="0"/>
                          <a:cs typeface="Times New Roman" pitchFamily="18" charset="0"/>
                        </a:rPr>
                        <a:t>14.</a:t>
                      </a: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Mesosomes</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a:effectLst/>
                          <a:latin typeface="Times New Roman" pitchFamily="18" charset="0"/>
                          <a:cs typeface="Times New Roman" pitchFamily="18" charset="0"/>
                        </a:rPr>
                        <a:t>Quite Prominent</a:t>
                      </a:r>
                    </a:p>
                  </a:txBody>
                  <a:tcPr marL="76200" marR="76200" marT="76200" marB="76200" anchor="ctr"/>
                </a:tc>
                <a:tc>
                  <a:txBody>
                    <a:bodyPr/>
                    <a:lstStyle/>
                    <a:p>
                      <a:pPr algn="l"/>
                      <a:r>
                        <a:rPr lang="en-US" b="0">
                          <a:effectLst/>
                          <a:latin typeface="Times New Roman" pitchFamily="18" charset="0"/>
                          <a:cs typeface="Times New Roman" pitchFamily="18" charset="0"/>
                        </a:rPr>
                        <a:t>Less Prominent</a:t>
                      </a:r>
                    </a:p>
                  </a:txBody>
                  <a:tcPr marL="76200" marR="76200" marT="76200" marB="76200" anchor="ctr"/>
                </a:tc>
              </a:tr>
              <a:tr h="370840">
                <a:tc>
                  <a:txBody>
                    <a:bodyPr/>
                    <a:lstStyle/>
                    <a:p>
                      <a:pPr algn="l"/>
                      <a:r>
                        <a:rPr lang="en-US" b="0">
                          <a:effectLst/>
                          <a:latin typeface="Times New Roman" pitchFamily="18" charset="0"/>
                          <a:cs typeface="Times New Roman" pitchFamily="18" charset="0"/>
                        </a:rPr>
                        <a:t>15.</a:t>
                      </a:r>
                    </a:p>
                  </a:txBody>
                  <a:tcPr marL="76200" marR="76200" marT="76200" marB="76200" anchor="ctr"/>
                </a:tc>
                <a:tc>
                  <a:txBody>
                    <a:bodyPr/>
                    <a:lstStyle/>
                    <a:p>
                      <a:pPr algn="l"/>
                      <a:r>
                        <a:rPr lang="en-US" b="0">
                          <a:effectLst/>
                          <a:latin typeface="Times New Roman" pitchFamily="18" charset="0"/>
                          <a:cs typeface="Times New Roman" pitchFamily="18" charset="0"/>
                        </a:rPr>
                        <a:t>Flagellar Structure</a:t>
                      </a:r>
                    </a:p>
                  </a:txBody>
                  <a:tcPr marL="76200" marR="76200" marT="76200" marB="76200" anchor="ctr"/>
                </a:tc>
                <a:tc>
                  <a:txBody>
                    <a:bodyPr/>
                    <a:lstStyle/>
                    <a:p>
                      <a:pPr algn="l"/>
                      <a:r>
                        <a:rPr lang="en-US" b="0">
                          <a:effectLst/>
                          <a:latin typeface="Times New Roman" pitchFamily="18" charset="0"/>
                          <a:cs typeface="Times New Roman" pitchFamily="18" charset="0"/>
                        </a:rPr>
                        <a:t>2 rings in basal body</a:t>
                      </a:r>
                    </a:p>
                  </a:txBody>
                  <a:tcPr marL="76200" marR="76200" marT="76200" marB="76200" anchor="ctr"/>
                </a:tc>
                <a:tc>
                  <a:txBody>
                    <a:bodyPr/>
                    <a:lstStyle/>
                    <a:p>
                      <a:pPr algn="l"/>
                      <a:r>
                        <a:rPr lang="en-US" b="0">
                          <a:effectLst/>
                          <a:latin typeface="Times New Roman" pitchFamily="18" charset="0"/>
                          <a:cs typeface="Times New Roman" pitchFamily="18" charset="0"/>
                        </a:rPr>
                        <a:t>4 rings in basal body</a:t>
                      </a:r>
                    </a:p>
                  </a:txBody>
                  <a:tcPr marL="76200" marR="76200" marT="76200" marB="76200" anchor="ctr"/>
                </a:tc>
              </a:tr>
              <a:tr h="370840">
                <a:tc>
                  <a:txBody>
                    <a:bodyPr/>
                    <a:lstStyle/>
                    <a:p>
                      <a:pPr algn="l"/>
                      <a:r>
                        <a:rPr lang="en-US" b="0">
                          <a:effectLst/>
                          <a:latin typeface="Times New Roman" pitchFamily="18" charset="0"/>
                          <a:cs typeface="Times New Roman" pitchFamily="18" charset="0"/>
                        </a:rPr>
                        <a:t>16.</a:t>
                      </a:r>
                    </a:p>
                  </a:txBody>
                  <a:tcPr marL="76200" marR="76200" marT="76200" marB="76200" anchor="ctr"/>
                </a:tc>
                <a:tc>
                  <a:txBody>
                    <a:bodyPr/>
                    <a:lstStyle/>
                    <a:p>
                      <a:pPr algn="l"/>
                      <a:r>
                        <a:rPr lang="en-US" b="0">
                          <a:effectLst/>
                          <a:latin typeface="Times New Roman" pitchFamily="18" charset="0"/>
                          <a:cs typeface="Times New Roman" pitchFamily="18" charset="0"/>
                        </a:rPr>
                        <a:t>Magnetosomes</a:t>
                      </a: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Usually absent.</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Sometimes present.</a:t>
                      </a:r>
                      <a:endParaRPr lang="en-US" b="0">
                        <a:effectLst/>
                        <a:latin typeface="Times New Roman" pitchFamily="18" charset="0"/>
                        <a:cs typeface="Times New Roman" pitchFamily="18" charset="0"/>
                      </a:endParaRPr>
                    </a:p>
                  </a:txBody>
                  <a:tcPr marL="76200" marR="76200" marT="76200" marB="76200" anchor="ctr"/>
                </a:tc>
              </a:tr>
              <a:tr h="370840">
                <a:tc>
                  <a:txBody>
                    <a:bodyPr/>
                    <a:lstStyle/>
                    <a:p>
                      <a:pPr algn="l"/>
                      <a:r>
                        <a:rPr lang="en-US" b="0">
                          <a:effectLst/>
                          <a:latin typeface="Times New Roman" pitchFamily="18" charset="0"/>
                          <a:cs typeface="Times New Roman" pitchFamily="18" charset="0"/>
                        </a:rPr>
                        <a:t>17.</a:t>
                      </a: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Morphology</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Usually cocci or spore-forming rods (exception: </a:t>
                      </a:r>
                      <a:r>
                        <a:rPr lang="en-US" b="0" i="1">
                          <a:solidFill>
                            <a:srgbClr val="000000"/>
                          </a:solidFill>
                          <a:effectLst/>
                          <a:latin typeface="Times New Roman" pitchFamily="18" charset="0"/>
                          <a:cs typeface="Times New Roman" pitchFamily="18" charset="0"/>
                        </a:rPr>
                        <a:t>Lactobacillus</a:t>
                      </a:r>
                      <a:r>
                        <a:rPr lang="en-US" b="0">
                          <a:solidFill>
                            <a:srgbClr val="000000"/>
                          </a:solidFill>
                          <a:effectLst/>
                          <a:latin typeface="Times New Roman" pitchFamily="18" charset="0"/>
                          <a:cs typeface="Times New Roman" pitchFamily="18" charset="0"/>
                        </a:rPr>
                        <a:t> and </a:t>
                      </a:r>
                      <a:r>
                        <a:rPr lang="en-US" b="0" i="1">
                          <a:solidFill>
                            <a:srgbClr val="000000"/>
                          </a:solidFill>
                          <a:effectLst/>
                          <a:latin typeface="Times New Roman" pitchFamily="18" charset="0"/>
                          <a:cs typeface="Times New Roman" pitchFamily="18" charset="0"/>
                        </a:rPr>
                        <a:t>Corynebacterium</a:t>
                      </a:r>
                      <a:r>
                        <a:rPr lang="en-US" b="0">
                          <a:solidFill>
                            <a:srgbClr val="000000"/>
                          </a:solidFill>
                          <a:effectLst/>
                          <a:latin typeface="Times New Roman" pitchFamily="18" charset="0"/>
                          <a:cs typeface="Times New Roman" pitchFamily="18" charset="0"/>
                        </a:rPr>
                        <a:t>)</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Usually non-spore-forming rods (Exception: </a:t>
                      </a:r>
                      <a:r>
                        <a:rPr lang="en-US" b="0" i="1">
                          <a:solidFill>
                            <a:srgbClr val="000000"/>
                          </a:solidFill>
                          <a:effectLst/>
                          <a:latin typeface="Times New Roman" pitchFamily="18" charset="0"/>
                          <a:cs typeface="Times New Roman" pitchFamily="18" charset="0"/>
                        </a:rPr>
                        <a:t>Neisseria</a:t>
                      </a:r>
                      <a:r>
                        <a:rPr lang="en-US" b="0">
                          <a:solidFill>
                            <a:srgbClr val="000000"/>
                          </a:solidFill>
                          <a:effectLst/>
                          <a:latin typeface="Times New Roman" pitchFamily="18" charset="0"/>
                          <a:cs typeface="Times New Roman" pitchFamily="18" charset="0"/>
                        </a:rPr>
                        <a:t>)</a:t>
                      </a:r>
                      <a:endParaRPr lang="en-US" b="0">
                        <a:effectLst/>
                        <a:latin typeface="Times New Roman" pitchFamily="18" charset="0"/>
                        <a:cs typeface="Times New Roman" pitchFamily="18" charset="0"/>
                      </a:endParaRPr>
                    </a:p>
                  </a:txBody>
                  <a:tcPr marL="76200" marR="76200" marT="76200" marB="76200" anchor="ctr"/>
                </a:tc>
              </a:tr>
              <a:tr h="370840">
                <a:tc>
                  <a:txBody>
                    <a:bodyPr/>
                    <a:lstStyle/>
                    <a:p>
                      <a:pPr algn="l"/>
                      <a:r>
                        <a:rPr lang="en-US" b="0">
                          <a:effectLst/>
                          <a:latin typeface="Times New Roman" pitchFamily="18" charset="0"/>
                          <a:cs typeface="Times New Roman" pitchFamily="18" charset="0"/>
                        </a:rPr>
                        <a:t>18.</a:t>
                      </a:r>
                    </a:p>
                  </a:txBody>
                  <a:tcPr marL="76200" marR="76200" marT="76200" marB="76200" anchor="ctr"/>
                </a:tc>
                <a:tc>
                  <a:txBody>
                    <a:bodyPr/>
                    <a:lstStyle/>
                    <a:p>
                      <a:pPr algn="l"/>
                      <a:r>
                        <a:rPr lang="en-US" b="0" u="none" strike="noStrike">
                          <a:solidFill>
                            <a:srgbClr val="0E33C9"/>
                          </a:solidFill>
                          <a:effectLst/>
                          <a:latin typeface="Times New Roman" pitchFamily="18" charset="0"/>
                          <a:cs typeface="Times New Roman" pitchFamily="18" charset="0"/>
                          <a:hlinkClick r:id="rId2"/>
                        </a:rPr>
                        <a:t>Endospore</a:t>
                      </a:r>
                      <a:r>
                        <a:rPr lang="en-US" b="0">
                          <a:solidFill>
                            <a:srgbClr val="000000"/>
                          </a:solidFill>
                          <a:effectLst/>
                          <a:latin typeface="Times New Roman" pitchFamily="18" charset="0"/>
                          <a:cs typeface="Times New Roman" pitchFamily="18" charset="0"/>
                        </a:rPr>
                        <a:t> formation</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a:solidFill>
                            <a:srgbClr val="000000"/>
                          </a:solidFill>
                          <a:effectLst/>
                          <a:latin typeface="Times New Roman" pitchFamily="18" charset="0"/>
                          <a:cs typeface="Times New Roman" pitchFamily="18" charset="0"/>
                        </a:rPr>
                        <a:t>Some produce endospores during unfavorable conditions.</a:t>
                      </a:r>
                      <a:endParaRPr lang="en-US" b="0">
                        <a:effectLst/>
                        <a:latin typeface="Times New Roman" pitchFamily="18" charset="0"/>
                        <a:cs typeface="Times New Roman" pitchFamily="18" charset="0"/>
                      </a:endParaRPr>
                    </a:p>
                  </a:txBody>
                  <a:tcPr marL="76200" marR="76200" marT="76200" marB="76200" anchor="ctr"/>
                </a:tc>
                <a:tc>
                  <a:txBody>
                    <a:bodyPr/>
                    <a:lstStyle/>
                    <a:p>
                      <a:pPr algn="l"/>
                      <a:r>
                        <a:rPr lang="en-US" b="0" dirty="0">
                          <a:solidFill>
                            <a:srgbClr val="000000"/>
                          </a:solidFill>
                          <a:effectLst/>
                          <a:latin typeface="Times New Roman" pitchFamily="18" charset="0"/>
                          <a:cs typeface="Times New Roman" pitchFamily="18" charset="0"/>
                        </a:rPr>
                        <a:t>Usually not found to produce endospores.</a:t>
                      </a:r>
                      <a:endParaRPr lang="en-US" b="0" dirty="0">
                        <a:effectLst/>
                        <a:latin typeface="Times New Roman" pitchFamily="18" charset="0"/>
                        <a:cs typeface="Times New Roman" pitchFamily="18" charset="0"/>
                      </a:endParaRPr>
                    </a:p>
                  </a:txBody>
                  <a:tcPr marL="76200" marR="76200" marT="76200" marB="76200" anchor="ctr"/>
                </a:tc>
              </a:tr>
              <a:tr h="370840">
                <a:tc>
                  <a:txBody>
                    <a:bodyPr/>
                    <a:lstStyle/>
                    <a:p>
                      <a:pPr algn="l"/>
                      <a:r>
                        <a:rPr lang="en-US" b="1">
                          <a:effectLst/>
                          <a:latin typeface="Times New Roman" pitchFamily="18" charset="0"/>
                          <a:cs typeface="Times New Roman" pitchFamily="18" charset="0"/>
                        </a:rPr>
                        <a:t>19.</a:t>
                      </a:r>
                    </a:p>
                  </a:txBody>
                  <a:tcPr marL="76200" marR="76200" marT="76200" marB="76200" anchor="ctr"/>
                </a:tc>
                <a:tc>
                  <a:txBody>
                    <a:bodyPr/>
                    <a:lstStyle/>
                    <a:p>
                      <a:pPr algn="l"/>
                      <a:r>
                        <a:rPr lang="en-US" b="1">
                          <a:solidFill>
                            <a:srgbClr val="000000"/>
                          </a:solidFill>
                          <a:effectLst/>
                          <a:latin typeface="Times New Roman" pitchFamily="18" charset="0"/>
                          <a:cs typeface="Times New Roman" pitchFamily="18" charset="0"/>
                        </a:rPr>
                        <a:t>Toxin Produced</a:t>
                      </a:r>
                      <a:endParaRPr lang="en-US" b="1">
                        <a:effectLst/>
                        <a:latin typeface="Times New Roman" pitchFamily="18" charset="0"/>
                        <a:cs typeface="Times New Roman" pitchFamily="18" charset="0"/>
                      </a:endParaRPr>
                    </a:p>
                  </a:txBody>
                  <a:tcPr marL="76200" marR="76200" marT="76200" marB="76200" anchor="ctr"/>
                </a:tc>
                <a:tc>
                  <a:txBody>
                    <a:bodyPr/>
                    <a:lstStyle/>
                    <a:p>
                      <a:pPr algn="l"/>
                      <a:r>
                        <a:rPr lang="en-US" b="1">
                          <a:solidFill>
                            <a:srgbClr val="000000"/>
                          </a:solidFill>
                          <a:effectLst/>
                          <a:latin typeface="Times New Roman" pitchFamily="18" charset="0"/>
                          <a:cs typeface="Times New Roman" pitchFamily="18" charset="0"/>
                        </a:rPr>
                        <a:t>Exotoxins</a:t>
                      </a:r>
                      <a:endParaRPr lang="en-US" b="1">
                        <a:effectLst/>
                        <a:latin typeface="Times New Roman" pitchFamily="18" charset="0"/>
                        <a:cs typeface="Times New Roman" pitchFamily="18" charset="0"/>
                      </a:endParaRPr>
                    </a:p>
                  </a:txBody>
                  <a:tcPr marL="76200" marR="76200" marT="76200" marB="76200" anchor="ctr"/>
                </a:tc>
                <a:tc>
                  <a:txBody>
                    <a:bodyPr/>
                    <a:lstStyle/>
                    <a:p>
                      <a:pPr algn="l"/>
                      <a:r>
                        <a:rPr lang="en-US" b="1" dirty="0">
                          <a:solidFill>
                            <a:srgbClr val="000000"/>
                          </a:solidFill>
                          <a:effectLst/>
                          <a:latin typeface="Times New Roman" pitchFamily="18" charset="0"/>
                          <a:cs typeface="Times New Roman" pitchFamily="18" charset="0"/>
                        </a:rPr>
                        <a:t>Endotoxins or Exotoxins</a:t>
                      </a:r>
                      <a:endParaRPr lang="en-US" b="1" dirty="0">
                        <a:effectLst/>
                        <a:latin typeface="Times New Roman" pitchFamily="18" charset="0"/>
                        <a:cs typeface="Times New Roman" pitchFamily="18" charset="0"/>
                      </a:endParaRPr>
                    </a:p>
                  </a:txBody>
                  <a:tcPr marL="76200" marR="76200" marT="76200" marB="76200" anchor="ctr"/>
                </a:tc>
              </a:tr>
              <a:tr h="370840">
                <a:tc>
                  <a:txBody>
                    <a:bodyPr/>
                    <a:lstStyle/>
                    <a:p>
                      <a:pPr algn="l"/>
                      <a:r>
                        <a:rPr lang="en-US" b="0">
                          <a:effectLst/>
                        </a:rPr>
                        <a:t>20.</a:t>
                      </a:r>
                    </a:p>
                  </a:txBody>
                  <a:tcPr marL="76200" marR="76200" marT="76200" marB="76200" anchor="ctr"/>
                </a:tc>
                <a:tc>
                  <a:txBody>
                    <a:bodyPr/>
                    <a:lstStyle/>
                    <a:p>
                      <a:pPr algn="l"/>
                      <a:r>
                        <a:rPr lang="en-US" b="0">
                          <a:solidFill>
                            <a:srgbClr val="000000"/>
                          </a:solidFill>
                          <a:effectLst/>
                        </a:rPr>
                        <a:t>Pathogens</a:t>
                      </a:r>
                      <a:endParaRPr lang="en-US" b="0">
                        <a:effectLst/>
                      </a:endParaRPr>
                    </a:p>
                  </a:txBody>
                  <a:tcPr marL="76200" marR="76200" marT="76200" marB="76200" anchor="ctr"/>
                </a:tc>
                <a:tc>
                  <a:txBody>
                    <a:bodyPr/>
                    <a:lstStyle/>
                    <a:p>
                      <a:pPr algn="l"/>
                      <a:r>
                        <a:rPr lang="en-US" b="0">
                          <a:solidFill>
                            <a:srgbClr val="000000"/>
                          </a:solidFill>
                          <a:effectLst/>
                        </a:rPr>
                        <a:t>Few pathogenic bacteria belong to the Gram-positive group.</a:t>
                      </a:r>
                      <a:endParaRPr lang="en-US" b="0">
                        <a:effectLst/>
                      </a:endParaRPr>
                    </a:p>
                  </a:txBody>
                  <a:tcPr marL="76200" marR="76200" marT="76200" marB="76200" anchor="ctr"/>
                </a:tc>
                <a:tc>
                  <a:txBody>
                    <a:bodyPr/>
                    <a:lstStyle/>
                    <a:p>
                      <a:pPr algn="l"/>
                      <a:r>
                        <a:rPr lang="en-US" b="0" dirty="0">
                          <a:solidFill>
                            <a:srgbClr val="000000"/>
                          </a:solidFill>
                          <a:effectLst/>
                        </a:rPr>
                        <a:t>Most pathogens are Gram-negative.</a:t>
                      </a:r>
                      <a:endParaRPr lang="en-US" b="0" dirty="0">
                        <a:effectLst/>
                      </a:endParaRPr>
                    </a:p>
                  </a:txBody>
                  <a:tcPr marL="76200" marR="76200" marT="76200" marB="76200" anchor="ctr"/>
                </a:tc>
              </a:tr>
            </a:tbl>
          </a:graphicData>
        </a:graphic>
      </p:graphicFrame>
    </p:spTree>
    <p:extLst>
      <p:ext uri="{BB962C8B-B14F-4D97-AF65-F5344CB8AC3E}">
        <p14:creationId xmlns:p14="http://schemas.microsoft.com/office/powerpoint/2010/main" val="27610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41161408"/>
              </p:ext>
            </p:extLst>
          </p:nvPr>
        </p:nvGraphicFramePr>
        <p:xfrm>
          <a:off x="107950" y="333375"/>
          <a:ext cx="8928100" cy="6649720"/>
        </p:xfrm>
        <a:graphic>
          <a:graphicData uri="http://schemas.openxmlformats.org/drawingml/2006/table">
            <a:tbl>
              <a:tblPr firstRow="1" bandRow="1">
                <a:tableStyleId>{5C22544A-7EE6-4342-B048-85BDC9FD1C3A}</a:tableStyleId>
              </a:tblPr>
              <a:tblGrid>
                <a:gridCol w="503610"/>
                <a:gridCol w="3384376"/>
                <a:gridCol w="2016224"/>
                <a:gridCol w="3023890"/>
              </a:tblGrid>
              <a:tr h="370840">
                <a:tc>
                  <a:txBody>
                    <a:bodyPr/>
                    <a:lstStyle/>
                    <a:p>
                      <a:pPr algn="l"/>
                      <a:r>
                        <a:rPr lang="en-US" b="0" dirty="0">
                          <a:effectLst/>
                        </a:rPr>
                        <a:t>21.</a:t>
                      </a:r>
                    </a:p>
                  </a:txBody>
                  <a:tcPr marL="76200" marR="76200" marT="76200" marB="76200" anchor="ctr"/>
                </a:tc>
                <a:tc>
                  <a:txBody>
                    <a:bodyPr/>
                    <a:lstStyle/>
                    <a:p>
                      <a:pPr algn="l"/>
                      <a:r>
                        <a:rPr lang="en-US" b="0">
                          <a:effectLst/>
                        </a:rPr>
                        <a:t>Nutritional Requirements</a:t>
                      </a:r>
                    </a:p>
                  </a:txBody>
                  <a:tcPr marL="76200" marR="76200" marT="76200" marB="76200" anchor="ctr"/>
                </a:tc>
                <a:tc>
                  <a:txBody>
                    <a:bodyPr/>
                    <a:lstStyle/>
                    <a:p>
                      <a:pPr algn="l"/>
                      <a:r>
                        <a:rPr lang="en-US" b="0">
                          <a:effectLst/>
                        </a:rPr>
                        <a:t>Relatively Complex</a:t>
                      </a:r>
                    </a:p>
                  </a:txBody>
                  <a:tcPr marL="76200" marR="76200" marT="76200" marB="76200" anchor="ctr"/>
                </a:tc>
                <a:tc>
                  <a:txBody>
                    <a:bodyPr/>
                    <a:lstStyle/>
                    <a:p>
                      <a:pPr algn="l"/>
                      <a:r>
                        <a:rPr lang="en-US" b="0">
                          <a:effectLst/>
                        </a:rPr>
                        <a:t>Relatively Simple</a:t>
                      </a:r>
                    </a:p>
                  </a:txBody>
                  <a:tcPr marL="76200" marR="76200" marT="76200" marB="76200" anchor="ctr"/>
                </a:tc>
              </a:tr>
              <a:tr h="370840">
                <a:tc>
                  <a:txBody>
                    <a:bodyPr/>
                    <a:lstStyle/>
                    <a:p>
                      <a:pPr algn="l"/>
                      <a:r>
                        <a:rPr lang="en-US" b="0">
                          <a:effectLst/>
                        </a:rPr>
                        <a:t>22.</a:t>
                      </a:r>
                    </a:p>
                  </a:txBody>
                  <a:tcPr marL="76200" marR="76200" marT="76200" marB="76200" anchor="ctr"/>
                </a:tc>
                <a:tc>
                  <a:txBody>
                    <a:bodyPr/>
                    <a:lstStyle/>
                    <a:p>
                      <a:pPr algn="l"/>
                      <a:r>
                        <a:rPr lang="en-US" b="0">
                          <a:effectLst/>
                        </a:rPr>
                        <a:t>Resistance to Physical Disruption</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a:t>
                      </a:r>
                    </a:p>
                  </a:txBody>
                  <a:tcPr marL="76200" marR="76200" marT="76200" marB="76200" anchor="ctr"/>
                </a:tc>
              </a:tr>
              <a:tr h="370840">
                <a:tc>
                  <a:txBody>
                    <a:bodyPr/>
                    <a:lstStyle/>
                    <a:p>
                      <a:pPr algn="l"/>
                      <a:r>
                        <a:rPr lang="en-US" b="0">
                          <a:effectLst/>
                        </a:rPr>
                        <a:t>23.</a:t>
                      </a:r>
                    </a:p>
                  </a:txBody>
                  <a:tcPr marL="76200" marR="76200" marT="76200" marB="76200" anchor="ctr"/>
                </a:tc>
                <a:tc>
                  <a:txBody>
                    <a:bodyPr/>
                    <a:lstStyle/>
                    <a:p>
                      <a:pPr algn="l"/>
                      <a:r>
                        <a:rPr lang="en-US" b="0">
                          <a:effectLst/>
                        </a:rPr>
                        <a:t>Cell Wall Disruption by Lysozyme</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 (requires pretreatment to destabilize outer membrane)</a:t>
                      </a:r>
                    </a:p>
                  </a:txBody>
                  <a:tcPr marL="76200" marR="76200" marT="76200" marB="76200" anchor="ctr"/>
                </a:tc>
              </a:tr>
              <a:tr h="370840">
                <a:tc>
                  <a:txBody>
                    <a:bodyPr/>
                    <a:lstStyle/>
                    <a:p>
                      <a:pPr algn="l"/>
                      <a:r>
                        <a:rPr lang="en-US" b="0">
                          <a:effectLst/>
                        </a:rPr>
                        <a:t>24.</a:t>
                      </a:r>
                    </a:p>
                  </a:txBody>
                  <a:tcPr marL="76200" marR="76200" marT="76200" marB="76200" anchor="ctr"/>
                </a:tc>
                <a:tc>
                  <a:txBody>
                    <a:bodyPr/>
                    <a:lstStyle/>
                    <a:p>
                      <a:pPr algn="l"/>
                      <a:r>
                        <a:rPr lang="en-US" b="0">
                          <a:effectLst/>
                        </a:rPr>
                        <a:t>Susceptibility to Penicillin and Sulfonamide</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a:t>
                      </a:r>
                    </a:p>
                  </a:txBody>
                  <a:tcPr marL="76200" marR="76200" marT="76200" marB="76200" anchor="ctr"/>
                </a:tc>
              </a:tr>
              <a:tr h="370840">
                <a:tc>
                  <a:txBody>
                    <a:bodyPr/>
                    <a:lstStyle/>
                    <a:p>
                      <a:pPr algn="l"/>
                      <a:r>
                        <a:rPr lang="en-US" b="0">
                          <a:effectLst/>
                        </a:rPr>
                        <a:t>25.</a:t>
                      </a:r>
                    </a:p>
                  </a:txBody>
                  <a:tcPr marL="76200" marR="76200" marT="76200" marB="76200" anchor="ctr"/>
                </a:tc>
                <a:tc>
                  <a:txBody>
                    <a:bodyPr/>
                    <a:lstStyle/>
                    <a:p>
                      <a:pPr algn="l"/>
                      <a:r>
                        <a:rPr lang="en-US" b="0">
                          <a:effectLst/>
                        </a:rPr>
                        <a:t>Susceptibility to Streptomycin, Chloramphenicol, and Tetracycline</a:t>
                      </a:r>
                    </a:p>
                  </a:txBody>
                  <a:tcPr marL="76200" marR="76200" marT="76200" marB="76200" anchor="ctr"/>
                </a:tc>
                <a:tc>
                  <a:txBody>
                    <a:bodyPr/>
                    <a:lstStyle/>
                    <a:p>
                      <a:pPr algn="l"/>
                      <a:r>
                        <a:rPr lang="en-US" b="0">
                          <a:effectLst/>
                        </a:rPr>
                        <a:t>Low</a:t>
                      </a:r>
                    </a:p>
                  </a:txBody>
                  <a:tcPr marL="76200" marR="76200" marT="76200" marB="76200" anchor="ctr"/>
                </a:tc>
                <a:tc>
                  <a:txBody>
                    <a:bodyPr/>
                    <a:lstStyle/>
                    <a:p>
                      <a:pPr algn="l"/>
                      <a:r>
                        <a:rPr lang="en-US" b="0">
                          <a:effectLst/>
                        </a:rPr>
                        <a:t>High</a:t>
                      </a:r>
                    </a:p>
                  </a:txBody>
                  <a:tcPr marL="76200" marR="76200" marT="76200" marB="76200" anchor="ctr"/>
                </a:tc>
              </a:tr>
              <a:tr h="370840">
                <a:tc>
                  <a:txBody>
                    <a:bodyPr/>
                    <a:lstStyle/>
                    <a:p>
                      <a:pPr algn="l"/>
                      <a:r>
                        <a:rPr lang="en-US" b="0">
                          <a:effectLst/>
                        </a:rPr>
                        <a:t>26.</a:t>
                      </a:r>
                    </a:p>
                  </a:txBody>
                  <a:tcPr marL="76200" marR="76200" marT="76200" marB="76200" anchor="ctr"/>
                </a:tc>
                <a:tc>
                  <a:txBody>
                    <a:bodyPr/>
                    <a:lstStyle/>
                    <a:p>
                      <a:pPr algn="l"/>
                      <a:r>
                        <a:rPr lang="en-US" b="0">
                          <a:effectLst/>
                        </a:rPr>
                        <a:t>Inhibition by Basic Dyes</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a:t>
                      </a:r>
                    </a:p>
                  </a:txBody>
                  <a:tcPr marL="76200" marR="76200" marT="76200" marB="76200" anchor="ctr"/>
                </a:tc>
              </a:tr>
              <a:tr h="370840">
                <a:tc>
                  <a:txBody>
                    <a:bodyPr/>
                    <a:lstStyle/>
                    <a:p>
                      <a:pPr algn="l"/>
                      <a:r>
                        <a:rPr lang="en-US" b="0">
                          <a:effectLst/>
                        </a:rPr>
                        <a:t>27.</a:t>
                      </a:r>
                    </a:p>
                  </a:txBody>
                  <a:tcPr marL="76200" marR="76200" marT="76200" marB="76200" anchor="ctr"/>
                </a:tc>
                <a:tc>
                  <a:txBody>
                    <a:bodyPr/>
                    <a:lstStyle/>
                    <a:p>
                      <a:pPr algn="l"/>
                      <a:r>
                        <a:rPr lang="en-US" b="0">
                          <a:effectLst/>
                        </a:rPr>
                        <a:t>Susceptibility to Anionic Detergents</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a:t>
                      </a:r>
                    </a:p>
                  </a:txBody>
                  <a:tcPr marL="76200" marR="76200" marT="76200" marB="76200" anchor="ctr"/>
                </a:tc>
              </a:tr>
              <a:tr h="370840">
                <a:tc>
                  <a:txBody>
                    <a:bodyPr/>
                    <a:lstStyle/>
                    <a:p>
                      <a:pPr algn="l"/>
                      <a:r>
                        <a:rPr lang="en-US" b="0" dirty="0">
                          <a:effectLst/>
                        </a:rPr>
                        <a:t>28.</a:t>
                      </a:r>
                    </a:p>
                  </a:txBody>
                  <a:tcPr marL="76200" marR="76200" marT="76200" marB="76200" anchor="ctr"/>
                </a:tc>
                <a:tc>
                  <a:txBody>
                    <a:bodyPr/>
                    <a:lstStyle/>
                    <a:p>
                      <a:pPr algn="l"/>
                      <a:r>
                        <a:rPr lang="en-US" b="0">
                          <a:effectLst/>
                        </a:rPr>
                        <a:t>Resistance to Sodium Azide</a:t>
                      </a:r>
                    </a:p>
                  </a:txBody>
                  <a:tcPr marL="76200" marR="76200" marT="76200" marB="76200" anchor="ctr"/>
                </a:tc>
                <a:tc>
                  <a:txBody>
                    <a:bodyPr/>
                    <a:lstStyle/>
                    <a:p>
                      <a:pPr algn="l"/>
                      <a:r>
                        <a:rPr lang="en-US" b="0">
                          <a:effectLst/>
                        </a:rPr>
                        <a:t>High</a:t>
                      </a:r>
                    </a:p>
                  </a:txBody>
                  <a:tcPr marL="76200" marR="76200" marT="76200" marB="76200" anchor="ctr"/>
                </a:tc>
                <a:tc>
                  <a:txBody>
                    <a:bodyPr/>
                    <a:lstStyle/>
                    <a:p>
                      <a:pPr algn="l"/>
                      <a:r>
                        <a:rPr lang="en-US" b="0">
                          <a:effectLst/>
                        </a:rPr>
                        <a:t>Low</a:t>
                      </a:r>
                    </a:p>
                  </a:txBody>
                  <a:tcPr marL="76200" marR="76200" marT="76200" marB="76200" anchor="ctr"/>
                </a:tc>
              </a:tr>
              <a:tr h="370840">
                <a:tc>
                  <a:txBody>
                    <a:bodyPr/>
                    <a:lstStyle/>
                    <a:p>
                      <a:pPr algn="l"/>
                      <a:r>
                        <a:rPr lang="en-US" sz="1200" b="1">
                          <a:effectLst/>
                          <a:latin typeface="Times New Roman" pitchFamily="18" charset="0"/>
                          <a:cs typeface="Times New Roman" pitchFamily="18" charset="0"/>
                        </a:rPr>
                        <a:t>29.</a:t>
                      </a:r>
                    </a:p>
                  </a:txBody>
                  <a:tcPr marL="76200" marR="76200" marT="76200" marB="76200" anchor="ctr"/>
                </a:tc>
                <a:tc>
                  <a:txBody>
                    <a:bodyPr/>
                    <a:lstStyle/>
                    <a:p>
                      <a:pPr algn="l"/>
                      <a:r>
                        <a:rPr lang="en-US" sz="1200" b="1">
                          <a:effectLst/>
                          <a:latin typeface="Times New Roman" pitchFamily="18" charset="0"/>
                          <a:cs typeface="Times New Roman" pitchFamily="18" charset="0"/>
                        </a:rPr>
                        <a:t>Resistance to Drying</a:t>
                      </a:r>
                    </a:p>
                  </a:txBody>
                  <a:tcPr marL="76200" marR="76200" marT="76200" marB="76200" anchor="ctr"/>
                </a:tc>
                <a:tc>
                  <a:txBody>
                    <a:bodyPr/>
                    <a:lstStyle/>
                    <a:p>
                      <a:pPr algn="l"/>
                      <a:r>
                        <a:rPr lang="en-US" sz="1200" b="1">
                          <a:effectLst/>
                          <a:latin typeface="Times New Roman" pitchFamily="18" charset="0"/>
                          <a:cs typeface="Times New Roman" pitchFamily="18" charset="0"/>
                        </a:rPr>
                        <a:t>High</a:t>
                      </a:r>
                    </a:p>
                  </a:txBody>
                  <a:tcPr marL="76200" marR="76200" marT="76200" marB="76200" anchor="ctr"/>
                </a:tc>
                <a:tc>
                  <a:txBody>
                    <a:bodyPr/>
                    <a:lstStyle/>
                    <a:p>
                      <a:pPr algn="l"/>
                      <a:r>
                        <a:rPr lang="en-US" sz="1200" b="1">
                          <a:effectLst/>
                          <a:latin typeface="Times New Roman" pitchFamily="18" charset="0"/>
                          <a:cs typeface="Times New Roman" pitchFamily="18" charset="0"/>
                        </a:rPr>
                        <a:t>Low</a:t>
                      </a:r>
                    </a:p>
                  </a:txBody>
                  <a:tcPr marL="76200" marR="76200" marT="76200" marB="76200" anchor="ctr"/>
                </a:tc>
              </a:tr>
              <a:tr h="370840">
                <a:tc>
                  <a:txBody>
                    <a:bodyPr/>
                    <a:lstStyle/>
                    <a:p>
                      <a:pPr algn="l"/>
                      <a:r>
                        <a:rPr lang="en-US" sz="1200" b="1">
                          <a:effectLst/>
                          <a:latin typeface="Times New Roman" pitchFamily="18" charset="0"/>
                          <a:cs typeface="Times New Roman" pitchFamily="18" charset="0"/>
                        </a:rPr>
                        <a:t>30.</a:t>
                      </a:r>
                    </a:p>
                  </a:txBody>
                  <a:tcPr marL="76200" marR="76200" marT="76200" marB="76200" anchor="ctr"/>
                </a:tc>
                <a:tc>
                  <a:txBody>
                    <a:bodyPr/>
                    <a:lstStyle/>
                    <a:p>
                      <a:pPr algn="l"/>
                      <a:r>
                        <a:rPr lang="en-US" sz="1200" b="1">
                          <a:effectLst/>
                          <a:latin typeface="Times New Roman" pitchFamily="18" charset="0"/>
                          <a:cs typeface="Times New Roman" pitchFamily="18" charset="0"/>
                        </a:rPr>
                        <a:t>Rendering</a:t>
                      </a:r>
                    </a:p>
                  </a:txBody>
                  <a:tcPr marL="76200" marR="76200" marT="76200" marB="76200" anchor="ctr"/>
                </a:tc>
                <a:tc>
                  <a:txBody>
                    <a:bodyPr/>
                    <a:lstStyle/>
                    <a:p>
                      <a:pPr algn="l"/>
                      <a:r>
                        <a:rPr lang="en-US" sz="1200" b="1">
                          <a:effectLst/>
                          <a:latin typeface="Times New Roman" pitchFamily="18" charset="0"/>
                          <a:cs typeface="Times New Roman" pitchFamily="18" charset="0"/>
                        </a:rPr>
                        <a:t>They can render Gram -ve by increasing acidity</a:t>
                      </a:r>
                    </a:p>
                  </a:txBody>
                  <a:tcPr marL="76200" marR="76200" marT="76200" marB="76200" anchor="ctr"/>
                </a:tc>
                <a:tc>
                  <a:txBody>
                    <a:bodyPr/>
                    <a:lstStyle/>
                    <a:p>
                      <a:pPr algn="l"/>
                      <a:r>
                        <a:rPr lang="en-US" sz="1200" b="1">
                          <a:effectLst/>
                          <a:latin typeface="Times New Roman" pitchFamily="18" charset="0"/>
                          <a:cs typeface="Times New Roman" pitchFamily="18" charset="0"/>
                        </a:rPr>
                        <a:t>They can render Gram +ve by increasing alkalinity</a:t>
                      </a:r>
                    </a:p>
                  </a:txBody>
                  <a:tcPr marL="76200" marR="76200" marT="76200" marB="76200" anchor="ctr"/>
                </a:tc>
              </a:tr>
              <a:tr h="370840">
                <a:tc>
                  <a:txBody>
                    <a:bodyPr/>
                    <a:lstStyle/>
                    <a:p>
                      <a:pPr algn="l"/>
                      <a:r>
                        <a:rPr lang="en-US" sz="1200" b="1">
                          <a:effectLst/>
                          <a:latin typeface="Times New Roman" pitchFamily="18" charset="0"/>
                          <a:cs typeface="Times New Roman" pitchFamily="18" charset="0"/>
                        </a:rPr>
                        <a:t>31.</a:t>
                      </a:r>
                    </a:p>
                  </a:txBody>
                  <a:tcPr marL="76200" marR="76200" marT="76200" marB="76200" anchor="ctr"/>
                </a:tc>
                <a:tc>
                  <a:txBody>
                    <a:bodyPr/>
                    <a:lstStyle/>
                    <a:p>
                      <a:pPr algn="l"/>
                      <a:r>
                        <a:rPr lang="en-US" sz="1200" b="1">
                          <a:effectLst/>
                          <a:latin typeface="Times New Roman" pitchFamily="18" charset="0"/>
                          <a:cs typeface="Times New Roman" pitchFamily="18" charset="0"/>
                        </a:rPr>
                        <a:t>Examples</a:t>
                      </a:r>
                    </a:p>
                  </a:txBody>
                  <a:tcPr marL="76200" marR="76200" marT="76200" marB="76200" anchor="ctr"/>
                </a:tc>
                <a:tc>
                  <a:txBody>
                    <a:bodyPr/>
                    <a:lstStyle/>
                    <a:p>
                      <a:pPr algn="l"/>
                      <a:r>
                        <a:rPr lang="en-US" sz="1200" b="1" i="1">
                          <a:effectLst/>
                          <a:latin typeface="Times New Roman" pitchFamily="18" charset="0"/>
                          <a:cs typeface="Times New Roman" pitchFamily="18" charset="0"/>
                        </a:rPr>
                        <a:t>Staphylococcus</a:t>
                      </a:r>
                      <a:br>
                        <a:rPr lang="en-US" sz="1200" b="1" i="1">
                          <a:effectLst/>
                          <a:latin typeface="Times New Roman" pitchFamily="18" charset="0"/>
                          <a:cs typeface="Times New Roman" pitchFamily="18" charset="0"/>
                        </a:rPr>
                      </a:br>
                      <a:r>
                        <a:rPr lang="en-US" sz="1200" b="1" i="1">
                          <a:effectLst/>
                          <a:latin typeface="Times New Roman" pitchFamily="18" charset="0"/>
                          <a:cs typeface="Times New Roman" pitchFamily="18" charset="0"/>
                        </a:rPr>
                        <a:t>Streptococcus</a:t>
                      </a:r>
                      <a:br>
                        <a:rPr lang="en-US" sz="1200" b="1" i="1">
                          <a:effectLst/>
                          <a:latin typeface="Times New Roman" pitchFamily="18" charset="0"/>
                          <a:cs typeface="Times New Roman" pitchFamily="18" charset="0"/>
                        </a:rPr>
                      </a:br>
                      <a:r>
                        <a:rPr lang="en-US" sz="1200" b="1" i="1">
                          <a:effectLst/>
                          <a:latin typeface="Times New Roman" pitchFamily="18" charset="0"/>
                          <a:cs typeface="Times New Roman" pitchFamily="18" charset="0"/>
                        </a:rPr>
                        <a:t>Bacillus</a:t>
                      </a:r>
                      <a:br>
                        <a:rPr lang="en-US" sz="1200" b="1" i="1">
                          <a:effectLst/>
                          <a:latin typeface="Times New Roman" pitchFamily="18" charset="0"/>
                          <a:cs typeface="Times New Roman" pitchFamily="18" charset="0"/>
                        </a:rPr>
                      </a:br>
                      <a:r>
                        <a:rPr lang="en-US" sz="1200" b="1" i="1">
                          <a:effectLst/>
                          <a:latin typeface="Times New Roman" pitchFamily="18" charset="0"/>
                          <a:cs typeface="Times New Roman" pitchFamily="18" charset="0"/>
                        </a:rPr>
                        <a:t>Clostridium</a:t>
                      </a:r>
                      <a:br>
                        <a:rPr lang="en-US" sz="1200" b="1" i="1">
                          <a:effectLst/>
                          <a:latin typeface="Times New Roman" pitchFamily="18" charset="0"/>
                          <a:cs typeface="Times New Roman" pitchFamily="18" charset="0"/>
                        </a:rPr>
                      </a:br>
                      <a:r>
                        <a:rPr lang="en-US" sz="1200" b="1" i="1">
                          <a:effectLst/>
                          <a:latin typeface="Times New Roman" pitchFamily="18" charset="0"/>
                          <a:cs typeface="Times New Roman" pitchFamily="18" charset="0"/>
                        </a:rPr>
                        <a:t>Enterococcus</a:t>
                      </a:r>
                      <a:r>
                        <a:rPr lang="en-US" sz="1200" b="1">
                          <a:effectLst/>
                          <a:latin typeface="Times New Roman" pitchFamily="18" charset="0"/>
                          <a:cs typeface="Times New Roman" pitchFamily="18" charset="0"/>
                        </a:rPr>
                        <a:t/>
                      </a:r>
                      <a:br>
                        <a:rPr lang="en-US" sz="1200" b="1">
                          <a:effectLst/>
                          <a:latin typeface="Times New Roman" pitchFamily="18" charset="0"/>
                          <a:cs typeface="Times New Roman" pitchFamily="18" charset="0"/>
                        </a:rPr>
                      </a:br>
                      <a:r>
                        <a:rPr lang="en-US" sz="1200" b="1" i="1">
                          <a:effectLst/>
                          <a:latin typeface="Times New Roman" pitchFamily="18" charset="0"/>
                          <a:cs typeface="Times New Roman" pitchFamily="18" charset="0"/>
                        </a:rPr>
                        <a:t>Listeria</a:t>
                      </a:r>
                      <a:endParaRPr lang="en-US" sz="1200" b="1">
                        <a:effectLst/>
                        <a:latin typeface="Times New Roman" pitchFamily="18" charset="0"/>
                        <a:cs typeface="Times New Roman" pitchFamily="18" charset="0"/>
                      </a:endParaRPr>
                    </a:p>
                  </a:txBody>
                  <a:tcPr marL="76200" marR="76200" marT="76200" marB="76200" anchor="ctr"/>
                </a:tc>
                <a:tc>
                  <a:txBody>
                    <a:bodyPr/>
                    <a:lstStyle/>
                    <a:p>
                      <a:pPr algn="l"/>
                      <a:r>
                        <a:rPr lang="en-US" sz="1200" b="1" i="1" dirty="0">
                          <a:effectLst/>
                          <a:latin typeface="Times New Roman" pitchFamily="18" charset="0"/>
                          <a:cs typeface="Times New Roman" pitchFamily="18" charset="0"/>
                        </a:rPr>
                        <a:t>Escherichia</a:t>
                      </a:r>
                      <a:br>
                        <a:rPr lang="en-US" sz="1200" b="1" i="1" dirty="0">
                          <a:effectLst/>
                          <a:latin typeface="Times New Roman" pitchFamily="18" charset="0"/>
                          <a:cs typeface="Times New Roman" pitchFamily="18" charset="0"/>
                        </a:rPr>
                      </a:br>
                      <a:r>
                        <a:rPr lang="en-US" sz="1200" b="1" i="1" dirty="0">
                          <a:effectLst/>
                          <a:latin typeface="Times New Roman" pitchFamily="18" charset="0"/>
                          <a:cs typeface="Times New Roman" pitchFamily="18" charset="0"/>
                        </a:rPr>
                        <a:t>Salmonella</a:t>
                      </a:r>
                      <a:br>
                        <a:rPr lang="en-US" sz="1200" b="1" i="1" dirty="0">
                          <a:effectLst/>
                          <a:latin typeface="Times New Roman" pitchFamily="18" charset="0"/>
                          <a:cs typeface="Times New Roman" pitchFamily="18" charset="0"/>
                        </a:rPr>
                      </a:br>
                      <a:r>
                        <a:rPr lang="en-US" sz="1200" b="1" i="1" dirty="0" err="1">
                          <a:effectLst/>
                          <a:latin typeface="Times New Roman" pitchFamily="18" charset="0"/>
                          <a:cs typeface="Times New Roman" pitchFamily="18" charset="0"/>
                        </a:rPr>
                        <a:t>Klebsiella</a:t>
                      </a:r>
                      <a:r>
                        <a:rPr lang="en-US" sz="1200" b="1" i="1" dirty="0">
                          <a:effectLst/>
                          <a:latin typeface="Times New Roman" pitchFamily="18" charset="0"/>
                          <a:cs typeface="Times New Roman" pitchFamily="18" charset="0"/>
                        </a:rPr>
                        <a:t/>
                      </a:r>
                      <a:br>
                        <a:rPr lang="en-US" sz="1200" b="1" i="1" dirty="0">
                          <a:effectLst/>
                          <a:latin typeface="Times New Roman" pitchFamily="18" charset="0"/>
                          <a:cs typeface="Times New Roman" pitchFamily="18" charset="0"/>
                        </a:rPr>
                      </a:br>
                      <a:r>
                        <a:rPr lang="en-US" sz="1200" b="1" i="1" dirty="0">
                          <a:effectLst/>
                          <a:latin typeface="Times New Roman" pitchFamily="18" charset="0"/>
                          <a:cs typeface="Times New Roman" pitchFamily="18" charset="0"/>
                        </a:rPr>
                        <a:t>Proteus</a:t>
                      </a:r>
                      <a:br>
                        <a:rPr lang="en-US" sz="1200" b="1" i="1" dirty="0">
                          <a:effectLst/>
                          <a:latin typeface="Times New Roman" pitchFamily="18" charset="0"/>
                          <a:cs typeface="Times New Roman" pitchFamily="18" charset="0"/>
                        </a:rPr>
                      </a:br>
                      <a:r>
                        <a:rPr lang="en-US" sz="1200" b="1" i="1" dirty="0">
                          <a:effectLst/>
                          <a:latin typeface="Times New Roman" pitchFamily="18" charset="0"/>
                          <a:cs typeface="Times New Roman" pitchFamily="18" charset="0"/>
                        </a:rPr>
                        <a:t>Helicobacter</a:t>
                      </a:r>
                      <a:br>
                        <a:rPr lang="en-US" sz="1200" b="1" i="1" dirty="0">
                          <a:effectLst/>
                          <a:latin typeface="Times New Roman" pitchFamily="18" charset="0"/>
                          <a:cs typeface="Times New Roman" pitchFamily="18" charset="0"/>
                        </a:rPr>
                      </a:br>
                      <a:r>
                        <a:rPr lang="en-US" sz="1200" b="1" i="1" dirty="0">
                          <a:effectLst/>
                          <a:latin typeface="Times New Roman" pitchFamily="18" charset="0"/>
                          <a:cs typeface="Times New Roman" pitchFamily="18" charset="0"/>
                        </a:rPr>
                        <a:t>Pseudomonas</a:t>
                      </a:r>
                      <a:endParaRPr lang="en-US" sz="1200" b="1" dirty="0">
                        <a:effectLst/>
                        <a:latin typeface="Times New Roman" pitchFamily="18" charset="0"/>
                        <a:cs typeface="Times New Roman" pitchFamily="18" charset="0"/>
                      </a:endParaRPr>
                    </a:p>
                  </a:txBody>
                  <a:tcPr marL="76200" marR="76200" marT="76200" marB="76200" anchor="ctr"/>
                </a:tc>
              </a:tr>
            </a:tbl>
          </a:graphicData>
        </a:graphic>
      </p:graphicFrame>
    </p:spTree>
    <p:extLst>
      <p:ext uri="{BB962C8B-B14F-4D97-AF65-F5344CB8AC3E}">
        <p14:creationId xmlns:p14="http://schemas.microsoft.com/office/powerpoint/2010/main" val="97356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951408741"/>
              </p:ext>
            </p:extLst>
          </p:nvPr>
        </p:nvGraphicFramePr>
        <p:xfrm>
          <a:off x="107950" y="115888"/>
          <a:ext cx="8928099" cy="4079240"/>
        </p:xfrm>
        <a:graphic>
          <a:graphicData uri="http://schemas.openxmlformats.org/drawingml/2006/table">
            <a:tbl>
              <a:tblPr firstRow="1" bandRow="1">
                <a:tableStyleId>{5C22544A-7EE6-4342-B048-85BDC9FD1C3A}</a:tableStyleId>
              </a:tblPr>
              <a:tblGrid>
                <a:gridCol w="2976033"/>
                <a:gridCol w="2976033"/>
                <a:gridCol w="2976033"/>
              </a:tblGrid>
              <a:tr h="370840">
                <a:tc gridSpan="3">
                  <a:txBody>
                    <a:bodyPr/>
                    <a:lstStyle/>
                    <a:p>
                      <a:pPr algn="ctr"/>
                      <a:r>
                        <a:rPr lang="en-US" sz="1800" b="1" i="0" kern="1200" dirty="0" smtClean="0">
                          <a:solidFill>
                            <a:schemeClr val="lt1"/>
                          </a:solidFill>
                          <a:effectLst/>
                          <a:latin typeface="+mn-lt"/>
                          <a:ea typeface="+mn-ea"/>
                          <a:cs typeface="+mn-cs"/>
                        </a:rPr>
                        <a:t>Examples of Gram-positive </a:t>
                      </a:r>
                      <a:r>
                        <a:rPr lang="en-US" sz="1800" b="1" i="0" kern="1200" dirty="0" err="1" smtClean="0">
                          <a:solidFill>
                            <a:schemeClr val="lt1"/>
                          </a:solidFill>
                          <a:effectLst/>
                          <a:latin typeface="+mn-lt"/>
                          <a:ea typeface="+mn-ea"/>
                          <a:cs typeface="+mn-cs"/>
                        </a:rPr>
                        <a:t>cocci</a:t>
                      </a:r>
                      <a:r>
                        <a:rPr lang="en-US" sz="1800" b="1" i="0" kern="1200" dirty="0" smtClean="0">
                          <a:solidFill>
                            <a:schemeClr val="lt1"/>
                          </a:solidFill>
                          <a:effectLst/>
                          <a:latin typeface="+mn-lt"/>
                          <a:ea typeface="+mn-ea"/>
                          <a:cs typeface="+mn-cs"/>
                        </a:rPr>
                        <a:t> bacteria</a:t>
                      </a:r>
                      <a:endParaRPr lang="en-US" sz="1800" b="0" i="0" kern="1200" dirty="0">
                        <a:solidFill>
                          <a:schemeClr val="lt1"/>
                        </a:solidFill>
                        <a:effectLst/>
                        <a:latin typeface="+mn-lt"/>
                        <a:ea typeface="+mn-ea"/>
                        <a:cs typeface="+mn-cs"/>
                      </a:endParaRPr>
                    </a:p>
                  </a:txBody>
                  <a:tcPr/>
                </a:tc>
                <a:tc hMerge="1">
                  <a:txBody>
                    <a:bodyPr/>
                    <a:lstStyle/>
                    <a:p>
                      <a:endParaRPr lang="en-US"/>
                    </a:p>
                  </a:txBody>
                  <a:tcPr/>
                </a:tc>
                <a:tc hMerge="1">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44" t="13200" r="37510" b="14163"/>
          <a:stretch/>
        </p:blipFill>
        <p:spPr bwMode="auto">
          <a:xfrm>
            <a:off x="107504" y="476672"/>
            <a:ext cx="892899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18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720080"/>
          </a:xfrm>
        </p:spPr>
        <p:txBody>
          <a:bodyPr>
            <a:normAutofit fontScale="90000"/>
          </a:bodyPr>
          <a:lstStyle/>
          <a:p>
            <a:pPr algn="l"/>
            <a:r>
              <a:rPr lang="en-US" sz="2400" b="1" dirty="0" smtClean="0">
                <a:solidFill>
                  <a:srgbClr val="000000"/>
                </a:solidFill>
                <a:latin typeface="-apple-system"/>
              </a:rPr>
              <a:t/>
            </a:r>
            <a:br>
              <a:rPr lang="en-US" sz="2400" b="1" dirty="0" smtClean="0">
                <a:solidFill>
                  <a:srgbClr val="000000"/>
                </a:solidFill>
                <a:latin typeface="-apple-system"/>
              </a:rPr>
            </a:br>
            <a:r>
              <a:rPr lang="en-US" sz="2400" b="1" dirty="0" smtClean="0">
                <a:solidFill>
                  <a:srgbClr val="000000"/>
                </a:solidFill>
                <a:latin typeface="-apple-system"/>
              </a:rPr>
              <a:t>Examples </a:t>
            </a:r>
            <a:r>
              <a:rPr lang="en-US" sz="2400" b="1" dirty="0">
                <a:solidFill>
                  <a:srgbClr val="000000"/>
                </a:solidFill>
                <a:latin typeface="-apple-system"/>
              </a:rPr>
              <a:t>of Gram-positive bacilli </a:t>
            </a:r>
            <a:r>
              <a:rPr lang="en-US" sz="2400" b="1" dirty="0" smtClean="0">
                <a:solidFill>
                  <a:srgbClr val="000000"/>
                </a:solidFill>
                <a:latin typeface="-apple-system"/>
              </a:rPr>
              <a:t>bacteria</a:t>
            </a:r>
            <a:r>
              <a:rPr lang="ar-IQ" sz="2400" b="1" dirty="0" smtClean="0">
                <a:solidFill>
                  <a:srgbClr val="000000"/>
                </a:solidFill>
                <a:latin typeface="-apple-system"/>
              </a:rPr>
              <a:t/>
            </a:r>
            <a:br>
              <a:rPr lang="ar-IQ" sz="2400" b="1" dirty="0" smtClean="0">
                <a:solidFill>
                  <a:srgbClr val="000000"/>
                </a:solidFill>
                <a:latin typeface="-apple-system"/>
              </a:rPr>
            </a:br>
            <a:r>
              <a:rPr lang="en-US" sz="2400" dirty="0">
                <a:solidFill>
                  <a:srgbClr val="000000"/>
                </a:solidFill>
                <a:latin typeface="-apple-system"/>
              </a:rPr>
              <a:t/>
            </a:r>
            <a:br>
              <a:rPr lang="en-US" sz="2400" dirty="0">
                <a:solidFill>
                  <a:srgbClr val="000000"/>
                </a:solidFill>
                <a:latin typeface="-apple-system"/>
              </a:rPr>
            </a:br>
            <a:endParaRPr lang="en-US" sz="2400" dirty="0"/>
          </a:p>
        </p:txBody>
      </p:sp>
      <p:sp>
        <p:nvSpPr>
          <p:cNvPr id="3" name="عنصر نائب للمحتوى 2"/>
          <p:cNvSpPr>
            <a:spLocks noGrp="1"/>
          </p:cNvSpPr>
          <p:nvPr>
            <p:ph idx="1"/>
          </p:nvPr>
        </p:nvSpPr>
        <p:spPr>
          <a:xfrm>
            <a:off x="107504" y="548680"/>
            <a:ext cx="8928992" cy="6120680"/>
          </a:xfrm>
        </p:spPr>
        <p:txBody>
          <a:bodyPr>
            <a:normAutofit/>
          </a:bodyPr>
          <a:lstStyle/>
          <a:p>
            <a:pPr marL="0" indent="0" algn="l" rtl="0">
              <a:buNone/>
            </a:pPr>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96" t="13449" r="37680" b="15824"/>
          <a:stretch/>
        </p:blipFill>
        <p:spPr bwMode="auto">
          <a:xfrm>
            <a:off x="107504" y="568206"/>
            <a:ext cx="8928992" cy="610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54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1143000"/>
          </a:xfrm>
        </p:spPr>
        <p:txBody>
          <a:bodyPr>
            <a:normAutofit/>
          </a:bodyPr>
          <a:lstStyle/>
          <a:p>
            <a:pPr algn="l" rtl="0"/>
            <a:endParaRPr lang="en-US" sz="2400" dirty="0"/>
          </a:p>
        </p:txBody>
      </p:sp>
      <p:sp>
        <p:nvSpPr>
          <p:cNvPr id="3" name="عنصر نائب للمحتوى 2"/>
          <p:cNvSpPr>
            <a:spLocks noGrp="1"/>
          </p:cNvSpPr>
          <p:nvPr>
            <p:ph idx="1"/>
          </p:nvPr>
        </p:nvSpPr>
        <p:spPr>
          <a:xfrm>
            <a:off x="107504" y="1600200"/>
            <a:ext cx="8928992" cy="5141168"/>
          </a:xfrm>
        </p:spPr>
        <p:txBody>
          <a:bodyPr>
            <a:normAutofit/>
          </a:bodyPr>
          <a:lstStyle/>
          <a:p>
            <a:pPr marL="0" indent="0" algn="l" rtl="0">
              <a:buNone/>
            </a:pPr>
            <a:endParaRPr lang="en-US"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72" t="18671" r="36091" b="16930"/>
          <a:stretch/>
        </p:blipFill>
        <p:spPr bwMode="auto">
          <a:xfrm>
            <a:off x="107504" y="260648"/>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20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332656"/>
            <a:ext cx="8928992" cy="6336704"/>
          </a:xfrm>
        </p:spPr>
        <p:txBody>
          <a:bodyPr>
            <a:normAutofit/>
          </a:bodyPr>
          <a:lstStyle/>
          <a:p>
            <a:pPr marL="0" indent="0" algn="l" rtl="0">
              <a:buNone/>
            </a:pPr>
            <a:endParaRPr lang="en-US"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85" t="23695" r="41019" b="57634"/>
          <a:stretch/>
        </p:blipFill>
        <p:spPr bwMode="auto">
          <a:xfrm>
            <a:off x="107504" y="404664"/>
            <a:ext cx="892899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9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79388" y="333375"/>
            <a:ext cx="8507412" cy="6335713"/>
          </a:xfrm>
        </p:spPr>
        <p:txBody>
          <a:bodyPr>
            <a:normAutofit/>
          </a:bodyPr>
          <a:lstStyle/>
          <a:p>
            <a:pPr marL="0" indent="0" algn="l" rtl="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6" t="18671" r="38262" b="16772"/>
          <a:stretch/>
        </p:blipFill>
        <p:spPr bwMode="auto">
          <a:xfrm>
            <a:off x="323528" y="332656"/>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93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5937523"/>
          </a:xfrm>
        </p:spPr>
        <p:txBody>
          <a:bodyPr>
            <a:normAutofit/>
          </a:bodyPr>
          <a:lstStyle/>
          <a:p>
            <a:pPr marL="0" indent="0" algn="l" rtl="0">
              <a:buNone/>
            </a:pP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2" t="12657" r="36838" b="23102"/>
          <a:stretch/>
        </p:blipFill>
        <p:spPr bwMode="auto">
          <a:xfrm>
            <a:off x="179512" y="116632"/>
            <a:ext cx="878497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0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264696"/>
          </a:xfrm>
        </p:spPr>
        <p:txBody>
          <a:bodyPr>
            <a:normAutofit/>
          </a:bodyPr>
          <a:lstStyle/>
          <a:p>
            <a:pPr marL="0" indent="0" algn="l" rtl="0">
              <a:buNone/>
            </a:pPr>
            <a:r>
              <a:rPr lang="en-US" sz="2400" b="1" dirty="0"/>
              <a:t>Examples of Gram-negative bacilli and </a:t>
            </a:r>
            <a:r>
              <a:rPr lang="en-US" sz="2400" b="1" dirty="0" err="1"/>
              <a:t>coccobacilli</a:t>
            </a:r>
            <a:r>
              <a:rPr lang="en-US" sz="2400" b="1" dirty="0"/>
              <a:t> bacteria</a:t>
            </a:r>
            <a:endParaRPr lang="en-US" sz="2400" dirty="0"/>
          </a:p>
          <a:p>
            <a:pPr marL="0" indent="0" algn="l" rtl="0">
              <a:buNone/>
            </a:pPr>
            <a:endParaRPr lang="en-US"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3" t="16667" r="36066" b="18229"/>
          <a:stretch/>
        </p:blipFill>
        <p:spPr bwMode="auto">
          <a:xfrm>
            <a:off x="179512" y="692696"/>
            <a:ext cx="878497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16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78239858"/>
              </p:ext>
            </p:extLst>
          </p:nvPr>
        </p:nvGraphicFramePr>
        <p:xfrm>
          <a:off x="179512" y="116633"/>
          <a:ext cx="8784976" cy="6769878"/>
        </p:xfrm>
        <a:graphic>
          <a:graphicData uri="http://schemas.openxmlformats.org/drawingml/2006/table">
            <a:tbl>
              <a:tblPr firstRow="1" bandRow="1">
                <a:tableStyleId>{5C22544A-7EE6-4342-B048-85BDC9FD1C3A}</a:tableStyleId>
              </a:tblPr>
              <a:tblGrid>
                <a:gridCol w="4392488"/>
                <a:gridCol w="4392488"/>
              </a:tblGrid>
              <a:tr h="369078">
                <a:tc>
                  <a:txBody>
                    <a:bodyPr/>
                    <a:lstStyle/>
                    <a:p>
                      <a:pPr algn="ctr" rtl="0"/>
                      <a:r>
                        <a:rPr lang="en-US" dirty="0" smtClean="0"/>
                        <a:t>Gram Positive\</a:t>
                      </a:r>
                      <a:endParaRPr lang="en-US" dirty="0"/>
                    </a:p>
                  </a:txBody>
                  <a:tcPr/>
                </a:tc>
                <a:tc>
                  <a:txBody>
                    <a:bodyPr/>
                    <a:lstStyle/>
                    <a:p>
                      <a:pPr algn="ctr"/>
                      <a:r>
                        <a:rPr lang="en-US" dirty="0" smtClean="0"/>
                        <a:t>Gram Negative</a:t>
                      </a:r>
                      <a:endParaRPr lang="en-US" dirty="0"/>
                    </a:p>
                  </a:txBody>
                  <a:tcPr/>
                </a:tc>
              </a:tr>
              <a:tr h="417044">
                <a:tc gridSpan="2">
                  <a:txBody>
                    <a:bodyPr/>
                    <a:lstStyle/>
                    <a:p>
                      <a:pPr algn="ctr" rtl="0"/>
                      <a:r>
                        <a:rPr lang="en-US" b="1" dirty="0">
                          <a:solidFill>
                            <a:srgbClr val="0070C0"/>
                          </a:solidFill>
                          <a:effectLst/>
                        </a:rPr>
                        <a:t>Morphology</a:t>
                      </a:r>
                    </a:p>
                  </a:txBody>
                  <a:tcPr marL="104775" marR="104775" marT="76200" marB="76200" anchor="ctr"/>
                </a:tc>
                <a:tc hMerge="1">
                  <a:txBody>
                    <a:bodyPr/>
                    <a:lstStyle/>
                    <a:p>
                      <a:endParaRPr lang="en-US"/>
                    </a:p>
                  </a:txBody>
                  <a:tcPr/>
                </a:tc>
              </a:tr>
              <a:tr h="417044">
                <a:tc>
                  <a:txBody>
                    <a:bodyPr/>
                    <a:lstStyle/>
                    <a:p>
                      <a:pPr algn="l" rtl="0"/>
                      <a:r>
                        <a:rPr lang="en-US" b="1" dirty="0" err="1">
                          <a:solidFill>
                            <a:srgbClr val="6600CC"/>
                          </a:solidFill>
                          <a:effectLst/>
                        </a:rPr>
                        <a:t>Cocci</a:t>
                      </a:r>
                      <a:r>
                        <a:rPr lang="en-US" b="1" dirty="0">
                          <a:solidFill>
                            <a:srgbClr val="6600CC"/>
                          </a:solidFill>
                          <a:effectLst/>
                        </a:rPr>
                        <a:t> or spore-forming rods</a:t>
                      </a:r>
                    </a:p>
                  </a:txBody>
                  <a:tcPr marL="104775" marR="104775" marT="76200" marB="76200" anchor="ctr"/>
                </a:tc>
                <a:tc>
                  <a:txBody>
                    <a:bodyPr/>
                    <a:lstStyle/>
                    <a:p>
                      <a:pPr algn="l" rtl="0"/>
                      <a:r>
                        <a:rPr lang="en-US" b="1" dirty="0">
                          <a:solidFill>
                            <a:srgbClr val="FF0000"/>
                          </a:solidFill>
                          <a:effectLst/>
                        </a:rPr>
                        <a:t>Non-spore forming rods.</a:t>
                      </a:r>
                    </a:p>
                  </a:txBody>
                  <a:tcPr marL="104775" marR="104775" marT="76200" marB="76200" anchor="ctr"/>
                </a:tc>
              </a:tr>
              <a:tr h="417044">
                <a:tc gridSpan="2">
                  <a:txBody>
                    <a:bodyPr/>
                    <a:lstStyle/>
                    <a:p>
                      <a:pPr algn="ctr" rtl="0"/>
                      <a:r>
                        <a:rPr lang="en-US" b="1" dirty="0">
                          <a:solidFill>
                            <a:srgbClr val="0070C0"/>
                          </a:solidFill>
                          <a:effectLst/>
                        </a:rPr>
                        <a:t>Flagella Structure</a:t>
                      </a:r>
                    </a:p>
                  </a:txBody>
                  <a:tcPr marL="104775" marR="104775" marT="76200" marB="76200" anchor="ctr"/>
                </a:tc>
                <a:tc hMerge="1">
                  <a:txBody>
                    <a:bodyPr/>
                    <a:lstStyle/>
                    <a:p>
                      <a:endParaRPr lang="en-US"/>
                    </a:p>
                  </a:txBody>
                  <a:tcPr/>
                </a:tc>
              </a:tr>
              <a:tr h="417044">
                <a:tc>
                  <a:txBody>
                    <a:bodyPr/>
                    <a:lstStyle/>
                    <a:p>
                      <a:pPr algn="l" rtl="0"/>
                      <a:r>
                        <a:rPr lang="en-US" b="1" dirty="0">
                          <a:solidFill>
                            <a:srgbClr val="6600CC"/>
                          </a:solidFill>
                          <a:effectLst/>
                        </a:rPr>
                        <a:t>Two rings in basal body</a:t>
                      </a:r>
                    </a:p>
                  </a:txBody>
                  <a:tcPr marL="104775" marR="104775" marT="76200" marB="76200" anchor="ctr"/>
                </a:tc>
                <a:tc>
                  <a:txBody>
                    <a:bodyPr/>
                    <a:lstStyle/>
                    <a:p>
                      <a:pPr algn="l" rtl="0"/>
                      <a:r>
                        <a:rPr lang="en-US" b="1" dirty="0">
                          <a:solidFill>
                            <a:srgbClr val="FF0000"/>
                          </a:solidFill>
                          <a:effectLst/>
                        </a:rPr>
                        <a:t>Four rings in basal body</a:t>
                      </a:r>
                    </a:p>
                  </a:txBody>
                  <a:tcPr marL="104775" marR="104775" marT="76200" marB="76200" anchor="ctr"/>
                </a:tc>
              </a:tr>
              <a:tr h="417044">
                <a:tc gridSpan="2">
                  <a:txBody>
                    <a:bodyPr/>
                    <a:lstStyle/>
                    <a:p>
                      <a:pPr algn="ctr" rtl="0"/>
                      <a:r>
                        <a:rPr lang="en-US" b="1" dirty="0">
                          <a:solidFill>
                            <a:srgbClr val="0070C0"/>
                          </a:solidFill>
                          <a:effectLst/>
                        </a:rPr>
                        <a:t>Lipid content</a:t>
                      </a:r>
                    </a:p>
                  </a:txBody>
                  <a:tcPr marL="104775" marR="104775" marT="76200" marB="76200" anchor="ctr"/>
                </a:tc>
                <a:tc hMerge="1">
                  <a:txBody>
                    <a:bodyPr/>
                    <a:lstStyle/>
                    <a:p>
                      <a:endParaRPr lang="en-US"/>
                    </a:p>
                  </a:txBody>
                  <a:tcPr/>
                </a:tc>
              </a:tr>
              <a:tr h="417044">
                <a:tc>
                  <a:txBody>
                    <a:bodyPr/>
                    <a:lstStyle/>
                    <a:p>
                      <a:pPr algn="l" rtl="0"/>
                      <a:r>
                        <a:rPr lang="en-US" b="1" dirty="0">
                          <a:solidFill>
                            <a:srgbClr val="6600CC"/>
                          </a:solidFill>
                          <a:effectLst/>
                        </a:rPr>
                        <a:t>Very low</a:t>
                      </a:r>
                    </a:p>
                  </a:txBody>
                  <a:tcPr marL="104775" marR="104775" marT="76200" marB="76200" anchor="ctr"/>
                </a:tc>
                <a:tc>
                  <a:txBody>
                    <a:bodyPr/>
                    <a:lstStyle/>
                    <a:p>
                      <a:pPr algn="l" rtl="0"/>
                      <a:r>
                        <a:rPr lang="en-US" b="1" dirty="0">
                          <a:solidFill>
                            <a:srgbClr val="FF0000"/>
                          </a:solidFill>
                          <a:effectLst/>
                        </a:rPr>
                        <a:t>20 to 30%</a:t>
                      </a:r>
                    </a:p>
                  </a:txBody>
                  <a:tcPr marL="104775" marR="104775" marT="76200" marB="76200" anchor="ctr"/>
                </a:tc>
              </a:tr>
              <a:tr h="417044">
                <a:tc gridSpan="2">
                  <a:txBody>
                    <a:bodyPr/>
                    <a:lstStyle/>
                    <a:p>
                      <a:pPr algn="ctr" rtl="0"/>
                      <a:r>
                        <a:rPr lang="en-US" b="1" dirty="0">
                          <a:solidFill>
                            <a:srgbClr val="0070C0"/>
                          </a:solidFill>
                          <a:effectLst/>
                        </a:rPr>
                        <a:t>Lipopolysaccharide</a:t>
                      </a:r>
                    </a:p>
                  </a:txBody>
                  <a:tcPr marL="104775" marR="104775" marT="76200" marB="76200" anchor="ctr"/>
                </a:tc>
                <a:tc hMerge="1">
                  <a:txBody>
                    <a:bodyPr/>
                    <a:lstStyle/>
                    <a:p>
                      <a:endParaRPr lang="en-US"/>
                    </a:p>
                  </a:txBody>
                  <a:tcPr/>
                </a:tc>
              </a:tr>
              <a:tr h="417044">
                <a:tc>
                  <a:txBody>
                    <a:bodyPr/>
                    <a:lstStyle/>
                    <a:p>
                      <a:pPr algn="l" rtl="0"/>
                      <a:r>
                        <a:rPr lang="en-US" b="1" dirty="0">
                          <a:solidFill>
                            <a:srgbClr val="6600CC"/>
                          </a:solidFill>
                          <a:effectLst/>
                        </a:rPr>
                        <a:t>Absent</a:t>
                      </a:r>
                    </a:p>
                  </a:txBody>
                  <a:tcPr marL="104775" marR="104775" marT="76200" marB="76200" anchor="ctr"/>
                </a:tc>
                <a:tc>
                  <a:txBody>
                    <a:bodyPr/>
                    <a:lstStyle/>
                    <a:p>
                      <a:pPr algn="l" rtl="0"/>
                      <a:r>
                        <a:rPr lang="en-US" b="1" dirty="0">
                          <a:solidFill>
                            <a:srgbClr val="FF0000"/>
                          </a:solidFill>
                          <a:effectLst/>
                        </a:rPr>
                        <a:t>Present</a:t>
                      </a:r>
                    </a:p>
                  </a:txBody>
                  <a:tcPr marL="104775" marR="104775" marT="76200" marB="76200" anchor="ctr"/>
                </a:tc>
              </a:tr>
              <a:tr h="417044">
                <a:tc gridSpan="2">
                  <a:txBody>
                    <a:bodyPr/>
                    <a:lstStyle/>
                    <a:p>
                      <a:pPr algn="ctr" rtl="0"/>
                      <a:r>
                        <a:rPr lang="en-US" b="1" dirty="0">
                          <a:solidFill>
                            <a:srgbClr val="0070C0"/>
                          </a:solidFill>
                          <a:effectLst/>
                        </a:rPr>
                        <a:t>Toxin Produced</a:t>
                      </a:r>
                    </a:p>
                  </a:txBody>
                  <a:tcPr marL="104775" marR="104775" marT="76200" marB="76200" anchor="ctr"/>
                </a:tc>
                <a:tc hMerge="1">
                  <a:txBody>
                    <a:bodyPr/>
                    <a:lstStyle/>
                    <a:p>
                      <a:endParaRPr lang="en-US"/>
                    </a:p>
                  </a:txBody>
                  <a:tcPr/>
                </a:tc>
              </a:tr>
              <a:tr h="417044">
                <a:tc>
                  <a:txBody>
                    <a:bodyPr/>
                    <a:lstStyle/>
                    <a:p>
                      <a:pPr algn="l" rtl="0"/>
                      <a:r>
                        <a:rPr lang="en-US" b="1" dirty="0">
                          <a:solidFill>
                            <a:srgbClr val="6600CC"/>
                          </a:solidFill>
                          <a:effectLst/>
                        </a:rPr>
                        <a:t>Exotoxins</a:t>
                      </a:r>
                    </a:p>
                  </a:txBody>
                  <a:tcPr marL="104775" marR="104775" marT="76200" marB="76200" anchor="ctr"/>
                </a:tc>
                <a:tc>
                  <a:txBody>
                    <a:bodyPr/>
                    <a:lstStyle/>
                    <a:p>
                      <a:pPr algn="l" rtl="0"/>
                      <a:r>
                        <a:rPr lang="en-US" b="1" dirty="0">
                          <a:solidFill>
                            <a:srgbClr val="FF0000"/>
                          </a:solidFill>
                          <a:effectLst/>
                        </a:rPr>
                        <a:t>Endotoxins or Exotoxins</a:t>
                      </a:r>
                    </a:p>
                  </a:txBody>
                  <a:tcPr marL="104775" marR="104775" marT="76200" marB="76200" anchor="ctr"/>
                </a:tc>
              </a:tr>
              <a:tr h="417044">
                <a:tc gridSpan="2">
                  <a:txBody>
                    <a:bodyPr/>
                    <a:lstStyle/>
                    <a:p>
                      <a:pPr algn="ctr" rtl="0"/>
                      <a:r>
                        <a:rPr lang="en-US" b="1" dirty="0">
                          <a:solidFill>
                            <a:srgbClr val="0070C0"/>
                          </a:solidFill>
                          <a:effectLst/>
                        </a:rPr>
                        <a:t>Resistance to Antibiotic</a:t>
                      </a:r>
                    </a:p>
                  </a:txBody>
                  <a:tcPr marL="104775" marR="104775" marT="76200" marB="76200" anchor="ctr"/>
                </a:tc>
                <a:tc hMerge="1">
                  <a:txBody>
                    <a:bodyPr/>
                    <a:lstStyle/>
                    <a:p>
                      <a:endParaRPr lang="en-US"/>
                    </a:p>
                  </a:txBody>
                  <a:tcPr/>
                </a:tc>
              </a:tr>
              <a:tr h="417044">
                <a:tc>
                  <a:txBody>
                    <a:bodyPr/>
                    <a:lstStyle/>
                    <a:p>
                      <a:pPr algn="l" rtl="0"/>
                      <a:r>
                        <a:rPr lang="en-US" b="1" dirty="0">
                          <a:solidFill>
                            <a:srgbClr val="6600CC"/>
                          </a:solidFill>
                          <a:effectLst/>
                        </a:rPr>
                        <a:t>More susceptible</a:t>
                      </a:r>
                    </a:p>
                  </a:txBody>
                  <a:tcPr marL="104775" marR="104775" marT="76200" marB="76200" anchor="ctr"/>
                </a:tc>
                <a:tc>
                  <a:txBody>
                    <a:bodyPr/>
                    <a:lstStyle/>
                    <a:p>
                      <a:pPr algn="l" rtl="0"/>
                      <a:r>
                        <a:rPr lang="en-US" b="1" dirty="0">
                          <a:solidFill>
                            <a:srgbClr val="FF0000"/>
                          </a:solidFill>
                          <a:effectLst/>
                        </a:rPr>
                        <a:t>More resistant</a:t>
                      </a:r>
                    </a:p>
                  </a:txBody>
                  <a:tcPr marL="104775" marR="104775" marT="76200" marB="76200" anchor="ctr"/>
                </a:tc>
              </a:tr>
              <a:tr h="417044">
                <a:tc gridSpan="2">
                  <a:txBody>
                    <a:bodyPr/>
                    <a:lstStyle/>
                    <a:p>
                      <a:pPr algn="ctr" rtl="0"/>
                      <a:r>
                        <a:rPr lang="en-US" b="1" dirty="0">
                          <a:solidFill>
                            <a:srgbClr val="0070C0"/>
                          </a:solidFill>
                          <a:effectLst/>
                        </a:rPr>
                        <a:t>Examples</a:t>
                      </a:r>
                    </a:p>
                  </a:txBody>
                  <a:tcPr marL="104775" marR="104775" marT="76200" marB="76200" anchor="ctr"/>
                </a:tc>
                <a:tc hMerge="1">
                  <a:txBody>
                    <a:bodyPr/>
                    <a:lstStyle/>
                    <a:p>
                      <a:endParaRPr lang="en-US"/>
                    </a:p>
                  </a:txBody>
                  <a:tcPr/>
                </a:tc>
              </a:tr>
              <a:tr h="417044">
                <a:tc>
                  <a:txBody>
                    <a:bodyPr/>
                    <a:lstStyle/>
                    <a:p>
                      <a:pPr algn="l" rtl="0"/>
                      <a:r>
                        <a:rPr lang="en-US" b="1" dirty="0" smtClean="0">
                          <a:solidFill>
                            <a:srgbClr val="6600CC"/>
                          </a:solidFill>
                          <a:effectLst/>
                        </a:rPr>
                        <a:t>Staphylococcus, Streptococcus, etc.</a:t>
                      </a:r>
                      <a:endParaRPr lang="en-US" b="1" dirty="0">
                        <a:solidFill>
                          <a:srgbClr val="6600CC"/>
                        </a:solidFill>
                        <a:effectLst/>
                      </a:endParaRPr>
                    </a:p>
                  </a:txBody>
                  <a:tcPr marL="104775" marR="104775" marT="76200" marB="76200" anchor="ctr"/>
                </a:tc>
                <a:tc>
                  <a:txBody>
                    <a:bodyPr/>
                    <a:lstStyle/>
                    <a:p>
                      <a:pPr algn="l" rtl="0"/>
                      <a:r>
                        <a:rPr lang="en-US" b="1" dirty="0">
                          <a:solidFill>
                            <a:srgbClr val="FF0000"/>
                          </a:solidFill>
                          <a:effectLst/>
                        </a:rPr>
                        <a:t>Escherichia, Salmonella, etc.</a:t>
                      </a:r>
                    </a:p>
                  </a:txBody>
                  <a:tcPr marL="104775" marR="104775" marT="76200" marB="76200" anchor="ctr"/>
                </a:tc>
              </a:tr>
              <a:tr h="417044">
                <a:tc gridSpan="2">
                  <a:txBody>
                    <a:bodyPr/>
                    <a:lstStyle/>
                    <a:p>
                      <a:pPr algn="ctr" rtl="0"/>
                      <a:endParaRPr lang="en-US" dirty="0">
                        <a:effectLst/>
                      </a:endParaRPr>
                    </a:p>
                  </a:txBody>
                  <a:tcPr marL="104775" marR="104775" marT="76200" marB="76200" anchor="ctr"/>
                </a:tc>
                <a:tc hMerge="1">
                  <a:txBody>
                    <a:bodyPr/>
                    <a:lstStyle/>
                    <a:p>
                      <a:endParaRPr lang="en-US" dirty="0"/>
                    </a:p>
                  </a:txBody>
                  <a:tcPr/>
                </a:tc>
              </a:tr>
            </a:tbl>
          </a:graphicData>
        </a:graphic>
      </p:graphicFrame>
    </p:spTree>
    <p:extLst>
      <p:ext uri="{BB962C8B-B14F-4D97-AF65-F5344CB8AC3E}">
        <p14:creationId xmlns:p14="http://schemas.microsoft.com/office/powerpoint/2010/main" val="282324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792088"/>
          </a:xfrm>
        </p:spPr>
        <p:txBody>
          <a:bodyPr>
            <a:normAutofit fontScale="90000"/>
          </a:bodyPr>
          <a:lstStyle/>
          <a:p>
            <a:pPr algn="l"/>
            <a:r>
              <a:rPr lang="en-US" sz="2400" b="1" dirty="0" smtClean="0">
                <a:solidFill>
                  <a:srgbClr val="000000"/>
                </a:solidFill>
                <a:latin typeface="Open Sans"/>
              </a:rPr>
              <a:t/>
            </a:r>
            <a:br>
              <a:rPr lang="en-US" sz="2400" b="1" dirty="0" smtClean="0">
                <a:solidFill>
                  <a:srgbClr val="000000"/>
                </a:solidFill>
                <a:latin typeface="Open Sans"/>
              </a:rPr>
            </a:br>
            <a:r>
              <a:rPr lang="en-US" sz="2400" b="1" dirty="0" smtClean="0">
                <a:solidFill>
                  <a:srgbClr val="000000"/>
                </a:solidFill>
                <a:latin typeface="Open Sans"/>
              </a:rPr>
              <a:t/>
            </a:r>
            <a:br>
              <a:rPr lang="en-US" sz="2400" b="1" dirty="0" smtClean="0">
                <a:solidFill>
                  <a:srgbClr val="000000"/>
                </a:solidFill>
                <a:latin typeface="Open Sans"/>
              </a:rPr>
            </a:br>
            <a:r>
              <a:rPr lang="en-US" sz="2400" b="1" dirty="0" smtClean="0">
                <a:solidFill>
                  <a:srgbClr val="000000"/>
                </a:solidFill>
                <a:latin typeface="Open Sans"/>
              </a:rPr>
              <a:t>Difference </a:t>
            </a:r>
            <a:r>
              <a:rPr lang="en-US" sz="2400" b="1" dirty="0">
                <a:solidFill>
                  <a:srgbClr val="000000"/>
                </a:solidFill>
                <a:latin typeface="Open Sans"/>
              </a:rPr>
              <a:t>Between Endotoxins And </a:t>
            </a:r>
            <a:r>
              <a:rPr lang="en-US" sz="2400" b="1" dirty="0" smtClean="0">
                <a:solidFill>
                  <a:srgbClr val="000000"/>
                </a:solidFill>
                <a:latin typeface="Open Sans"/>
              </a:rPr>
              <a:t>Exotoxins</a:t>
            </a:r>
            <a:br>
              <a:rPr lang="en-US" sz="2400" b="1" dirty="0" smtClean="0">
                <a:solidFill>
                  <a:srgbClr val="000000"/>
                </a:solidFill>
                <a:latin typeface="Open Sans"/>
              </a:rPr>
            </a:br>
            <a:r>
              <a:rPr lang="en-US" sz="2400" b="1" dirty="0">
                <a:solidFill>
                  <a:srgbClr val="000000"/>
                </a:solidFill>
                <a:latin typeface="Open Sans"/>
              </a:rPr>
              <a:t/>
            </a:r>
            <a:br>
              <a:rPr lang="en-US" sz="2400" b="1" dirty="0">
                <a:solidFill>
                  <a:srgbClr val="000000"/>
                </a:solidFill>
                <a:latin typeface="Open Sans"/>
              </a:rPr>
            </a:br>
            <a:endParaRPr lang="en-US" sz="24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43845654"/>
              </p:ext>
            </p:extLst>
          </p:nvPr>
        </p:nvGraphicFramePr>
        <p:xfrm>
          <a:off x="179388" y="836613"/>
          <a:ext cx="8785224" cy="6015990"/>
        </p:xfrm>
        <a:graphic>
          <a:graphicData uri="http://schemas.openxmlformats.org/drawingml/2006/table">
            <a:tbl>
              <a:tblPr firstRow="1" bandRow="1">
                <a:tableStyleId>{5C22544A-7EE6-4342-B048-85BDC9FD1C3A}</a:tableStyleId>
              </a:tblPr>
              <a:tblGrid>
                <a:gridCol w="1800324"/>
                <a:gridCol w="3888432"/>
                <a:gridCol w="3096468"/>
              </a:tblGrid>
              <a:tr h="370840">
                <a:tc>
                  <a:txBody>
                    <a:bodyPr/>
                    <a:lstStyle/>
                    <a:p>
                      <a:pPr algn="l" fontAlgn="ctr"/>
                      <a:r>
                        <a:rPr lang="en-US" sz="1600" b="1" dirty="0">
                          <a:solidFill>
                            <a:srgbClr val="FFFFFF"/>
                          </a:solidFill>
                          <a:effectLst/>
                          <a:latin typeface="Times New Roman" pitchFamily="18" charset="0"/>
                          <a:cs typeface="Times New Roman" pitchFamily="18" charset="0"/>
                        </a:rPr>
                        <a:t>Character</a:t>
                      </a:r>
                      <a:endParaRPr lang="en-US" sz="1600" b="0" dirty="0">
                        <a:solidFill>
                          <a:srgbClr val="FFFFFF"/>
                        </a:solidFill>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600" b="1" dirty="0">
                          <a:solidFill>
                            <a:srgbClr val="FFFFFF"/>
                          </a:solidFill>
                          <a:effectLst/>
                        </a:rPr>
                        <a:t>Endotoxins</a:t>
                      </a:r>
                      <a:endParaRPr lang="en-US" sz="1600" b="0" dirty="0">
                        <a:solidFill>
                          <a:srgbClr val="FFFFFF"/>
                        </a:solidFill>
                        <a:effectLst/>
                      </a:endParaRPr>
                    </a:p>
                  </a:txBody>
                  <a:tcPr marL="142875" marR="142875" marT="142875" marB="142875" anchor="ctr"/>
                </a:tc>
                <a:tc>
                  <a:txBody>
                    <a:bodyPr/>
                    <a:lstStyle/>
                    <a:p>
                      <a:pPr algn="l" fontAlgn="ctr"/>
                      <a:r>
                        <a:rPr lang="en-US" sz="1600" b="1" dirty="0">
                          <a:solidFill>
                            <a:srgbClr val="FFFFFF"/>
                          </a:solidFill>
                          <a:effectLst/>
                          <a:latin typeface="Times New Roman" pitchFamily="18" charset="0"/>
                          <a:cs typeface="Times New Roman" pitchFamily="18" charset="0"/>
                        </a:rPr>
                        <a:t>Exotoxins</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Definition</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Endotoxins are the lipopolysaccharide-protein complexes, produced at the time of cell death.</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Exotoxins are polypeptide proteins excreted by few species of bacteria.</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Location</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It is a part of the cells and located on chromosomal genes.</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It is released from the cells and located on </a:t>
                      </a:r>
                      <a:r>
                        <a:rPr lang="en-US" sz="1400" b="1" dirty="0" err="1">
                          <a:solidFill>
                            <a:srgbClr val="6600CC"/>
                          </a:solidFill>
                          <a:effectLst/>
                          <a:latin typeface="Times New Roman" pitchFamily="18" charset="0"/>
                          <a:cs typeface="Times New Roman" pitchFamily="18" charset="0"/>
                        </a:rPr>
                        <a:t>extrachromosomal</a:t>
                      </a:r>
                      <a:r>
                        <a:rPr lang="en-US" sz="1400" b="1" dirty="0">
                          <a:solidFill>
                            <a:srgbClr val="6600CC"/>
                          </a:solidFill>
                          <a:effectLst/>
                          <a:latin typeface="Times New Roman" pitchFamily="18" charset="0"/>
                          <a:cs typeface="Times New Roman" pitchFamily="18" charset="0"/>
                        </a:rPr>
                        <a:t> genes (e.g. plasmids).</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Toxicity</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Endotoxin is moderate toxic.</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Exotoxin is highly toxic.</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Source</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It is produced after the disintegration of the gram-negative bacteria.</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It is produced in the living gram-positive bacteria and </a:t>
                      </a:r>
                      <a:r>
                        <a:rPr lang="en-US" sz="1400" b="1" dirty="0" err="1" smtClean="0">
                          <a:solidFill>
                            <a:srgbClr val="6600CC"/>
                          </a:solidFill>
                          <a:effectLst/>
                          <a:latin typeface="Times New Roman" pitchFamily="18" charset="0"/>
                          <a:cs typeface="Times New Roman" pitchFamily="18" charset="0"/>
                        </a:rPr>
                        <a:t>certin</a:t>
                      </a:r>
                      <a:r>
                        <a:rPr lang="en-US" sz="1400" b="1" dirty="0" smtClean="0">
                          <a:solidFill>
                            <a:srgbClr val="6600CC"/>
                          </a:solidFill>
                          <a:effectLst/>
                          <a:latin typeface="Times New Roman" pitchFamily="18" charset="0"/>
                          <a:cs typeface="Times New Roman" pitchFamily="18" charset="0"/>
                        </a:rPr>
                        <a:t> gram-negative </a:t>
                      </a:r>
                      <a:r>
                        <a:rPr lang="en-US" sz="1400" b="1" dirty="0">
                          <a:solidFill>
                            <a:srgbClr val="6600CC"/>
                          </a:solidFill>
                          <a:effectLst/>
                          <a:latin typeface="Times New Roman" pitchFamily="18" charset="0"/>
                          <a:cs typeface="Times New Roman" pitchFamily="18" charset="0"/>
                        </a:rPr>
                        <a:t>bacteria.</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Molecular Weight</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The molecular weight is 50-1000 </a:t>
                      </a:r>
                      <a:r>
                        <a:rPr lang="en-US" sz="1400" b="1" dirty="0" err="1">
                          <a:solidFill>
                            <a:srgbClr val="FF0000"/>
                          </a:solidFill>
                          <a:effectLst/>
                          <a:latin typeface="Times New Roman" pitchFamily="18" charset="0"/>
                          <a:cs typeface="Times New Roman" pitchFamily="18" charset="0"/>
                        </a:rPr>
                        <a:t>KDa</a:t>
                      </a:r>
                      <a:r>
                        <a:rPr lang="en-US" sz="1400" b="1" dirty="0">
                          <a:solidFill>
                            <a:srgbClr val="FF0000"/>
                          </a:solidFill>
                          <a:effectLst/>
                          <a:latin typeface="Times New Roman" pitchFamily="18" charset="0"/>
                          <a:cs typeface="Times New Roman" pitchFamily="18" charset="0"/>
                        </a:rPr>
                        <a:t> (</a:t>
                      </a:r>
                      <a:r>
                        <a:rPr lang="en-US" sz="1400" b="1" dirty="0" err="1">
                          <a:solidFill>
                            <a:srgbClr val="FF0000"/>
                          </a:solidFill>
                          <a:effectLst/>
                          <a:latin typeface="Times New Roman" pitchFamily="18" charset="0"/>
                          <a:cs typeface="Times New Roman" pitchFamily="18" charset="0"/>
                        </a:rPr>
                        <a:t>kilodelton</a:t>
                      </a:r>
                      <a:r>
                        <a:rPr lang="en-US" sz="1400" b="1" dirty="0">
                          <a:solidFill>
                            <a:srgbClr val="FF0000"/>
                          </a:solidFill>
                          <a:effectLst/>
                          <a:latin typeface="Times New Roman" pitchFamily="18" charset="0"/>
                          <a:cs typeface="Times New Roman" pitchFamily="18" charset="0"/>
                        </a:rPr>
                        <a:t>).</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The molecular weight is 10 </a:t>
                      </a:r>
                      <a:r>
                        <a:rPr lang="en-US" sz="1400" b="1" dirty="0" err="1">
                          <a:solidFill>
                            <a:srgbClr val="6600CC"/>
                          </a:solidFill>
                          <a:effectLst/>
                          <a:latin typeface="Times New Roman" pitchFamily="18" charset="0"/>
                          <a:cs typeface="Times New Roman" pitchFamily="18" charset="0"/>
                        </a:rPr>
                        <a:t>KDa</a:t>
                      </a:r>
                      <a:r>
                        <a:rPr lang="en-US" sz="1400" b="1" dirty="0">
                          <a:solidFill>
                            <a:srgbClr val="6600CC"/>
                          </a:solidFill>
                          <a:effectLst/>
                          <a:latin typeface="Times New Roman" pitchFamily="18" charset="0"/>
                          <a:cs typeface="Times New Roman" pitchFamily="18" charset="0"/>
                        </a:rPr>
                        <a:t> (</a:t>
                      </a:r>
                      <a:r>
                        <a:rPr lang="en-US" sz="1400" b="1" dirty="0" err="1">
                          <a:solidFill>
                            <a:srgbClr val="6600CC"/>
                          </a:solidFill>
                          <a:effectLst/>
                          <a:latin typeface="Times New Roman" pitchFamily="18" charset="0"/>
                          <a:cs typeface="Times New Roman" pitchFamily="18" charset="0"/>
                        </a:rPr>
                        <a:t>kilodelton</a:t>
                      </a:r>
                      <a:r>
                        <a:rPr lang="en-US" sz="1400" b="1" dirty="0">
                          <a:solidFill>
                            <a:srgbClr val="6600CC"/>
                          </a:solidFill>
                          <a:effectLst/>
                          <a:latin typeface="Times New Roman" pitchFamily="18" charset="0"/>
                          <a:cs typeface="Times New Roman" pitchFamily="18" charset="0"/>
                        </a:rPr>
                        <a:t>).</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Heat sensitive</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It is heat stable and active at 250° C or even at 1000° C.</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Its is heat imbalanced and destroyed beyond 60-80° C.</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Boiling</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It does not get denatured on boiling.</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It gets denatured on boiling.</a:t>
                      </a:r>
                    </a:p>
                  </a:txBody>
                  <a:tcPr marL="142875" marR="142875" marT="142875" marB="142875" anchor="ctr"/>
                </a:tc>
              </a:tr>
              <a:tr h="370840">
                <a:tc>
                  <a:txBody>
                    <a:bodyPr/>
                    <a:lstStyle/>
                    <a:p>
                      <a:pPr algn="l" fontAlgn="ctr"/>
                      <a:r>
                        <a:rPr lang="en-US" sz="1400" b="1" dirty="0">
                          <a:effectLst/>
                          <a:latin typeface="Times New Roman" pitchFamily="18" charset="0"/>
                          <a:cs typeface="Times New Roman" pitchFamily="18" charset="0"/>
                        </a:rPr>
                        <a:t>Toxic Conversion</a:t>
                      </a:r>
                      <a:endParaRPr lang="en-US" sz="1400"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sz="1400" b="1" dirty="0">
                          <a:solidFill>
                            <a:srgbClr val="FF0000"/>
                          </a:solidFill>
                          <a:effectLst/>
                          <a:latin typeface="Times New Roman" pitchFamily="18" charset="0"/>
                          <a:cs typeface="Times New Roman" pitchFamily="18" charset="0"/>
                        </a:rPr>
                        <a:t>It is not possible in endotoxins.</a:t>
                      </a:r>
                    </a:p>
                  </a:txBody>
                  <a:tcPr marL="142875" marR="142875" marT="142875" marB="142875" anchor="ctr"/>
                </a:tc>
                <a:tc>
                  <a:txBody>
                    <a:bodyPr/>
                    <a:lstStyle/>
                    <a:p>
                      <a:pPr algn="l" fontAlgn="ctr"/>
                      <a:r>
                        <a:rPr lang="en-US" sz="1400" b="1" dirty="0">
                          <a:solidFill>
                            <a:srgbClr val="6600CC"/>
                          </a:solidFill>
                          <a:effectLst/>
                          <a:latin typeface="Times New Roman" pitchFamily="18" charset="0"/>
                          <a:cs typeface="Times New Roman" pitchFamily="18" charset="0"/>
                        </a:rPr>
                        <a:t>It is possible in exotoxins.</a:t>
                      </a:r>
                    </a:p>
                  </a:txBody>
                  <a:tcPr marL="142875" marR="142875" marT="142875" marB="142875" anchor="ctr"/>
                </a:tc>
              </a:tr>
            </a:tbl>
          </a:graphicData>
        </a:graphic>
      </p:graphicFrame>
    </p:spTree>
    <p:extLst>
      <p:ext uri="{BB962C8B-B14F-4D97-AF65-F5344CB8AC3E}">
        <p14:creationId xmlns:p14="http://schemas.microsoft.com/office/powerpoint/2010/main" val="3648625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33575581"/>
              </p:ext>
            </p:extLst>
          </p:nvPr>
        </p:nvGraphicFramePr>
        <p:xfrm>
          <a:off x="107950" y="260350"/>
          <a:ext cx="8928546" cy="6337002"/>
        </p:xfrm>
        <a:graphic>
          <a:graphicData uri="http://schemas.openxmlformats.org/drawingml/2006/table">
            <a:tbl>
              <a:tblPr firstRow="1" bandRow="1">
                <a:tableStyleId>{5C22544A-7EE6-4342-B048-85BDC9FD1C3A}</a:tableStyleId>
              </a:tblPr>
              <a:tblGrid>
                <a:gridCol w="1871762"/>
                <a:gridCol w="3816424"/>
                <a:gridCol w="3240360"/>
              </a:tblGrid>
              <a:tr h="1205273">
                <a:tc>
                  <a:txBody>
                    <a:bodyPr/>
                    <a:lstStyle/>
                    <a:p>
                      <a:pPr algn="l" fontAlgn="ctr"/>
                      <a:r>
                        <a:rPr lang="en-US" b="1" dirty="0">
                          <a:solidFill>
                            <a:srgbClr val="FFFFFF"/>
                          </a:solidFill>
                          <a:effectLst/>
                          <a:latin typeface="Times New Roman" pitchFamily="18" charset="0"/>
                          <a:cs typeface="Times New Roman" pitchFamily="18" charset="0"/>
                        </a:rPr>
                        <a:t>Detected</a:t>
                      </a:r>
                      <a:endParaRPr lang="en-US" b="0" dirty="0">
                        <a:solidFill>
                          <a:srgbClr val="FFFFFF"/>
                        </a:solidFill>
                        <a:effectLst/>
                        <a:latin typeface="Times New Roman" pitchFamily="18" charset="0"/>
                        <a:cs typeface="Times New Roman" pitchFamily="18" charset="0"/>
                      </a:endParaRPr>
                    </a:p>
                  </a:txBody>
                  <a:tcPr marL="142875" marR="142875" marT="142875" marB="142875" anchor="ctr"/>
                </a:tc>
                <a:tc>
                  <a:txBody>
                    <a:bodyPr/>
                    <a:lstStyle/>
                    <a:p>
                      <a:pPr algn="l" fontAlgn="ctr"/>
                      <a:r>
                        <a:rPr lang="en-US" b="1" dirty="0">
                          <a:solidFill>
                            <a:srgbClr val="FFFFFF"/>
                          </a:solidFill>
                          <a:effectLst/>
                          <a:latin typeface="Times New Roman" pitchFamily="18" charset="0"/>
                          <a:cs typeface="Times New Roman" pitchFamily="18" charset="0"/>
                        </a:rPr>
                        <a:t>It is detected in LAL (limulus </a:t>
                      </a:r>
                      <a:r>
                        <a:rPr lang="en-US" b="1" dirty="0" err="1">
                          <a:solidFill>
                            <a:srgbClr val="FFFFFF"/>
                          </a:solidFill>
                          <a:effectLst/>
                          <a:latin typeface="Times New Roman" pitchFamily="18" charset="0"/>
                          <a:cs typeface="Times New Roman" pitchFamily="18" charset="0"/>
                        </a:rPr>
                        <a:t>amebocyte</a:t>
                      </a:r>
                      <a:r>
                        <a:rPr lang="en-US" b="1" dirty="0">
                          <a:solidFill>
                            <a:srgbClr val="FFFFFF"/>
                          </a:solidFill>
                          <a:effectLst/>
                          <a:latin typeface="Times New Roman" pitchFamily="18" charset="0"/>
                          <a:cs typeface="Times New Roman" pitchFamily="18" charset="0"/>
                        </a:rPr>
                        <a:t> lysate test.</a:t>
                      </a:r>
                    </a:p>
                  </a:txBody>
                  <a:tcPr marL="142875" marR="142875" marT="142875" marB="142875" anchor="ctr"/>
                </a:tc>
                <a:tc>
                  <a:txBody>
                    <a:bodyPr/>
                    <a:lstStyle/>
                    <a:p>
                      <a:pPr algn="l" fontAlgn="ctr"/>
                      <a:r>
                        <a:rPr lang="en-US" b="1" dirty="0">
                          <a:solidFill>
                            <a:srgbClr val="FFFFFF"/>
                          </a:solidFill>
                          <a:effectLst/>
                          <a:latin typeface="Times New Roman" pitchFamily="18" charset="0"/>
                          <a:cs typeface="Times New Roman" pitchFamily="18" charset="0"/>
                        </a:rPr>
                        <a:t>It is detected in various tests like precipitation, </a:t>
                      </a:r>
                      <a:r>
                        <a:rPr lang="en-US" b="1" dirty="0" err="1">
                          <a:solidFill>
                            <a:srgbClr val="FFFFFF"/>
                          </a:solidFill>
                          <a:effectLst/>
                          <a:latin typeface="Times New Roman" pitchFamily="18" charset="0"/>
                          <a:cs typeface="Times New Roman" pitchFamily="18" charset="0"/>
                        </a:rPr>
                        <a:t>neutraliation</a:t>
                      </a:r>
                      <a:r>
                        <a:rPr lang="en-US" b="1" dirty="0">
                          <a:solidFill>
                            <a:srgbClr val="FFFFFF"/>
                          </a:solidFill>
                          <a:effectLst/>
                          <a:latin typeface="Times New Roman" pitchFamily="18" charset="0"/>
                          <a:cs typeface="Times New Roman" pitchFamily="18" charset="0"/>
                        </a:rPr>
                        <a:t> etc.</a:t>
                      </a:r>
                    </a:p>
                  </a:txBody>
                  <a:tcPr marL="142875" marR="142875" marT="142875" marB="142875" anchor="ctr"/>
                </a:tc>
              </a:tr>
              <a:tr h="907061">
                <a:tc>
                  <a:txBody>
                    <a:bodyPr/>
                    <a:lstStyle/>
                    <a:p>
                      <a:pPr algn="l" fontAlgn="ctr"/>
                      <a:r>
                        <a:rPr lang="en-US" b="1" dirty="0">
                          <a:effectLst/>
                          <a:latin typeface="Times New Roman" pitchFamily="18" charset="0"/>
                          <a:cs typeface="Times New Roman" pitchFamily="18" charset="0"/>
                        </a:rPr>
                        <a:t>Diseases</a:t>
                      </a:r>
                      <a:endParaRPr lang="en-US"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pt-BR" b="1" dirty="0">
                          <a:solidFill>
                            <a:srgbClr val="FF0000"/>
                          </a:solidFill>
                          <a:effectLst/>
                          <a:latin typeface="Times New Roman" pitchFamily="18" charset="0"/>
                          <a:cs typeface="Times New Roman" pitchFamily="18" charset="0"/>
                        </a:rPr>
                        <a:t>Meningococcemia, sepsis by gram negative rods etc.</a:t>
                      </a:r>
                    </a:p>
                  </a:txBody>
                  <a:tcPr marL="142875" marR="142875" marT="142875" marB="142875" anchor="ctr"/>
                </a:tc>
                <a:tc>
                  <a:txBody>
                    <a:bodyPr/>
                    <a:lstStyle/>
                    <a:p>
                      <a:pPr algn="l" fontAlgn="ctr"/>
                      <a:r>
                        <a:rPr lang="en-US" b="1" dirty="0">
                          <a:solidFill>
                            <a:srgbClr val="6600CC"/>
                          </a:solidFill>
                          <a:effectLst/>
                          <a:latin typeface="Times New Roman" pitchFamily="18" charset="0"/>
                          <a:cs typeface="Times New Roman" pitchFamily="18" charset="0"/>
                        </a:rPr>
                        <a:t>Botulism, Diphtheria, Tetanus.</a:t>
                      </a:r>
                    </a:p>
                  </a:txBody>
                  <a:tcPr marL="142875" marR="142875" marT="142875" marB="142875" anchor="ctr"/>
                </a:tc>
              </a:tr>
              <a:tr h="907061">
                <a:tc>
                  <a:txBody>
                    <a:bodyPr/>
                    <a:lstStyle/>
                    <a:p>
                      <a:pPr algn="l" fontAlgn="ctr"/>
                      <a:r>
                        <a:rPr lang="en-US" b="1" dirty="0">
                          <a:effectLst/>
                          <a:latin typeface="Times New Roman" pitchFamily="18" charset="0"/>
                          <a:cs typeface="Times New Roman" pitchFamily="18" charset="0"/>
                        </a:rPr>
                        <a:t>Enzymatic Activity</a:t>
                      </a:r>
                      <a:endParaRPr lang="en-US"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b="1" dirty="0">
                          <a:solidFill>
                            <a:srgbClr val="FF0000"/>
                          </a:solidFill>
                          <a:effectLst/>
                          <a:latin typeface="Times New Roman" pitchFamily="18" charset="0"/>
                          <a:cs typeface="Times New Roman" pitchFamily="18" charset="0"/>
                        </a:rPr>
                        <a:t>The enzymatic activities are always high.</a:t>
                      </a:r>
                    </a:p>
                  </a:txBody>
                  <a:tcPr marL="142875" marR="142875" marT="142875" marB="142875" anchor="ctr"/>
                </a:tc>
                <a:tc>
                  <a:txBody>
                    <a:bodyPr/>
                    <a:lstStyle/>
                    <a:p>
                      <a:pPr algn="l" fontAlgn="ctr"/>
                      <a:r>
                        <a:rPr lang="en-US" b="1" dirty="0">
                          <a:solidFill>
                            <a:srgbClr val="6600CC"/>
                          </a:solidFill>
                          <a:effectLst/>
                          <a:latin typeface="Times New Roman" pitchFamily="18" charset="0"/>
                          <a:cs typeface="Times New Roman" pitchFamily="18" charset="0"/>
                        </a:rPr>
                        <a:t>Their is no enzymatic activity.</a:t>
                      </a:r>
                    </a:p>
                  </a:txBody>
                  <a:tcPr marL="142875" marR="142875" marT="142875" marB="142875" anchor="ctr"/>
                </a:tc>
              </a:tr>
              <a:tr h="1503485">
                <a:tc>
                  <a:txBody>
                    <a:bodyPr/>
                    <a:lstStyle/>
                    <a:p>
                      <a:pPr algn="l" fontAlgn="ctr"/>
                      <a:r>
                        <a:rPr lang="en-US" b="1" dirty="0">
                          <a:effectLst/>
                          <a:latin typeface="Times New Roman" pitchFamily="18" charset="0"/>
                          <a:cs typeface="Times New Roman" pitchFamily="18" charset="0"/>
                        </a:rPr>
                        <a:t>Effects</a:t>
                      </a:r>
                      <a:endParaRPr lang="en-US"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b="1" dirty="0">
                          <a:solidFill>
                            <a:srgbClr val="FF0000"/>
                          </a:solidFill>
                          <a:effectLst/>
                          <a:latin typeface="Times New Roman" pitchFamily="18" charset="0"/>
                          <a:cs typeface="Times New Roman" pitchFamily="18" charset="0"/>
                        </a:rPr>
                        <a:t>Endotoxins general symptoms are fever, diarrhea, vomiting etc.</a:t>
                      </a:r>
                    </a:p>
                  </a:txBody>
                  <a:tcPr marL="142875" marR="142875" marT="142875" marB="142875" anchor="ctr"/>
                </a:tc>
                <a:tc>
                  <a:txBody>
                    <a:bodyPr/>
                    <a:lstStyle/>
                    <a:p>
                      <a:pPr algn="l" fontAlgn="ctr"/>
                      <a:r>
                        <a:rPr lang="en-US" b="1" dirty="0">
                          <a:solidFill>
                            <a:srgbClr val="6600CC"/>
                          </a:solidFill>
                          <a:effectLst/>
                          <a:latin typeface="Times New Roman" pitchFamily="18" charset="0"/>
                          <a:cs typeface="Times New Roman" pitchFamily="18" charset="0"/>
                        </a:rPr>
                        <a:t>Exotoxins symptoms are either </a:t>
                      </a:r>
                      <a:r>
                        <a:rPr lang="en-US" b="1" dirty="0" err="1">
                          <a:solidFill>
                            <a:srgbClr val="6600CC"/>
                          </a:solidFill>
                          <a:effectLst/>
                          <a:latin typeface="Times New Roman" pitchFamily="18" charset="0"/>
                          <a:cs typeface="Times New Roman" pitchFamily="18" charset="0"/>
                        </a:rPr>
                        <a:t>cytotoxin</a:t>
                      </a:r>
                      <a:r>
                        <a:rPr lang="en-US" b="1" dirty="0">
                          <a:solidFill>
                            <a:srgbClr val="6600CC"/>
                          </a:solidFill>
                          <a:effectLst/>
                          <a:latin typeface="Times New Roman" pitchFamily="18" charset="0"/>
                          <a:cs typeface="Times New Roman" pitchFamily="18" charset="0"/>
                        </a:rPr>
                        <a:t>, enterotoxin or neurotoxin with defined action on cells or tissues.</a:t>
                      </a:r>
                    </a:p>
                  </a:txBody>
                  <a:tcPr marL="142875" marR="142875" marT="142875" marB="142875" anchor="ctr"/>
                </a:tc>
              </a:tr>
              <a:tr h="907061">
                <a:tc>
                  <a:txBody>
                    <a:bodyPr/>
                    <a:lstStyle/>
                    <a:p>
                      <a:pPr algn="l" fontAlgn="ctr"/>
                      <a:r>
                        <a:rPr lang="en-US" b="1" dirty="0">
                          <a:effectLst/>
                          <a:latin typeface="Times New Roman" pitchFamily="18" charset="0"/>
                          <a:cs typeface="Times New Roman" pitchFamily="18" charset="0"/>
                        </a:rPr>
                        <a:t>Neutralization</a:t>
                      </a:r>
                      <a:endParaRPr lang="en-US"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b="1" dirty="0">
                          <a:solidFill>
                            <a:srgbClr val="FF0000"/>
                          </a:solidFill>
                          <a:effectLst/>
                          <a:latin typeface="Times New Roman" pitchFamily="18" charset="0"/>
                          <a:cs typeface="Times New Roman" pitchFamily="18" charset="0"/>
                        </a:rPr>
                        <a:t>It cannot be neutralized by antibodies.</a:t>
                      </a:r>
                    </a:p>
                  </a:txBody>
                  <a:tcPr marL="142875" marR="142875" marT="142875" marB="142875" anchor="ctr"/>
                </a:tc>
                <a:tc>
                  <a:txBody>
                    <a:bodyPr/>
                    <a:lstStyle/>
                    <a:p>
                      <a:pPr algn="l" fontAlgn="ctr"/>
                      <a:r>
                        <a:rPr lang="en-US" b="1" dirty="0">
                          <a:solidFill>
                            <a:srgbClr val="6600CC"/>
                          </a:solidFill>
                          <a:effectLst/>
                          <a:latin typeface="Times New Roman" pitchFamily="18" charset="0"/>
                          <a:cs typeface="Times New Roman" pitchFamily="18" charset="0"/>
                        </a:rPr>
                        <a:t>it can be neutralized by antibodies.</a:t>
                      </a:r>
                    </a:p>
                  </a:txBody>
                  <a:tcPr marL="142875" marR="142875" marT="142875" marB="142875" anchor="ctr"/>
                </a:tc>
              </a:tr>
              <a:tr h="907061">
                <a:tc>
                  <a:txBody>
                    <a:bodyPr/>
                    <a:lstStyle/>
                    <a:p>
                      <a:pPr algn="l" fontAlgn="ctr"/>
                      <a:r>
                        <a:rPr lang="en-US" b="1" dirty="0">
                          <a:effectLst/>
                          <a:latin typeface="Times New Roman" pitchFamily="18" charset="0"/>
                          <a:cs typeface="Times New Roman" pitchFamily="18" charset="0"/>
                        </a:rPr>
                        <a:t>Vaccines</a:t>
                      </a:r>
                      <a:endParaRPr lang="en-US" b="0" dirty="0">
                        <a:effectLst/>
                        <a:latin typeface="Times New Roman" pitchFamily="18" charset="0"/>
                        <a:cs typeface="Times New Roman" pitchFamily="18" charset="0"/>
                      </a:endParaRPr>
                    </a:p>
                  </a:txBody>
                  <a:tcPr marL="142875" marR="142875" marT="142875" marB="142875" anchor="ctr"/>
                </a:tc>
                <a:tc>
                  <a:txBody>
                    <a:bodyPr/>
                    <a:lstStyle/>
                    <a:p>
                      <a:pPr algn="l" fontAlgn="ctr"/>
                      <a:r>
                        <a:rPr lang="en-US" b="1" dirty="0">
                          <a:solidFill>
                            <a:srgbClr val="FF0000"/>
                          </a:solidFill>
                          <a:effectLst/>
                          <a:latin typeface="Times New Roman" pitchFamily="18" charset="0"/>
                          <a:cs typeface="Times New Roman" pitchFamily="18" charset="0"/>
                        </a:rPr>
                        <a:t>No effective vaccines are available for endotoxin</a:t>
                      </a:r>
                    </a:p>
                  </a:txBody>
                  <a:tcPr marL="142875" marR="142875" marT="142875" marB="142875" anchor="ctr"/>
                </a:tc>
                <a:tc>
                  <a:txBody>
                    <a:bodyPr/>
                    <a:lstStyle/>
                    <a:p>
                      <a:pPr algn="l" fontAlgn="ctr"/>
                      <a:r>
                        <a:rPr lang="en-US" b="1" dirty="0">
                          <a:solidFill>
                            <a:srgbClr val="6600CC"/>
                          </a:solidFill>
                          <a:effectLst/>
                          <a:latin typeface="Times New Roman" pitchFamily="18" charset="0"/>
                          <a:cs typeface="Times New Roman" pitchFamily="18" charset="0"/>
                        </a:rPr>
                        <a:t>Effective vaccines are available for exotoxins.</a:t>
                      </a:r>
                    </a:p>
                  </a:txBody>
                  <a:tcPr marL="142875" marR="142875" marT="142875" marB="142875" anchor="ctr"/>
                </a:tc>
              </a:tr>
            </a:tbl>
          </a:graphicData>
        </a:graphic>
      </p:graphicFrame>
    </p:spTree>
    <p:extLst>
      <p:ext uri="{BB962C8B-B14F-4D97-AF65-F5344CB8AC3E}">
        <p14:creationId xmlns:p14="http://schemas.microsoft.com/office/powerpoint/2010/main" val="163095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4146791062"/>
              </p:ext>
            </p:extLst>
          </p:nvPr>
        </p:nvGraphicFramePr>
        <p:xfrm>
          <a:off x="179514" y="188641"/>
          <a:ext cx="8856983" cy="3323809"/>
        </p:xfrm>
        <a:graphic>
          <a:graphicData uri="http://schemas.openxmlformats.org/drawingml/2006/table">
            <a:tbl>
              <a:tblPr/>
              <a:tblGrid>
                <a:gridCol w="1944214"/>
                <a:gridCol w="3066168"/>
                <a:gridCol w="3846601"/>
              </a:tblGrid>
              <a:tr h="750941">
                <a:tc>
                  <a:txBody>
                    <a:bodyPr/>
                    <a:lstStyle/>
                    <a:p>
                      <a:pPr algn="l" fontAlgn="ctr"/>
                      <a:r>
                        <a:rPr lang="en-US" b="1" dirty="0">
                          <a:effectLst/>
                          <a:latin typeface="Times New Roman" pitchFamily="18" charset="0"/>
                          <a:cs typeface="Times New Roman" pitchFamily="18" charset="0"/>
                        </a:rPr>
                        <a:t>Immunogenicity</a:t>
                      </a:r>
                    </a:p>
                  </a:txBody>
                  <a:tcPr marL="142875" marR="142875" marT="142875" marB="142875" anchor="ctr">
                    <a:lnL w="9525" cap="flat" cmpd="sng" algn="ctr">
                      <a:solidFill>
                        <a:srgbClr val="80D85A"/>
                      </a:solidFill>
                      <a:prstDash val="solid"/>
                      <a:round/>
                      <a:headEnd type="none" w="med" len="med"/>
                      <a:tailEnd type="none" w="med" len="med"/>
                    </a:lnL>
                    <a:lnR w="9525" cap="flat" cmpd="sng" algn="ctr">
                      <a:solidFill>
                        <a:srgbClr val="80D85A"/>
                      </a:solidFill>
                      <a:prstDash val="solid"/>
                      <a:round/>
                      <a:headEnd type="none" w="med" len="med"/>
                      <a:tailEnd type="none" w="med" len="med"/>
                    </a:lnR>
                    <a:lnT w="9525" cap="flat" cmpd="sng" algn="ctr">
                      <a:solidFill>
                        <a:srgbClr val="80D85A"/>
                      </a:solidFill>
                      <a:prstDash val="solid"/>
                      <a:round/>
                      <a:headEnd type="none" w="med" len="med"/>
                      <a:tailEnd type="none" w="med" len="med"/>
                    </a:lnT>
                    <a:lnB w="9525" cap="flat" cmpd="sng" algn="ctr">
                      <a:solidFill>
                        <a:srgbClr val="00B4A5"/>
                      </a:solidFill>
                      <a:prstDash val="solid"/>
                      <a:round/>
                      <a:headEnd type="none" w="med" len="med"/>
                      <a:tailEnd type="none" w="med" len="med"/>
                    </a:lnB>
                    <a:solidFill>
                      <a:srgbClr val="FFFFFF"/>
                    </a:solidFill>
                  </a:tcPr>
                </a:tc>
                <a:tc>
                  <a:txBody>
                    <a:bodyPr/>
                    <a:lstStyle/>
                    <a:p>
                      <a:pPr algn="l" fontAlgn="ctr"/>
                      <a:r>
                        <a:rPr lang="en-US" b="1" dirty="0">
                          <a:solidFill>
                            <a:srgbClr val="FF0000"/>
                          </a:solidFill>
                          <a:effectLst/>
                          <a:latin typeface="Times New Roman" pitchFamily="18" charset="0"/>
                          <a:cs typeface="Times New Roman" pitchFamily="18" charset="0"/>
                        </a:rPr>
                        <a:t>Endotoxins are weakly immunogenic.</a:t>
                      </a:r>
                    </a:p>
                  </a:txBody>
                  <a:tcPr marL="142875" marR="142875" marT="142875" marB="142875" anchor="ctr">
                    <a:lnL w="9525" cap="flat" cmpd="sng" algn="ctr">
                      <a:solidFill>
                        <a:srgbClr val="80D85A"/>
                      </a:solidFill>
                      <a:prstDash val="solid"/>
                      <a:round/>
                      <a:headEnd type="none" w="med" len="med"/>
                      <a:tailEnd type="none" w="med" len="med"/>
                    </a:lnL>
                    <a:lnR w="9525" cap="flat" cmpd="sng" algn="ctr">
                      <a:solidFill>
                        <a:srgbClr val="80D85A"/>
                      </a:solidFill>
                      <a:prstDash val="solid"/>
                      <a:round/>
                      <a:headEnd type="none" w="med" len="med"/>
                      <a:tailEnd type="none" w="med" len="med"/>
                    </a:lnR>
                    <a:lnT w="9525" cap="flat" cmpd="sng" algn="ctr">
                      <a:solidFill>
                        <a:srgbClr val="80D85A"/>
                      </a:solidFill>
                      <a:prstDash val="solid"/>
                      <a:round/>
                      <a:headEnd type="none" w="med" len="med"/>
                      <a:tailEnd type="none" w="med" len="med"/>
                    </a:lnT>
                    <a:lnB w="9525" cap="flat" cmpd="sng" algn="ctr">
                      <a:solidFill>
                        <a:srgbClr val="00B4A5"/>
                      </a:solidFill>
                      <a:prstDash val="solid"/>
                      <a:round/>
                      <a:headEnd type="none" w="med" len="med"/>
                      <a:tailEnd type="none" w="med" len="med"/>
                    </a:lnB>
                    <a:solidFill>
                      <a:srgbClr val="FFFFFF"/>
                    </a:solidFill>
                  </a:tcPr>
                </a:tc>
                <a:tc>
                  <a:txBody>
                    <a:bodyPr/>
                    <a:lstStyle/>
                    <a:p>
                      <a:pPr algn="l" fontAlgn="ctr"/>
                      <a:r>
                        <a:rPr lang="en-US" b="1" dirty="0">
                          <a:solidFill>
                            <a:srgbClr val="6600CC"/>
                          </a:solidFill>
                          <a:effectLst/>
                          <a:latin typeface="Times New Roman" pitchFamily="18" charset="0"/>
                          <a:cs typeface="Times New Roman" pitchFamily="18" charset="0"/>
                        </a:rPr>
                        <a:t>Exotoxins are highly immunogenic.</a:t>
                      </a:r>
                    </a:p>
                  </a:txBody>
                  <a:tcPr marL="142875" marR="142875" marT="142875" marB="142875" anchor="ctr">
                    <a:lnL w="9525" cap="flat" cmpd="sng" algn="ctr">
                      <a:solidFill>
                        <a:srgbClr val="80D85A"/>
                      </a:solidFill>
                      <a:prstDash val="solid"/>
                      <a:round/>
                      <a:headEnd type="none" w="med" len="med"/>
                      <a:tailEnd type="none" w="med" len="med"/>
                    </a:lnL>
                    <a:lnR w="9525" cap="flat" cmpd="sng" algn="ctr">
                      <a:solidFill>
                        <a:srgbClr val="80D85A"/>
                      </a:solidFill>
                      <a:prstDash val="solid"/>
                      <a:round/>
                      <a:headEnd type="none" w="med" len="med"/>
                      <a:tailEnd type="none" w="med" len="med"/>
                    </a:lnR>
                    <a:lnT w="9525" cap="flat" cmpd="sng" algn="ctr">
                      <a:solidFill>
                        <a:srgbClr val="80D85A"/>
                      </a:solidFill>
                      <a:prstDash val="solid"/>
                      <a:round/>
                      <a:headEnd type="none" w="med" len="med"/>
                      <a:tailEnd type="none" w="med" len="med"/>
                    </a:lnT>
                    <a:lnB w="9525" cap="flat" cmpd="sng" algn="ctr">
                      <a:solidFill>
                        <a:srgbClr val="00B4A5"/>
                      </a:solidFill>
                      <a:prstDash val="solid"/>
                      <a:round/>
                      <a:headEnd type="none" w="med" len="med"/>
                      <a:tailEnd type="none" w="med" len="med"/>
                    </a:lnB>
                    <a:solidFill>
                      <a:srgbClr val="FFFFFF"/>
                    </a:solidFill>
                  </a:tcPr>
                </a:tc>
              </a:tr>
              <a:tr h="997825">
                <a:tc>
                  <a:txBody>
                    <a:bodyPr/>
                    <a:lstStyle/>
                    <a:p>
                      <a:pPr algn="l" fontAlgn="ctr"/>
                      <a:r>
                        <a:rPr lang="en-US" b="1" dirty="0">
                          <a:effectLst/>
                          <a:latin typeface="Times New Roman" pitchFamily="18" charset="0"/>
                          <a:cs typeface="Times New Roman" pitchFamily="18" charset="0"/>
                        </a:rPr>
                        <a:t>Potency</a:t>
                      </a:r>
                    </a:p>
                  </a:txBody>
                  <a:tcPr marL="142875" marR="142875" marT="142875" marB="142875" anchor="ctr">
                    <a:lnL w="9525" cap="flat" cmpd="sng" algn="ctr">
                      <a:solidFill>
                        <a:srgbClr val="00B4A5"/>
                      </a:solidFill>
                      <a:prstDash val="solid"/>
                      <a:round/>
                      <a:headEnd type="none" w="med" len="med"/>
                      <a:tailEnd type="none" w="med" len="med"/>
                    </a:lnL>
                    <a:lnR w="9525" cap="flat" cmpd="sng" algn="ctr">
                      <a:solidFill>
                        <a:srgbClr val="00B4A5"/>
                      </a:solidFill>
                      <a:prstDash val="solid"/>
                      <a:round/>
                      <a:headEnd type="none" w="med" len="med"/>
                      <a:tailEnd type="none" w="med" len="med"/>
                    </a:lnR>
                    <a:lnT w="9525" cap="flat" cmpd="sng" algn="ctr">
                      <a:solidFill>
                        <a:srgbClr val="00B4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c>
                  <a:txBody>
                    <a:bodyPr/>
                    <a:lstStyle/>
                    <a:p>
                      <a:pPr algn="l" fontAlgn="ctr"/>
                      <a:r>
                        <a:rPr lang="en-US" b="1" dirty="0">
                          <a:solidFill>
                            <a:srgbClr val="FF0000"/>
                          </a:solidFill>
                          <a:effectLst/>
                          <a:latin typeface="Times New Roman" pitchFamily="18" charset="0"/>
                          <a:cs typeface="Times New Roman" pitchFamily="18" charset="0"/>
                        </a:rPr>
                        <a:t>A large amount of toxin is required to cause a disease.</a:t>
                      </a:r>
                    </a:p>
                  </a:txBody>
                  <a:tcPr marL="142875" marR="142875" marT="142875" marB="142875" anchor="ctr">
                    <a:lnL w="9525" cap="flat" cmpd="sng" algn="ctr">
                      <a:solidFill>
                        <a:srgbClr val="00B4A5"/>
                      </a:solidFill>
                      <a:prstDash val="solid"/>
                      <a:round/>
                      <a:headEnd type="none" w="med" len="med"/>
                      <a:tailEnd type="none" w="med" len="med"/>
                    </a:lnL>
                    <a:lnR w="9525" cap="flat" cmpd="sng" algn="ctr">
                      <a:solidFill>
                        <a:srgbClr val="00B4A5"/>
                      </a:solidFill>
                      <a:prstDash val="solid"/>
                      <a:round/>
                      <a:headEnd type="none" w="med" len="med"/>
                      <a:tailEnd type="none" w="med" len="med"/>
                    </a:lnR>
                    <a:lnT w="9525" cap="flat" cmpd="sng" algn="ctr">
                      <a:solidFill>
                        <a:srgbClr val="00B4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c>
                  <a:txBody>
                    <a:bodyPr/>
                    <a:lstStyle/>
                    <a:p>
                      <a:pPr algn="l" fontAlgn="ctr"/>
                      <a:r>
                        <a:rPr lang="en-US" b="1" dirty="0">
                          <a:solidFill>
                            <a:srgbClr val="6600CC"/>
                          </a:solidFill>
                          <a:effectLst/>
                          <a:latin typeface="Times New Roman" pitchFamily="18" charset="0"/>
                          <a:cs typeface="Times New Roman" pitchFamily="18" charset="0"/>
                        </a:rPr>
                        <a:t>A single toxin molecule is enough to cause a disease.</a:t>
                      </a:r>
                    </a:p>
                  </a:txBody>
                  <a:tcPr marL="142875" marR="142875" marT="142875" marB="142875" anchor="ctr">
                    <a:lnL w="9525" cap="flat" cmpd="sng" algn="ctr">
                      <a:solidFill>
                        <a:srgbClr val="00B4A5"/>
                      </a:solidFill>
                      <a:prstDash val="solid"/>
                      <a:round/>
                      <a:headEnd type="none" w="med" len="med"/>
                      <a:tailEnd type="none" w="med" len="med"/>
                    </a:lnL>
                    <a:lnR w="9525" cap="flat" cmpd="sng" algn="ctr">
                      <a:solidFill>
                        <a:srgbClr val="00B4A5"/>
                      </a:solidFill>
                      <a:prstDash val="solid"/>
                      <a:round/>
                      <a:headEnd type="none" w="med" len="med"/>
                      <a:tailEnd type="none" w="med" len="med"/>
                    </a:lnR>
                    <a:lnT w="9525" cap="flat" cmpd="sng" algn="ctr">
                      <a:solidFill>
                        <a:srgbClr val="00B4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r>
              <a:tr h="1491594">
                <a:tc>
                  <a:txBody>
                    <a:bodyPr/>
                    <a:lstStyle/>
                    <a:p>
                      <a:pPr algn="l" fontAlgn="ctr"/>
                      <a:r>
                        <a:rPr lang="en-US" b="1" dirty="0">
                          <a:effectLst/>
                          <a:latin typeface="Times New Roman" pitchFamily="18" charset="0"/>
                          <a:cs typeface="Times New Roman" pitchFamily="18" charset="0"/>
                        </a:rPr>
                        <a:t>Examples</a:t>
                      </a:r>
                    </a:p>
                  </a:txBody>
                  <a:tcPr marL="142875" marR="142875" marT="142875" marB="142875" anchor="ctr">
                    <a:lnL w="9525" cap="flat" cmpd="sng" algn="ctr">
                      <a:solidFill>
                        <a:srgbClr val="D002A5"/>
                      </a:solidFill>
                      <a:prstDash val="solid"/>
                      <a:round/>
                      <a:headEnd type="none" w="med" len="med"/>
                      <a:tailEnd type="none" w="med" len="med"/>
                    </a:lnL>
                    <a:lnR w="9525" cap="flat" cmpd="sng" algn="ctr">
                      <a:solidFill>
                        <a:srgbClr val="D002A5"/>
                      </a:solidFill>
                      <a:prstDash val="solid"/>
                      <a:round/>
                      <a:headEnd type="none" w="med" len="med"/>
                      <a:tailEnd type="none" w="med" len="med"/>
                    </a:lnR>
                    <a:lnT w="9525" cap="flat" cmpd="sng" algn="ctr">
                      <a:solidFill>
                        <a:srgbClr val="D002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c>
                  <a:txBody>
                    <a:bodyPr/>
                    <a:lstStyle/>
                    <a:p>
                      <a:pPr algn="l" fontAlgn="ctr"/>
                      <a:r>
                        <a:rPr lang="en-US" b="1" dirty="0">
                          <a:solidFill>
                            <a:srgbClr val="FF0000"/>
                          </a:solidFill>
                          <a:effectLst/>
                          <a:latin typeface="Times New Roman" pitchFamily="18" charset="0"/>
                          <a:cs typeface="Times New Roman" pitchFamily="18" charset="0"/>
                        </a:rPr>
                        <a:t>Toxins produced by </a:t>
                      </a:r>
                      <a:r>
                        <a:rPr lang="en-US" b="1" dirty="0" err="1">
                          <a:solidFill>
                            <a:srgbClr val="FF0000"/>
                          </a:solidFill>
                          <a:effectLst/>
                          <a:latin typeface="Times New Roman" pitchFamily="18" charset="0"/>
                          <a:cs typeface="Times New Roman" pitchFamily="18" charset="0"/>
                        </a:rPr>
                        <a:t>E.coli</a:t>
                      </a:r>
                      <a:r>
                        <a:rPr lang="en-US" b="1" dirty="0">
                          <a:solidFill>
                            <a:srgbClr val="FF0000"/>
                          </a:solidFill>
                          <a:effectLst/>
                          <a:latin typeface="Times New Roman" pitchFamily="18" charset="0"/>
                          <a:cs typeface="Times New Roman" pitchFamily="18" charset="0"/>
                        </a:rPr>
                        <a:t>, </a:t>
                      </a:r>
                      <a:r>
                        <a:rPr lang="en-US" b="1" dirty="0" err="1">
                          <a:solidFill>
                            <a:srgbClr val="FF0000"/>
                          </a:solidFill>
                          <a:effectLst/>
                          <a:latin typeface="Times New Roman" pitchFamily="18" charset="0"/>
                          <a:cs typeface="Times New Roman" pitchFamily="18" charset="0"/>
                        </a:rPr>
                        <a:t>Shigella</a:t>
                      </a:r>
                      <a:r>
                        <a:rPr lang="en-US" b="1" dirty="0">
                          <a:solidFill>
                            <a:srgbClr val="FF0000"/>
                          </a:solidFill>
                          <a:effectLst/>
                          <a:latin typeface="Times New Roman" pitchFamily="18" charset="0"/>
                          <a:cs typeface="Times New Roman" pitchFamily="18" charset="0"/>
                        </a:rPr>
                        <a:t>, Vibrio cholera, Salmonella </a:t>
                      </a:r>
                      <a:r>
                        <a:rPr lang="en-US" b="1" dirty="0" err="1">
                          <a:solidFill>
                            <a:srgbClr val="FF0000"/>
                          </a:solidFill>
                          <a:effectLst/>
                          <a:latin typeface="Times New Roman" pitchFamily="18" charset="0"/>
                          <a:cs typeface="Times New Roman" pitchFamily="18" charset="0"/>
                        </a:rPr>
                        <a:t>Typhi</a:t>
                      </a:r>
                      <a:r>
                        <a:rPr lang="en-US" b="1" dirty="0">
                          <a:solidFill>
                            <a:srgbClr val="FF0000"/>
                          </a:solidFill>
                          <a:effectLst/>
                          <a:latin typeface="Times New Roman" pitchFamily="18" charset="0"/>
                          <a:cs typeface="Times New Roman" pitchFamily="18" charset="0"/>
                        </a:rPr>
                        <a:t>.</a:t>
                      </a:r>
                    </a:p>
                  </a:txBody>
                  <a:tcPr marL="142875" marR="142875" marT="142875" marB="142875" anchor="ctr">
                    <a:lnL w="9525" cap="flat" cmpd="sng" algn="ctr">
                      <a:solidFill>
                        <a:srgbClr val="D002A5"/>
                      </a:solidFill>
                      <a:prstDash val="solid"/>
                      <a:round/>
                      <a:headEnd type="none" w="med" len="med"/>
                      <a:tailEnd type="none" w="med" len="med"/>
                    </a:lnL>
                    <a:lnR w="9525" cap="flat" cmpd="sng" algn="ctr">
                      <a:solidFill>
                        <a:srgbClr val="D002A5"/>
                      </a:solidFill>
                      <a:prstDash val="solid"/>
                      <a:round/>
                      <a:headEnd type="none" w="med" len="med"/>
                      <a:tailEnd type="none" w="med" len="med"/>
                    </a:lnR>
                    <a:lnT w="9525" cap="flat" cmpd="sng" algn="ctr">
                      <a:solidFill>
                        <a:srgbClr val="D002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c>
                  <a:txBody>
                    <a:bodyPr/>
                    <a:lstStyle/>
                    <a:p>
                      <a:pPr algn="l" fontAlgn="ctr"/>
                      <a:r>
                        <a:rPr lang="en-US" b="1" dirty="0">
                          <a:solidFill>
                            <a:srgbClr val="6600CC"/>
                          </a:solidFill>
                          <a:effectLst/>
                          <a:latin typeface="Times New Roman" pitchFamily="18" charset="0"/>
                          <a:cs typeface="Times New Roman" pitchFamily="18" charset="0"/>
                        </a:rPr>
                        <a:t>Toxins produced by Staphylococcus </a:t>
                      </a:r>
                      <a:r>
                        <a:rPr lang="en-US" b="1" dirty="0" err="1">
                          <a:solidFill>
                            <a:srgbClr val="6600CC"/>
                          </a:solidFill>
                          <a:effectLst/>
                          <a:latin typeface="Times New Roman" pitchFamily="18" charset="0"/>
                          <a:cs typeface="Times New Roman" pitchFamily="18" charset="0"/>
                        </a:rPr>
                        <a:t>aureus</a:t>
                      </a:r>
                      <a:r>
                        <a:rPr lang="en-US" b="1" dirty="0">
                          <a:solidFill>
                            <a:srgbClr val="6600CC"/>
                          </a:solidFill>
                          <a:effectLst/>
                          <a:latin typeface="Times New Roman" pitchFamily="18" charset="0"/>
                          <a:cs typeface="Times New Roman" pitchFamily="18" charset="0"/>
                        </a:rPr>
                        <a:t>, Streptococcus </a:t>
                      </a:r>
                      <a:r>
                        <a:rPr lang="en-US" b="1" dirty="0" err="1">
                          <a:solidFill>
                            <a:srgbClr val="6600CC"/>
                          </a:solidFill>
                          <a:effectLst/>
                          <a:latin typeface="Times New Roman" pitchFamily="18" charset="0"/>
                          <a:cs typeface="Times New Roman" pitchFamily="18" charset="0"/>
                        </a:rPr>
                        <a:t>pyogenes</a:t>
                      </a:r>
                      <a:r>
                        <a:rPr lang="en-US" b="1" dirty="0">
                          <a:solidFill>
                            <a:srgbClr val="6600CC"/>
                          </a:solidFill>
                          <a:effectLst/>
                          <a:latin typeface="Times New Roman" pitchFamily="18" charset="0"/>
                          <a:cs typeface="Times New Roman" pitchFamily="18" charset="0"/>
                        </a:rPr>
                        <a:t>, Bacillus </a:t>
                      </a:r>
                      <a:r>
                        <a:rPr lang="en-US" b="1" dirty="0" err="1">
                          <a:solidFill>
                            <a:srgbClr val="6600CC"/>
                          </a:solidFill>
                          <a:effectLst/>
                          <a:latin typeface="Times New Roman" pitchFamily="18" charset="0"/>
                          <a:cs typeface="Times New Roman" pitchFamily="18" charset="0"/>
                        </a:rPr>
                        <a:t>anthracis</a:t>
                      </a:r>
                      <a:r>
                        <a:rPr lang="en-US" b="1" dirty="0">
                          <a:solidFill>
                            <a:srgbClr val="6600CC"/>
                          </a:solidFill>
                          <a:effectLst/>
                          <a:latin typeface="Times New Roman" pitchFamily="18" charset="0"/>
                          <a:cs typeface="Times New Roman" pitchFamily="18" charset="0"/>
                        </a:rPr>
                        <a:t>, Bacillus cereus.</a:t>
                      </a:r>
                    </a:p>
                  </a:txBody>
                  <a:tcPr marL="142875" marR="142875" marT="142875" marB="142875" anchor="ctr">
                    <a:lnL w="9525" cap="flat" cmpd="sng" algn="ctr">
                      <a:solidFill>
                        <a:srgbClr val="D002A5"/>
                      </a:solidFill>
                      <a:prstDash val="solid"/>
                      <a:round/>
                      <a:headEnd type="none" w="med" len="med"/>
                      <a:tailEnd type="none" w="med" len="med"/>
                    </a:lnL>
                    <a:lnR w="9525" cap="flat" cmpd="sng" algn="ctr">
                      <a:solidFill>
                        <a:srgbClr val="D002A5"/>
                      </a:solidFill>
                      <a:prstDash val="solid"/>
                      <a:round/>
                      <a:headEnd type="none" w="med" len="med"/>
                      <a:tailEnd type="none" w="med" len="med"/>
                    </a:lnR>
                    <a:lnT w="9525" cap="flat" cmpd="sng" algn="ctr">
                      <a:solidFill>
                        <a:srgbClr val="D002A5"/>
                      </a:solidFill>
                      <a:prstDash val="solid"/>
                      <a:round/>
                      <a:headEnd type="none" w="med" len="med"/>
                      <a:tailEnd type="none" w="med" len="med"/>
                    </a:lnT>
                    <a:lnB w="9525" cap="flat" cmpd="sng" algn="ctr">
                      <a:solidFill>
                        <a:srgbClr val="D002A5"/>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6375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2074242"/>
          </a:xfrm>
        </p:spPr>
        <p:txBody>
          <a:bodyPr>
            <a:normAutofit/>
          </a:bodyPr>
          <a:lstStyle/>
          <a:p>
            <a:pPr algn="l" rtl="0"/>
            <a:endParaRPr lang="en-US" sz="2400" dirty="0">
              <a:latin typeface="Times New Roman" pitchFamily="18" charset="0"/>
              <a:cs typeface="Times New Roman" pitchFamily="18" charset="0"/>
            </a:endParaRPr>
          </a:p>
        </p:txBody>
      </p:sp>
      <p:graphicFrame>
        <p:nvGraphicFramePr>
          <p:cNvPr id="9" name="عنصر نائب للمحتوى 8"/>
          <p:cNvGraphicFramePr>
            <a:graphicFrameLocks noGrp="1"/>
          </p:cNvGraphicFramePr>
          <p:nvPr>
            <p:ph idx="1"/>
            <p:extLst>
              <p:ext uri="{D42A27DB-BD31-4B8C-83A1-F6EECF244321}">
                <p14:modId xmlns:p14="http://schemas.microsoft.com/office/powerpoint/2010/main" val="2036739811"/>
              </p:ext>
            </p:extLst>
          </p:nvPr>
        </p:nvGraphicFramePr>
        <p:xfrm>
          <a:off x="107950" y="332656"/>
          <a:ext cx="8928100" cy="4110439"/>
        </p:xfrm>
        <a:graphic>
          <a:graphicData uri="http://schemas.openxmlformats.org/drawingml/2006/table">
            <a:tbl>
              <a:tblPr firstRow="1" bandRow="1">
                <a:tableStyleId>{5C22544A-7EE6-4342-B048-85BDC9FD1C3A}</a:tableStyleId>
              </a:tblPr>
              <a:tblGrid>
                <a:gridCol w="4464050"/>
                <a:gridCol w="4464050"/>
              </a:tblGrid>
              <a:tr h="899159">
                <a:tc gridSpan="2">
                  <a:txBody>
                    <a:bodyPr/>
                    <a:lstStyle/>
                    <a:p>
                      <a:pPr algn="ctr" rtl="0"/>
                      <a:r>
                        <a:rPr lang="en-US" b="1" dirty="0">
                          <a:effectLst/>
                        </a:rPr>
                        <a:t>Gram Staining </a:t>
                      </a:r>
                      <a:endParaRPr lang="en-US" dirty="0">
                        <a:effectLst/>
                      </a:endParaRPr>
                    </a:p>
                  </a:txBody>
                  <a:tcPr marL="104775" marR="104775" marT="76200" marB="76200" anchor="ctr"/>
                </a:tc>
                <a:tc hMerge="1">
                  <a:txBody>
                    <a:bodyPr/>
                    <a:lstStyle/>
                    <a:p>
                      <a:endParaRPr lang="en-US"/>
                    </a:p>
                  </a:txBody>
                  <a:tcPr/>
                </a:tc>
              </a:tr>
              <a:tr h="3211280">
                <a:tc>
                  <a:txBody>
                    <a:bodyPr/>
                    <a:lstStyle/>
                    <a:p>
                      <a:pPr algn="just" rtl="0"/>
                      <a:r>
                        <a:rPr lang="en-US" b="1" dirty="0">
                          <a:solidFill>
                            <a:srgbClr val="6600CC"/>
                          </a:solidFill>
                          <a:effectLst/>
                          <a:latin typeface="Times New Roman" pitchFamily="18" charset="0"/>
                          <a:cs typeface="Times New Roman" pitchFamily="18" charset="0"/>
                        </a:rPr>
                        <a:t>These bacteria retain the crystal violet </a:t>
                      </a:r>
                      <a:r>
                        <a:rPr lang="en-US" b="1" dirty="0" err="1">
                          <a:solidFill>
                            <a:srgbClr val="6600CC"/>
                          </a:solidFill>
                          <a:effectLst/>
                          <a:latin typeface="Times New Roman" pitchFamily="18" charset="0"/>
                          <a:cs typeface="Times New Roman" pitchFamily="18" charset="0"/>
                        </a:rPr>
                        <a:t>colour</a:t>
                      </a:r>
                      <a:r>
                        <a:rPr lang="en-US" b="1" dirty="0">
                          <a:solidFill>
                            <a:srgbClr val="6600CC"/>
                          </a:solidFill>
                          <a:effectLst/>
                          <a:latin typeface="Times New Roman" pitchFamily="18" charset="0"/>
                          <a:cs typeface="Times New Roman" pitchFamily="18" charset="0"/>
                        </a:rPr>
                        <a:t> even after they are washed with acetone or alcohol and appear as purple-</a:t>
                      </a:r>
                      <a:r>
                        <a:rPr lang="en-US" b="1" dirty="0" err="1">
                          <a:solidFill>
                            <a:srgbClr val="6600CC"/>
                          </a:solidFill>
                          <a:effectLst/>
                          <a:latin typeface="Times New Roman" pitchFamily="18" charset="0"/>
                          <a:cs typeface="Times New Roman" pitchFamily="18" charset="0"/>
                        </a:rPr>
                        <a:t>coloured</a:t>
                      </a:r>
                      <a:r>
                        <a:rPr lang="en-US" b="1" dirty="0">
                          <a:solidFill>
                            <a:srgbClr val="6600CC"/>
                          </a:solidFill>
                          <a:effectLst/>
                          <a:latin typeface="Times New Roman" pitchFamily="18" charset="0"/>
                          <a:cs typeface="Times New Roman" pitchFamily="18" charset="0"/>
                        </a:rPr>
                        <a:t> when examined under the microscope after gram staining.</a:t>
                      </a:r>
                    </a:p>
                  </a:txBody>
                  <a:tcPr marL="104775" marR="104775" marT="76200" marB="76200" anchor="ctr"/>
                </a:tc>
                <a:tc>
                  <a:txBody>
                    <a:bodyPr/>
                    <a:lstStyle/>
                    <a:p>
                      <a:pPr algn="just" rtl="0"/>
                      <a:r>
                        <a:rPr lang="en-US" b="1" dirty="0">
                          <a:solidFill>
                            <a:srgbClr val="FF0000"/>
                          </a:solidFill>
                          <a:effectLst/>
                          <a:latin typeface="Times New Roman" pitchFamily="18" charset="0"/>
                          <a:cs typeface="Times New Roman" pitchFamily="18" charset="0"/>
                        </a:rPr>
                        <a:t>These bacteria do not retain the stain </a:t>
                      </a:r>
                      <a:r>
                        <a:rPr lang="en-US" b="1" dirty="0" err="1">
                          <a:solidFill>
                            <a:srgbClr val="FF0000"/>
                          </a:solidFill>
                          <a:effectLst/>
                          <a:latin typeface="Times New Roman" pitchFamily="18" charset="0"/>
                          <a:cs typeface="Times New Roman" pitchFamily="18" charset="0"/>
                        </a:rPr>
                        <a:t>colour</a:t>
                      </a:r>
                      <a:r>
                        <a:rPr lang="en-US" b="1" dirty="0">
                          <a:solidFill>
                            <a:srgbClr val="FF0000"/>
                          </a:solidFill>
                          <a:effectLst/>
                          <a:latin typeface="Times New Roman" pitchFamily="18" charset="0"/>
                          <a:cs typeface="Times New Roman" pitchFamily="18" charset="0"/>
                        </a:rPr>
                        <a:t> even after they are washed with acetone or alcohol and appear as pink-</a:t>
                      </a:r>
                      <a:r>
                        <a:rPr lang="en-US" b="1" dirty="0" err="1">
                          <a:solidFill>
                            <a:srgbClr val="FF0000"/>
                          </a:solidFill>
                          <a:effectLst/>
                          <a:latin typeface="Times New Roman" pitchFamily="18" charset="0"/>
                          <a:cs typeface="Times New Roman" pitchFamily="18" charset="0"/>
                        </a:rPr>
                        <a:t>coloured</a:t>
                      </a:r>
                      <a:r>
                        <a:rPr lang="en-US" b="1" dirty="0">
                          <a:solidFill>
                            <a:srgbClr val="FF0000"/>
                          </a:solidFill>
                          <a:effectLst/>
                          <a:latin typeface="Times New Roman" pitchFamily="18" charset="0"/>
                          <a:cs typeface="Times New Roman" pitchFamily="18" charset="0"/>
                        </a:rPr>
                        <a:t> when examined under the microscope after gram staining</a:t>
                      </a:r>
                      <a:r>
                        <a:rPr lang="en-US" b="1" dirty="0" smtClean="0">
                          <a:solidFill>
                            <a:srgbClr val="FF0000"/>
                          </a:solidFill>
                          <a:effectLst/>
                          <a:latin typeface="Times New Roman" pitchFamily="18" charset="0"/>
                          <a:cs typeface="Times New Roman" pitchFamily="18" charset="0"/>
                        </a:rPr>
                        <a:t>.</a:t>
                      </a:r>
                      <a:endParaRPr lang="en-US" b="1" dirty="0">
                        <a:solidFill>
                          <a:srgbClr val="FF0000"/>
                        </a:solidFill>
                        <a:effectLst/>
                        <a:latin typeface="Times New Roman" pitchFamily="18" charset="0"/>
                        <a:cs typeface="Times New Roman" pitchFamily="18" charset="0"/>
                      </a:endParaRPr>
                    </a:p>
                  </a:txBody>
                  <a:tcPr marL="104775" marR="104775" marT="76200" marB="76200" anchor="ctr"/>
                </a:tc>
              </a:tr>
            </a:tbl>
          </a:graphicData>
        </a:graphic>
      </p:graphicFrame>
    </p:spTree>
    <p:extLst>
      <p:ext uri="{BB962C8B-B14F-4D97-AF65-F5344CB8AC3E}">
        <p14:creationId xmlns:p14="http://schemas.microsoft.com/office/powerpoint/2010/main" val="353120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2664296"/>
          </a:xfrm>
        </p:spPr>
        <p:txBody>
          <a:bodyPr>
            <a:normAutofit fontScale="90000"/>
          </a:bodyPr>
          <a:lstStyle/>
          <a:p>
            <a:pPr algn="l" rtl="0"/>
            <a:r>
              <a:rPr lang="en-US" sz="2400" b="1" dirty="0">
                <a:solidFill>
                  <a:srgbClr val="FF0000"/>
                </a:solidFill>
                <a:latin typeface="Times New Roman" pitchFamily="18" charset="0"/>
                <a:cs typeface="Times New Roman" pitchFamily="18" charset="0"/>
              </a:rPr>
              <a:t>Gram-negative bacteria </a:t>
            </a:r>
            <a:r>
              <a:rPr lang="en-US" sz="2400" b="1" dirty="0">
                <a:latin typeface="Times New Roman" pitchFamily="18" charset="0"/>
                <a:cs typeface="Times New Roman" pitchFamily="18" charset="0"/>
              </a:rPr>
              <a:t>are more resistant against antibodies because their </a:t>
            </a:r>
            <a:r>
              <a:rPr lang="en-US" sz="2400" b="1" dirty="0">
                <a:latin typeface="Times New Roman" pitchFamily="18" charset="0"/>
                <a:cs typeface="Times New Roman" pitchFamily="18" charset="0"/>
                <a:hlinkClick r:id="rId2"/>
              </a:rPr>
              <a:t>cell wall</a:t>
            </a:r>
            <a:r>
              <a:rPr lang="en-US" sz="2400" b="1" dirty="0">
                <a:latin typeface="Times New Roman" pitchFamily="18" charset="0"/>
                <a:cs typeface="Times New Roman" pitchFamily="18" charset="0"/>
              </a:rPr>
              <a:t> is impenetrable</a:t>
            </a:r>
            <a:r>
              <a:rPr lang="en-US" sz="2400" b="1" dirty="0" smtClean="0">
                <a:latin typeface="Times New Roman" pitchFamily="18" charset="0"/>
                <a:cs typeface="Times New Roman" pitchFamily="18" charset="0"/>
              </a:rPr>
              <a:t>.</a:t>
            </a:r>
            <a:br>
              <a:rPr lang="en-US" sz="2400" b="1" dirty="0" smtClean="0">
                <a:latin typeface="Times New Roman" pitchFamily="18" charset="0"/>
                <a:cs typeface="Times New Roman" pitchFamily="18" charset="0"/>
              </a:rPr>
            </a:br>
            <a:r>
              <a:rPr lang="en-US" sz="2400" b="1" dirty="0">
                <a:solidFill>
                  <a:srgbClr val="6600CC"/>
                </a:solidFill>
                <a:latin typeface="Times New Roman" pitchFamily="18" charset="0"/>
                <a:cs typeface="Times New Roman" pitchFamily="18" charset="0"/>
              </a:rPr>
              <a:t>Gram-positive bacteria </a:t>
            </a:r>
            <a:r>
              <a:rPr lang="en-US" sz="2400" b="1" dirty="0">
                <a:latin typeface="Times New Roman" pitchFamily="18" charset="0"/>
                <a:cs typeface="Times New Roman" pitchFamily="18" charset="0"/>
              </a:rPr>
              <a:t>constitute a cell wall, which is mainly composed of multiple layers of peptidoglycan that forms a rigid and thick structure. Its cell wall additionally has </a:t>
            </a:r>
            <a:r>
              <a:rPr lang="en-US" sz="2400" b="1" dirty="0" err="1">
                <a:latin typeface="Times New Roman" pitchFamily="18" charset="0"/>
                <a:cs typeface="Times New Roman" pitchFamily="18" charset="0"/>
              </a:rPr>
              <a:t>teichoic</a:t>
            </a:r>
            <a:r>
              <a:rPr lang="en-US" sz="2400" b="1" dirty="0">
                <a:latin typeface="Times New Roman" pitchFamily="18" charset="0"/>
                <a:cs typeface="Times New Roman" pitchFamily="18" charset="0"/>
              </a:rPr>
              <a:t> acids and phosphate.  The </a:t>
            </a:r>
            <a:r>
              <a:rPr lang="en-US" sz="2400" b="1" dirty="0" err="1">
                <a:latin typeface="Times New Roman" pitchFamily="18" charset="0"/>
                <a:cs typeface="Times New Roman" pitchFamily="18" charset="0"/>
              </a:rPr>
              <a:t>teichoic</a:t>
            </a:r>
            <a:r>
              <a:rPr lang="en-US" sz="2400" b="1" dirty="0">
                <a:latin typeface="Times New Roman" pitchFamily="18" charset="0"/>
                <a:cs typeface="Times New Roman" pitchFamily="18" charset="0"/>
              </a:rPr>
              <a:t> acids present in the gram-positive bacteria are of two types – the </a:t>
            </a:r>
            <a:r>
              <a:rPr lang="en-US" sz="2400" b="1" dirty="0" err="1">
                <a:latin typeface="Times New Roman" pitchFamily="18" charset="0"/>
                <a:cs typeface="Times New Roman" pitchFamily="18" charset="0"/>
              </a:rPr>
              <a:t>lipoteichoic</a:t>
            </a:r>
            <a:r>
              <a:rPr lang="en-US" sz="2400" b="1" dirty="0">
                <a:latin typeface="Times New Roman" pitchFamily="18" charset="0"/>
                <a:cs typeface="Times New Roman" pitchFamily="18" charset="0"/>
              </a:rPr>
              <a:t> acid and the </a:t>
            </a:r>
            <a:r>
              <a:rPr lang="en-US" sz="2400" b="1" dirty="0" err="1">
                <a:latin typeface="Times New Roman" pitchFamily="18" charset="0"/>
                <a:cs typeface="Times New Roman" pitchFamily="18" charset="0"/>
              </a:rPr>
              <a:t>teichoic</a:t>
            </a:r>
            <a:r>
              <a:rPr lang="en-US" sz="2400" b="1" dirty="0">
                <a:latin typeface="Times New Roman" pitchFamily="18" charset="0"/>
                <a:cs typeface="Times New Roman" pitchFamily="18" charset="0"/>
              </a:rPr>
              <a:t> wall acid. The cell wall is known as </a:t>
            </a:r>
            <a:r>
              <a:rPr lang="en-US" sz="2400" b="1" dirty="0" err="1">
                <a:latin typeface="Times New Roman" pitchFamily="18" charset="0"/>
                <a:cs typeface="Times New Roman" pitchFamily="18" charset="0"/>
              </a:rPr>
              <a:t>murein</a:t>
            </a:r>
            <a:r>
              <a:rPr lang="en-US" sz="2400" b="1" dirty="0">
                <a:latin typeface="Times New Roman" pitchFamily="18" charset="0"/>
                <a:cs typeface="Times New Roman" pitchFamily="18" charset="0"/>
              </a:rPr>
              <a:t>.</a:t>
            </a:r>
          </a:p>
        </p:txBody>
      </p:sp>
      <p:sp>
        <p:nvSpPr>
          <p:cNvPr id="3" name="عنصر نائب للمحتوى 2"/>
          <p:cNvSpPr>
            <a:spLocks noGrp="1"/>
          </p:cNvSpPr>
          <p:nvPr>
            <p:ph idx="1"/>
          </p:nvPr>
        </p:nvSpPr>
        <p:spPr>
          <a:xfrm>
            <a:off x="179512" y="2924944"/>
            <a:ext cx="8784976" cy="3816424"/>
          </a:xfrm>
        </p:spPr>
        <p:txBody>
          <a:bodyPr>
            <a:normAutofit lnSpcReduction="10000"/>
          </a:bodyPr>
          <a:lstStyle/>
          <a:p>
            <a:pPr marL="0" indent="0" algn="l" rtl="0">
              <a:buNone/>
            </a:pPr>
            <a:r>
              <a:rPr lang="en-US" sz="2400" b="1" dirty="0">
                <a:latin typeface="Times New Roman" pitchFamily="18" charset="0"/>
                <a:cs typeface="Times New Roman" pitchFamily="18" charset="0"/>
              </a:rPr>
              <a:t>In </a:t>
            </a:r>
            <a:r>
              <a:rPr lang="en-US" sz="2400" b="1" dirty="0">
                <a:solidFill>
                  <a:srgbClr val="FF0000"/>
                </a:solidFill>
                <a:latin typeface="Times New Roman" pitchFamily="18" charset="0"/>
                <a:cs typeface="Times New Roman" pitchFamily="18" charset="0"/>
              </a:rPr>
              <a:t>gram-negative bacteria</a:t>
            </a:r>
            <a:r>
              <a:rPr lang="en-US" sz="2400" b="1" dirty="0">
                <a:latin typeface="Times New Roman" pitchFamily="18" charset="0"/>
                <a:cs typeface="Times New Roman" pitchFamily="18" charset="0"/>
              </a:rPr>
              <a:t>, the cell wall is made up of an outer membrane and </a:t>
            </a:r>
            <a:r>
              <a:rPr lang="en-US" sz="2400" b="1" dirty="0" smtClean="0">
                <a:latin typeface="Times New Roman" pitchFamily="18" charset="0"/>
                <a:cs typeface="Times New Roman" pitchFamily="18" charset="0"/>
              </a:rPr>
              <a:t>less </a:t>
            </a:r>
            <a:r>
              <a:rPr lang="en-US" sz="2400" b="1" dirty="0">
                <a:latin typeface="Times New Roman" pitchFamily="18" charset="0"/>
                <a:cs typeface="Times New Roman" pitchFamily="18" charset="0"/>
              </a:rPr>
              <a:t>layers of peptidoglycan. The </a:t>
            </a:r>
            <a:r>
              <a:rPr lang="en-US" sz="2400" b="1" dirty="0">
                <a:solidFill>
                  <a:srgbClr val="0070C0"/>
                </a:solidFill>
                <a:latin typeface="Times New Roman" pitchFamily="18" charset="0"/>
                <a:cs typeface="Times New Roman" pitchFamily="18" charset="0"/>
              </a:rPr>
              <a:t>outer membrane is composed of </a:t>
            </a:r>
            <a:r>
              <a:rPr lang="en-US" sz="2400" b="1" dirty="0">
                <a:solidFill>
                  <a:schemeClr val="accent2"/>
                </a:solidFill>
                <a:latin typeface="Times New Roman" pitchFamily="18" charset="0"/>
                <a:cs typeface="Times New Roman" pitchFamily="18" charset="0"/>
              </a:rPr>
              <a:t>lipoproteins</a:t>
            </a:r>
            <a:r>
              <a:rPr lang="en-US" sz="2400" b="1" dirty="0">
                <a:latin typeface="Times New Roman" pitchFamily="18" charset="0"/>
                <a:cs typeface="Times New Roman" pitchFamily="18" charset="0"/>
              </a:rPr>
              <a:t>, </a:t>
            </a:r>
            <a:r>
              <a:rPr lang="en-US" sz="2400" b="1" dirty="0">
                <a:solidFill>
                  <a:schemeClr val="accent2"/>
                </a:solidFill>
                <a:latin typeface="Times New Roman" pitchFamily="18" charset="0"/>
                <a:cs typeface="Times New Roman" pitchFamily="18" charset="0"/>
              </a:rPr>
              <a:t>phospholipids</a:t>
            </a:r>
            <a:r>
              <a:rPr lang="en-US" sz="2400" b="1" dirty="0">
                <a:latin typeface="Times New Roman" pitchFamily="18" charset="0"/>
                <a:cs typeface="Times New Roman" pitchFamily="18" charset="0"/>
              </a:rPr>
              <a:t>, and </a:t>
            </a:r>
            <a:r>
              <a:rPr lang="en-US" sz="2400" b="1" dirty="0">
                <a:solidFill>
                  <a:schemeClr val="accent2"/>
                </a:solidFill>
                <a:latin typeface="Times New Roman" pitchFamily="18" charset="0"/>
                <a:cs typeface="Times New Roman" pitchFamily="18" charset="0"/>
              </a:rPr>
              <a:t>LPS</a:t>
            </a:r>
            <a:r>
              <a:rPr lang="en-US" sz="2400" b="1" dirty="0">
                <a:latin typeface="Times New Roman" pitchFamily="18" charset="0"/>
                <a:cs typeface="Times New Roman" pitchFamily="18" charset="0"/>
              </a:rPr>
              <a:t>. The peptidoglycan stays intact to lipoproteins of the outer membrane that is located in the fluid-like </a:t>
            </a:r>
            <a:r>
              <a:rPr lang="en-US" sz="2400" b="1" dirty="0" err="1">
                <a:latin typeface="Times New Roman" pitchFamily="18" charset="0"/>
                <a:cs typeface="Times New Roman" pitchFamily="18" charset="0"/>
              </a:rPr>
              <a:t>periplasm</a:t>
            </a:r>
            <a:r>
              <a:rPr lang="en-US" sz="2400" b="1" dirty="0">
                <a:latin typeface="Times New Roman" pitchFamily="18" charset="0"/>
                <a:cs typeface="Times New Roman" pitchFamily="18" charset="0"/>
              </a:rPr>
              <a:t> between the plasma membrane and the outer membrane. </a:t>
            </a:r>
            <a:r>
              <a:rPr lang="en-US" sz="2400" b="1" dirty="0">
                <a:solidFill>
                  <a:srgbClr val="00B050"/>
                </a:solidFill>
                <a:latin typeface="Times New Roman" pitchFamily="18" charset="0"/>
                <a:cs typeface="Times New Roman" pitchFamily="18" charset="0"/>
              </a:rPr>
              <a:t>The </a:t>
            </a:r>
            <a:r>
              <a:rPr lang="en-US" sz="2400" b="1" dirty="0" err="1">
                <a:solidFill>
                  <a:srgbClr val="00B050"/>
                </a:solidFill>
                <a:latin typeface="Times New Roman" pitchFamily="18" charset="0"/>
                <a:cs typeface="Times New Roman" pitchFamily="18" charset="0"/>
              </a:rPr>
              <a:t>periplasm</a:t>
            </a:r>
            <a:r>
              <a:rPr lang="en-US" sz="2400" b="1" dirty="0">
                <a:solidFill>
                  <a:srgbClr val="00B050"/>
                </a:solidFill>
                <a:latin typeface="Times New Roman" pitchFamily="18" charset="0"/>
                <a:cs typeface="Times New Roman" pitchFamily="18" charset="0"/>
              </a:rPr>
              <a:t> is contained with proteins and degrading enzymes which assist in transporting molecules</a:t>
            </a:r>
            <a:r>
              <a:rPr lang="en-US" sz="2400" b="1" dirty="0" smtClean="0">
                <a:solidFill>
                  <a:srgbClr val="00B050"/>
                </a:solidFill>
                <a:latin typeface="Times New Roman" pitchFamily="18" charset="0"/>
                <a:cs typeface="Times New Roman" pitchFamily="18" charset="0"/>
              </a:rPr>
              <a:t>.</a:t>
            </a:r>
          </a:p>
          <a:p>
            <a:pPr marL="0" indent="0" algn="l" rtl="0">
              <a:buNone/>
            </a:pPr>
            <a:r>
              <a:rPr lang="en-US" sz="2400" b="1" dirty="0">
                <a:latin typeface="Times New Roman" pitchFamily="18" charset="0"/>
                <a:cs typeface="Times New Roman" pitchFamily="18" charset="0"/>
              </a:rPr>
              <a:t>The </a:t>
            </a:r>
            <a:r>
              <a:rPr lang="en-US" sz="2400" b="1" dirty="0">
                <a:solidFill>
                  <a:srgbClr val="FF0000"/>
                </a:solidFill>
                <a:latin typeface="Times New Roman" pitchFamily="18" charset="0"/>
                <a:cs typeface="Times New Roman" pitchFamily="18" charset="0"/>
              </a:rPr>
              <a:t>cell walls of the gram-negative bacteria</a:t>
            </a:r>
            <a:r>
              <a:rPr lang="en-US" sz="2400" b="1" dirty="0">
                <a:latin typeface="Times New Roman" pitchFamily="18" charset="0"/>
                <a:cs typeface="Times New Roman" pitchFamily="18" charset="0"/>
              </a:rPr>
              <a:t>, unlike the gram-positive, </a:t>
            </a:r>
            <a:r>
              <a:rPr lang="en-US" sz="2400" b="1" dirty="0">
                <a:solidFill>
                  <a:srgbClr val="FF0000"/>
                </a:solidFill>
                <a:latin typeface="Times New Roman" pitchFamily="18" charset="0"/>
                <a:cs typeface="Times New Roman" pitchFamily="18" charset="0"/>
              </a:rPr>
              <a:t>lacks the </a:t>
            </a:r>
            <a:r>
              <a:rPr lang="en-US" sz="2400" b="1" dirty="0" err="1">
                <a:solidFill>
                  <a:srgbClr val="FF0000"/>
                </a:solidFill>
                <a:latin typeface="Times New Roman" pitchFamily="18" charset="0"/>
                <a:cs typeface="Times New Roman" pitchFamily="18" charset="0"/>
              </a:rPr>
              <a:t>teichoic</a:t>
            </a:r>
            <a:r>
              <a:rPr lang="en-US" sz="2400" b="1" dirty="0">
                <a:solidFill>
                  <a:srgbClr val="FF0000"/>
                </a:solidFill>
                <a:latin typeface="Times New Roman" pitchFamily="18" charset="0"/>
                <a:cs typeface="Times New Roman" pitchFamily="18" charset="0"/>
              </a:rPr>
              <a:t> acid. Due to the presence of </a:t>
            </a:r>
            <a:r>
              <a:rPr lang="en-US" sz="2400" b="1" dirty="0" err="1">
                <a:solidFill>
                  <a:srgbClr val="FF0000"/>
                </a:solidFill>
                <a:latin typeface="Times New Roman" pitchFamily="18" charset="0"/>
                <a:cs typeface="Times New Roman" pitchFamily="18" charset="0"/>
              </a:rPr>
              <a:t>porins</a:t>
            </a:r>
            <a:r>
              <a:rPr lang="en-US" sz="2400" b="1" dirty="0">
                <a:solidFill>
                  <a:srgbClr val="00B0F0"/>
                </a:solidFill>
                <a:latin typeface="Times New Roman" pitchFamily="18" charset="0"/>
                <a:cs typeface="Times New Roman" pitchFamily="18" charset="0"/>
              </a:rPr>
              <a:t>, the outer membrane is permeable to nutrition, water, food, iron, etc.</a:t>
            </a:r>
          </a:p>
        </p:txBody>
      </p:sp>
    </p:spTree>
    <p:extLst>
      <p:ext uri="{BB962C8B-B14F-4D97-AF65-F5344CB8AC3E}">
        <p14:creationId xmlns:p14="http://schemas.microsoft.com/office/powerpoint/2010/main" val="405661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3240360"/>
          </a:xfrm>
        </p:spPr>
        <p:txBody>
          <a:bodyPr>
            <a:normAutofit fontScale="90000"/>
          </a:bodyPr>
          <a:lstStyle/>
          <a:p>
            <a:pPr algn="l" rtl="0"/>
            <a:r>
              <a:rPr lang="en-US" sz="3100" b="1" dirty="0" smtClean="0">
                <a:solidFill>
                  <a:srgbClr val="00B0F0"/>
                </a:solidFill>
              </a:rPr>
              <a:t>                                        Gram Staining</a:t>
            </a:r>
            <a:r>
              <a:rPr lang="en-US" sz="3100" b="1" dirty="0" smtClean="0"/>
              <a:t/>
            </a:r>
            <a:br>
              <a:rPr lang="en-US" sz="3100" b="1" dirty="0" smtClean="0"/>
            </a:br>
            <a:r>
              <a:rPr lang="en-US" sz="2700" b="1" dirty="0">
                <a:solidFill>
                  <a:srgbClr val="333333"/>
                </a:solidFill>
                <a:latin typeface="Times New Roman" pitchFamily="18" charset="0"/>
                <a:cs typeface="Times New Roman" pitchFamily="18" charset="0"/>
              </a:rPr>
              <a:t>This technique was proposed by Christian Gram to distinguish the two types of bacteria based on the difference in their cell wall structures. The gram-positive bacteria retain the crystal violet dye, which is because of their thick layer of peptidoglycan in the cell wall</a:t>
            </a:r>
            <a:r>
              <a:rPr lang="en-US" sz="2700" b="1" dirty="0" smtClean="0">
                <a:solidFill>
                  <a:srgbClr val="333333"/>
                </a:solidFill>
                <a:latin typeface="Times New Roman" pitchFamily="18" charset="0"/>
                <a:cs typeface="Times New Roman" pitchFamily="18" charset="0"/>
              </a:rPr>
              <a:t>.</a:t>
            </a:r>
            <a:br>
              <a:rPr lang="en-US" sz="2700" b="1" dirty="0" smtClean="0">
                <a:solidFill>
                  <a:srgbClr val="333333"/>
                </a:solidFill>
                <a:latin typeface="Times New Roman" pitchFamily="18" charset="0"/>
                <a:cs typeface="Times New Roman" pitchFamily="18" charset="0"/>
              </a:rPr>
            </a:br>
            <a:r>
              <a:rPr lang="en-US" sz="2400" b="1" dirty="0">
                <a:latin typeface="Times New Roman" pitchFamily="18" charset="0"/>
                <a:cs typeface="Times New Roman" pitchFamily="18" charset="0"/>
              </a:rPr>
              <a:t>This process distinguishes bacteria by identifying peptidoglycan that is found in the cell wall of the gram-positive bacteria. A very small layer of peptidoglycan is dissolved in </a:t>
            </a:r>
            <a:r>
              <a:rPr lang="en-US" sz="2400" b="1" dirty="0">
                <a:latin typeface="Times New Roman" pitchFamily="18" charset="0"/>
                <a:cs typeface="Times New Roman" pitchFamily="18" charset="0"/>
                <a:hlinkClick r:id="rId2"/>
              </a:rPr>
              <a:t>gram-negative bacteria</a:t>
            </a:r>
            <a:r>
              <a:rPr lang="en-US" sz="2400" b="1" dirty="0">
                <a:latin typeface="Times New Roman" pitchFamily="18" charset="0"/>
                <a:cs typeface="Times New Roman" pitchFamily="18" charset="0"/>
              </a:rPr>
              <a:t> when alcohol is added.</a:t>
            </a:r>
            <a:endParaRPr lang="en-US" sz="2700" b="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3501008"/>
            <a:ext cx="8928992" cy="3168352"/>
          </a:xfrm>
        </p:spPr>
        <p:txBody>
          <a:bodyPr>
            <a:normAutofit fontScale="85000" lnSpcReduction="20000"/>
          </a:bodyPr>
          <a:lstStyle/>
          <a:p>
            <a:pPr marL="0" indent="0" algn="l" rtl="0">
              <a:buNone/>
            </a:pP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Difference </a:t>
            </a:r>
            <a:r>
              <a:rPr lang="en-US" sz="2400" b="1" dirty="0">
                <a:solidFill>
                  <a:srgbClr val="C00000"/>
                </a:solidFill>
                <a:latin typeface="Times New Roman" pitchFamily="18" charset="0"/>
                <a:cs typeface="Times New Roman" pitchFamily="18" charset="0"/>
              </a:rPr>
              <a:t>between Gram-Positive and Gram-Negative Bacteria – Key Points</a:t>
            </a:r>
          </a:p>
          <a:p>
            <a:pPr algn="l" rtl="0"/>
            <a:r>
              <a:rPr lang="en-US" sz="2400" b="1" dirty="0">
                <a:latin typeface="Times New Roman" pitchFamily="18" charset="0"/>
                <a:cs typeface="Times New Roman" pitchFamily="18" charset="0"/>
              </a:rPr>
              <a:t>The cell wall of gram-positive bacteria is composed of thick layers peptidoglycan.</a:t>
            </a:r>
          </a:p>
          <a:p>
            <a:pPr algn="l" rtl="0"/>
            <a:r>
              <a:rPr lang="en-US" sz="2400" b="1" dirty="0">
                <a:latin typeface="Times New Roman" pitchFamily="18" charset="0"/>
                <a:cs typeface="Times New Roman" pitchFamily="18" charset="0"/>
              </a:rPr>
              <a:t>The cell wall of gram-negative bacteria is composed of thin layers of peptidoglycan.</a:t>
            </a:r>
          </a:p>
          <a:p>
            <a:pPr algn="l" rtl="0"/>
            <a:r>
              <a:rPr lang="en-US" sz="2400" b="1" dirty="0">
                <a:latin typeface="Times New Roman" pitchFamily="18" charset="0"/>
                <a:cs typeface="Times New Roman" pitchFamily="18" charset="0"/>
              </a:rPr>
              <a:t>In the gram staining procedure, gram-positive cells retain the purple </a:t>
            </a:r>
            <a:r>
              <a:rPr lang="en-US" sz="2400" b="1" dirty="0" err="1">
                <a:latin typeface="Times New Roman" pitchFamily="18" charset="0"/>
                <a:cs typeface="Times New Roman" pitchFamily="18" charset="0"/>
              </a:rPr>
              <a:t>coloured</a:t>
            </a:r>
            <a:r>
              <a:rPr lang="en-US" sz="2400" b="1" dirty="0">
                <a:latin typeface="Times New Roman" pitchFamily="18" charset="0"/>
                <a:cs typeface="Times New Roman" pitchFamily="18" charset="0"/>
              </a:rPr>
              <a:t> stain.</a:t>
            </a:r>
          </a:p>
          <a:p>
            <a:pPr algn="l" rtl="0"/>
            <a:r>
              <a:rPr lang="en-US" sz="2400" b="1" dirty="0">
                <a:latin typeface="Times New Roman" pitchFamily="18" charset="0"/>
                <a:cs typeface="Times New Roman" pitchFamily="18" charset="0"/>
              </a:rPr>
              <a:t>In the gram staining procedure, gram-negative cells do not retain the purple </a:t>
            </a:r>
            <a:r>
              <a:rPr lang="en-US" sz="2400" b="1" dirty="0" err="1">
                <a:latin typeface="Times New Roman" pitchFamily="18" charset="0"/>
                <a:cs typeface="Times New Roman" pitchFamily="18" charset="0"/>
              </a:rPr>
              <a:t>coloured</a:t>
            </a:r>
            <a:r>
              <a:rPr lang="en-US" sz="2400" b="1" dirty="0">
                <a:latin typeface="Times New Roman" pitchFamily="18" charset="0"/>
                <a:cs typeface="Times New Roman" pitchFamily="18" charset="0"/>
              </a:rPr>
              <a:t> stain.</a:t>
            </a:r>
          </a:p>
          <a:p>
            <a:pPr algn="l" rtl="0"/>
            <a:r>
              <a:rPr lang="en-US" sz="2400" b="1" dirty="0">
                <a:latin typeface="Times New Roman" pitchFamily="18" charset="0"/>
                <a:cs typeface="Times New Roman" pitchFamily="18" charset="0"/>
              </a:rPr>
              <a:t>Gram-positive bacteria produce exotoxins.</a:t>
            </a:r>
          </a:p>
          <a:p>
            <a:pPr algn="l" rtl="0"/>
            <a:r>
              <a:rPr lang="en-US" sz="2400" b="1" dirty="0">
                <a:latin typeface="Times New Roman" pitchFamily="18" charset="0"/>
                <a:cs typeface="Times New Roman" pitchFamily="18" charset="0"/>
              </a:rPr>
              <a:t>Gram-negative bacteria produce endotoxins.</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085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1656184"/>
          </a:xfrm>
        </p:spPr>
        <p:txBody>
          <a:bodyPr>
            <a:normAutofit fontScale="90000"/>
          </a:bodyPr>
          <a:lstStyle/>
          <a:p>
            <a:pPr algn="l" rtl="0"/>
            <a:r>
              <a:rPr lang="en-US" sz="2400" b="1" dirty="0">
                <a:solidFill>
                  <a:srgbClr val="C00000"/>
                </a:solidFill>
                <a:latin typeface="Times New Roman" pitchFamily="18" charset="0"/>
                <a:cs typeface="Times New Roman" pitchFamily="18" charset="0"/>
              </a:rPr>
              <a:t>What infections are caused by gram-positive bacteria?</a:t>
            </a:r>
            <a:br>
              <a:rPr lang="en-US" sz="2400" b="1" dirty="0">
                <a:solidFill>
                  <a:srgbClr val="C00000"/>
                </a:solidFill>
                <a:latin typeface="Times New Roman" pitchFamily="18" charset="0"/>
                <a:cs typeface="Times New Roman" pitchFamily="18" charset="0"/>
              </a:rPr>
            </a:br>
            <a:r>
              <a:rPr lang="en-US" sz="2400" b="1" dirty="0">
                <a:latin typeface="Times New Roman" pitchFamily="18" charset="0"/>
                <a:cs typeface="Times New Roman" pitchFamily="18" charset="0"/>
              </a:rPr>
              <a:t>Gram-positive bacteria usually cause Urinary Tract Infections. These are caused commonly in people who are more prone to urinary tract infections or are elderly or pregnant.</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988840"/>
            <a:ext cx="8784976" cy="4680520"/>
          </a:xfrm>
        </p:spPr>
        <p:txBody>
          <a:bodyPr>
            <a:normAutofit/>
          </a:bodyPr>
          <a:lstStyle/>
          <a:p>
            <a:pPr marL="0" indent="0" algn="l" rtl="0">
              <a:buNone/>
            </a:pPr>
            <a:r>
              <a:rPr lang="en-US" sz="2400" b="1" dirty="0">
                <a:solidFill>
                  <a:srgbClr val="C00000"/>
                </a:solidFill>
                <a:latin typeface="Times New Roman" pitchFamily="18" charset="0"/>
                <a:cs typeface="Times New Roman" pitchFamily="18" charset="0"/>
              </a:rPr>
              <a:t>Which infections are caused by gram-negative bacteria?</a:t>
            </a:r>
          </a:p>
          <a:p>
            <a:pPr marL="0" indent="0" algn="l" rtl="0">
              <a:buNone/>
            </a:pPr>
            <a:r>
              <a:rPr lang="en-US" sz="2400" b="1" dirty="0">
                <a:latin typeface="Times New Roman" pitchFamily="18" charset="0"/>
                <a:cs typeface="Times New Roman" pitchFamily="18" charset="0"/>
              </a:rPr>
              <a:t>The gram-negative bacteria cause various infections in humans such as indigestion, food poisoning,  pneumonia, meningitis and other bacterial infections in the blood cells,  bloodstream, wound infections, etc. </a:t>
            </a:r>
            <a:r>
              <a:rPr lang="en-US" sz="2400" b="1" dirty="0">
                <a:solidFill>
                  <a:srgbClr val="FF0000"/>
                </a:solidFill>
                <a:latin typeface="Times New Roman" pitchFamily="18" charset="0"/>
                <a:cs typeface="Times New Roman" pitchFamily="18" charset="0"/>
              </a:rPr>
              <a:t>The infections are caused by </a:t>
            </a:r>
            <a:r>
              <a:rPr lang="en-US" sz="2400" b="1" i="1" dirty="0" err="1">
                <a:solidFill>
                  <a:srgbClr val="FF0000"/>
                </a:solidFill>
                <a:latin typeface="Times New Roman" pitchFamily="18" charset="0"/>
                <a:cs typeface="Times New Roman" pitchFamily="18" charset="0"/>
              </a:rPr>
              <a:t>Acinetobacter</a:t>
            </a:r>
            <a:r>
              <a:rPr lang="en-US" sz="2400" b="1"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Pseudomonas </a:t>
            </a:r>
            <a:r>
              <a:rPr lang="en-US" sz="2400" b="1" i="1" dirty="0" err="1">
                <a:solidFill>
                  <a:srgbClr val="FF0000"/>
                </a:solidFill>
                <a:latin typeface="Times New Roman" pitchFamily="18" charset="0"/>
                <a:cs typeface="Times New Roman" pitchFamily="18" charset="0"/>
              </a:rPr>
              <a:t>aeruginosa</a:t>
            </a:r>
            <a:r>
              <a:rPr lang="en-US" sz="2400" b="1" i="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and </a:t>
            </a:r>
            <a:r>
              <a:rPr lang="en-US" sz="2400" b="1" i="1" dirty="0" err="1">
                <a:solidFill>
                  <a:srgbClr val="FF0000"/>
                </a:solidFill>
                <a:latin typeface="Times New Roman" pitchFamily="18" charset="0"/>
                <a:cs typeface="Times New Roman" pitchFamily="18" charset="0"/>
              </a:rPr>
              <a:t>E.coli</a:t>
            </a:r>
            <a:r>
              <a:rPr lang="en-US" sz="2400" b="1" i="1" dirty="0">
                <a:latin typeface="Times New Roman" pitchFamily="18" charset="0"/>
                <a:cs typeface="Times New Roman" pitchFamily="18" charset="0"/>
              </a:rPr>
              <a:t>.</a:t>
            </a:r>
          </a:p>
          <a:p>
            <a:pPr marL="0" indent="0" algn="l" rtl="0">
              <a:buNone/>
            </a:pP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72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936104"/>
          </a:xfrm>
        </p:spPr>
        <p:txBody>
          <a:bodyPr>
            <a:noAutofit/>
          </a:bodyPr>
          <a:lstStyle/>
          <a:p>
            <a:pPr algn="l" rtl="0" fontAlgn="ct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3796885124"/>
              </p:ext>
            </p:extLst>
          </p:nvPr>
        </p:nvGraphicFramePr>
        <p:xfrm>
          <a:off x="107950" y="762992"/>
          <a:ext cx="8856664" cy="4394200"/>
        </p:xfrm>
        <a:graphic>
          <a:graphicData uri="http://schemas.openxmlformats.org/drawingml/2006/table">
            <a:tbl>
              <a:tblPr firstRow="1" bandRow="1">
                <a:tableStyleId>{5C22544A-7EE6-4342-B048-85BDC9FD1C3A}</a:tableStyleId>
              </a:tblPr>
              <a:tblGrid>
                <a:gridCol w="4428332"/>
                <a:gridCol w="4428332"/>
              </a:tblGrid>
              <a:tr h="370840">
                <a:tc>
                  <a:txBody>
                    <a:bodyPr/>
                    <a:lstStyle/>
                    <a:p>
                      <a:pPr algn="l" rtl="0"/>
                      <a:r>
                        <a:rPr lang="en-US" sz="1800" b="1" dirty="0" smtClean="0">
                          <a:latin typeface="Times New Roman" pitchFamily="18" charset="0"/>
                          <a:cs typeface="Times New Roman" pitchFamily="18" charset="0"/>
                        </a:rPr>
                        <a:t>Gram positive bacteria </a:t>
                      </a:r>
                      <a:endParaRPr lang="en-US" b="1" dirty="0"/>
                    </a:p>
                  </a:txBody>
                  <a:tcPr/>
                </a:tc>
                <a:tc>
                  <a:txBody>
                    <a:bodyPr/>
                    <a:lstStyle/>
                    <a:p>
                      <a:pPr algn="l" rtl="0"/>
                      <a:r>
                        <a:rPr lang="en-US" sz="1800" b="1" dirty="0" smtClean="0">
                          <a:latin typeface="Times New Roman" pitchFamily="18" charset="0"/>
                          <a:cs typeface="Times New Roman" pitchFamily="18" charset="0"/>
                        </a:rPr>
                        <a:t>Gram negative bacteria</a:t>
                      </a:r>
                      <a:endParaRPr lang="en-US" b="1" dirty="0"/>
                    </a:p>
                  </a:txBody>
                  <a:tcPr/>
                </a:tc>
              </a:tr>
              <a:tr h="370840">
                <a:tc>
                  <a:txBody>
                    <a:bodyPr/>
                    <a:lstStyle/>
                    <a:p>
                      <a:pPr algn="l" rtl="0"/>
                      <a:r>
                        <a:rPr lang="en-US" b="1">
                          <a:solidFill>
                            <a:srgbClr val="6600CC"/>
                          </a:solidFill>
                          <a:effectLst/>
                        </a:rPr>
                        <a:t>Distinctive purple appearance after gram staining</a:t>
                      </a:r>
                      <a:br>
                        <a:rPr lang="en-US" b="1">
                          <a:solidFill>
                            <a:srgbClr val="6600CC"/>
                          </a:solidFill>
                          <a:effectLst/>
                        </a:rPr>
                      </a:br>
                      <a:endParaRPr lang="en-US" b="1">
                        <a:solidFill>
                          <a:srgbClr val="6600CC"/>
                        </a:solidFill>
                        <a:effectLst/>
                      </a:endParaRPr>
                    </a:p>
                  </a:txBody>
                  <a:tcPr marL="38100" marR="38100" marT="38100" marB="38100" anchor="ctr"/>
                </a:tc>
                <a:tc>
                  <a:txBody>
                    <a:bodyPr/>
                    <a:lstStyle/>
                    <a:p>
                      <a:pPr algn="l" rtl="0"/>
                      <a:r>
                        <a:rPr lang="en-US" b="1" dirty="0">
                          <a:solidFill>
                            <a:srgbClr val="FF0000"/>
                          </a:solidFill>
                          <a:effectLst/>
                        </a:rPr>
                        <a:t>Pale reddish color after gram staining</a:t>
                      </a:r>
                      <a:br>
                        <a:rPr lang="en-US" b="1" dirty="0">
                          <a:solidFill>
                            <a:srgbClr val="FF0000"/>
                          </a:solidFill>
                          <a:effectLst/>
                        </a:rPr>
                      </a:br>
                      <a:endParaRPr lang="en-US" b="1" dirty="0">
                        <a:solidFill>
                          <a:srgbClr val="FF0000"/>
                        </a:solidFill>
                        <a:effectLst/>
                      </a:endParaRPr>
                    </a:p>
                  </a:txBody>
                  <a:tcPr marL="38100" marR="38100" marT="38100" marB="38100" anchor="ctr"/>
                </a:tc>
              </a:tr>
              <a:tr h="370840">
                <a:tc>
                  <a:txBody>
                    <a:bodyPr/>
                    <a:lstStyle/>
                    <a:p>
                      <a:pPr algn="l" rtl="0"/>
                      <a:r>
                        <a:rPr lang="en-US" b="1" dirty="0">
                          <a:solidFill>
                            <a:srgbClr val="6600CC"/>
                          </a:solidFill>
                          <a:effectLst/>
                        </a:rPr>
                        <a:t>Bacteria include all staphylococci, all streptococci and some listeria species</a:t>
                      </a:r>
                      <a:br>
                        <a:rPr lang="en-US" b="1" dirty="0">
                          <a:solidFill>
                            <a:srgbClr val="6600CC"/>
                          </a:solidFill>
                          <a:effectLst/>
                        </a:rPr>
                      </a:br>
                      <a:endParaRPr lang="en-US" b="1" dirty="0">
                        <a:solidFill>
                          <a:srgbClr val="6600CC"/>
                        </a:solidFill>
                        <a:effectLst/>
                      </a:endParaRPr>
                    </a:p>
                  </a:txBody>
                  <a:tcPr marL="38100" marR="38100" marT="38100" marB="38100" anchor="ctr"/>
                </a:tc>
                <a:tc>
                  <a:txBody>
                    <a:bodyPr/>
                    <a:lstStyle/>
                    <a:p>
                      <a:pPr algn="l" rtl="0"/>
                      <a:r>
                        <a:rPr lang="en-US" b="1" dirty="0">
                          <a:solidFill>
                            <a:srgbClr val="FF0000"/>
                          </a:solidFill>
                          <a:effectLst/>
                        </a:rPr>
                        <a:t>Bacteria include enterococci, salmonella species and pseudomonas species</a:t>
                      </a:r>
                      <a:br>
                        <a:rPr lang="en-US" b="1" dirty="0">
                          <a:solidFill>
                            <a:srgbClr val="FF0000"/>
                          </a:solidFill>
                          <a:effectLst/>
                        </a:rPr>
                      </a:br>
                      <a:endParaRPr lang="en-US" b="1" dirty="0">
                        <a:solidFill>
                          <a:srgbClr val="FF0000"/>
                        </a:solidFill>
                        <a:effectLst/>
                      </a:endParaRPr>
                    </a:p>
                  </a:txBody>
                  <a:tcPr marL="38100" marR="38100" marT="38100" marB="38100" anchor="ctr"/>
                </a:tc>
              </a:tr>
              <a:tr h="370840">
                <a:tc>
                  <a:txBody>
                    <a:bodyPr/>
                    <a:lstStyle/>
                    <a:p>
                      <a:pPr algn="l" rtl="0"/>
                      <a:r>
                        <a:rPr lang="en-US" b="1">
                          <a:solidFill>
                            <a:srgbClr val="6600CC"/>
                          </a:solidFill>
                          <a:effectLst/>
                        </a:rPr>
                        <a:t>Thick peptidoglycan layer</a:t>
                      </a:r>
                      <a:br>
                        <a:rPr lang="en-US" b="1">
                          <a:solidFill>
                            <a:srgbClr val="6600CC"/>
                          </a:solidFill>
                          <a:effectLst/>
                        </a:rPr>
                      </a:br>
                      <a:endParaRPr lang="en-US" b="1">
                        <a:solidFill>
                          <a:srgbClr val="6600CC"/>
                        </a:solidFill>
                        <a:effectLst/>
                      </a:endParaRPr>
                    </a:p>
                  </a:txBody>
                  <a:tcPr marL="38100" marR="38100" marT="38100" marB="38100" anchor="ctr"/>
                </a:tc>
                <a:tc>
                  <a:txBody>
                    <a:bodyPr/>
                    <a:lstStyle/>
                    <a:p>
                      <a:pPr algn="l" rtl="0"/>
                      <a:r>
                        <a:rPr lang="en-US" b="1" dirty="0">
                          <a:solidFill>
                            <a:srgbClr val="FF0000"/>
                          </a:solidFill>
                          <a:effectLst/>
                        </a:rPr>
                        <a:t>Thin peptidoglycan layer</a:t>
                      </a:r>
                      <a:br>
                        <a:rPr lang="en-US" b="1" dirty="0">
                          <a:solidFill>
                            <a:srgbClr val="FF0000"/>
                          </a:solidFill>
                          <a:effectLst/>
                        </a:rPr>
                      </a:br>
                      <a:endParaRPr lang="en-US" b="1" dirty="0">
                        <a:solidFill>
                          <a:srgbClr val="FF0000"/>
                        </a:solidFill>
                        <a:effectLst/>
                      </a:endParaRPr>
                    </a:p>
                  </a:txBody>
                  <a:tcPr marL="38100" marR="38100" marT="38100" marB="38100" anchor="ctr"/>
                </a:tc>
              </a:tr>
              <a:tr h="370840">
                <a:tc>
                  <a:txBody>
                    <a:bodyPr/>
                    <a:lstStyle/>
                    <a:p>
                      <a:pPr algn="l" rtl="0"/>
                      <a:r>
                        <a:rPr lang="en-US" b="1">
                          <a:solidFill>
                            <a:srgbClr val="6600CC"/>
                          </a:solidFill>
                          <a:effectLst/>
                        </a:rPr>
                        <a:t>No outer lipid membrane</a:t>
                      </a:r>
                      <a:br>
                        <a:rPr lang="en-US" b="1">
                          <a:solidFill>
                            <a:srgbClr val="6600CC"/>
                          </a:solidFill>
                          <a:effectLst/>
                        </a:rPr>
                      </a:br>
                      <a:endParaRPr lang="en-US" b="1">
                        <a:solidFill>
                          <a:srgbClr val="6600CC"/>
                        </a:solidFill>
                        <a:effectLst/>
                      </a:endParaRPr>
                    </a:p>
                  </a:txBody>
                  <a:tcPr marL="38100" marR="38100" marT="38100" marB="38100" anchor="ctr"/>
                </a:tc>
                <a:tc>
                  <a:txBody>
                    <a:bodyPr/>
                    <a:lstStyle/>
                    <a:p>
                      <a:pPr algn="l" rtl="0"/>
                      <a:r>
                        <a:rPr lang="en-US" b="1" dirty="0">
                          <a:solidFill>
                            <a:srgbClr val="FF0000"/>
                          </a:solidFill>
                          <a:effectLst/>
                        </a:rPr>
                        <a:t>Outer lipid membrane present</a:t>
                      </a:r>
                      <a:br>
                        <a:rPr lang="en-US" b="1" dirty="0">
                          <a:solidFill>
                            <a:srgbClr val="FF0000"/>
                          </a:solidFill>
                          <a:effectLst/>
                        </a:rPr>
                      </a:br>
                      <a:endParaRPr lang="en-US" b="1" dirty="0">
                        <a:solidFill>
                          <a:srgbClr val="FF0000"/>
                        </a:solidFill>
                        <a:effectLst/>
                      </a:endParaRPr>
                    </a:p>
                  </a:txBody>
                  <a:tcPr marL="38100" marR="38100" marT="38100" marB="38100" anchor="ctr"/>
                </a:tc>
              </a:tr>
              <a:tr h="370840">
                <a:tc>
                  <a:txBody>
                    <a:bodyPr/>
                    <a:lstStyle/>
                    <a:p>
                      <a:pPr algn="l" rtl="0"/>
                      <a:r>
                        <a:rPr lang="en-US" b="1">
                          <a:solidFill>
                            <a:srgbClr val="6600CC"/>
                          </a:solidFill>
                          <a:effectLst/>
                        </a:rPr>
                        <a:t>No O-specific side chains present</a:t>
                      </a:r>
                      <a:br>
                        <a:rPr lang="en-US" b="1">
                          <a:solidFill>
                            <a:srgbClr val="6600CC"/>
                          </a:solidFill>
                          <a:effectLst/>
                        </a:rPr>
                      </a:br>
                      <a:endParaRPr lang="en-US" b="1">
                        <a:solidFill>
                          <a:srgbClr val="6600CC"/>
                        </a:solidFill>
                        <a:effectLst/>
                      </a:endParaRPr>
                    </a:p>
                  </a:txBody>
                  <a:tcPr marL="38100" marR="38100" marT="38100" marB="38100" anchor="ctr"/>
                </a:tc>
                <a:tc>
                  <a:txBody>
                    <a:bodyPr/>
                    <a:lstStyle/>
                    <a:p>
                      <a:pPr algn="l" rtl="0"/>
                      <a:r>
                        <a:rPr lang="en-US" b="1" dirty="0">
                          <a:solidFill>
                            <a:srgbClr val="FF0000"/>
                          </a:solidFill>
                          <a:effectLst/>
                        </a:rPr>
                        <a:t>O-specific side chains present</a:t>
                      </a:r>
                      <a:br>
                        <a:rPr lang="en-US" b="1" dirty="0">
                          <a:solidFill>
                            <a:srgbClr val="FF0000"/>
                          </a:solidFill>
                          <a:effectLst/>
                        </a:rPr>
                      </a:br>
                      <a:endParaRPr lang="en-US" b="1" dirty="0">
                        <a:solidFill>
                          <a:srgbClr val="FF0000"/>
                        </a:solidFill>
                        <a:effectLst/>
                      </a:endParaRPr>
                    </a:p>
                  </a:txBody>
                  <a:tcPr marL="38100" marR="38100" marT="38100" marB="38100" anchor="ctr"/>
                </a:tc>
              </a:tr>
              <a:tr h="132437">
                <a:tc>
                  <a:txBody>
                    <a:bodyPr/>
                    <a:lstStyle/>
                    <a:p>
                      <a:pPr algn="l" rtl="0"/>
                      <a:r>
                        <a:rPr lang="en-US" b="1" dirty="0" err="1">
                          <a:solidFill>
                            <a:srgbClr val="6600CC"/>
                          </a:solidFill>
                          <a:effectLst/>
                        </a:rPr>
                        <a:t>Teichoic</a:t>
                      </a:r>
                      <a:r>
                        <a:rPr lang="en-US" b="1" dirty="0">
                          <a:solidFill>
                            <a:srgbClr val="6600CC"/>
                          </a:solidFill>
                          <a:effectLst/>
                        </a:rPr>
                        <a:t> and </a:t>
                      </a:r>
                      <a:r>
                        <a:rPr lang="en-US" b="1" dirty="0" err="1">
                          <a:solidFill>
                            <a:srgbClr val="6600CC"/>
                          </a:solidFill>
                          <a:effectLst/>
                        </a:rPr>
                        <a:t>lipoteichoic</a:t>
                      </a:r>
                      <a:r>
                        <a:rPr lang="en-US" b="1" dirty="0">
                          <a:solidFill>
                            <a:srgbClr val="6600CC"/>
                          </a:solidFill>
                          <a:effectLst/>
                        </a:rPr>
                        <a:t> acids present</a:t>
                      </a:r>
                    </a:p>
                  </a:txBody>
                  <a:tcPr marL="38100" marR="38100" marT="38100" marB="38100" anchor="ctr"/>
                </a:tc>
                <a:tc>
                  <a:txBody>
                    <a:bodyPr/>
                    <a:lstStyle/>
                    <a:p>
                      <a:pPr algn="l" rtl="0"/>
                      <a:r>
                        <a:rPr lang="en-US" b="1" dirty="0" err="1">
                          <a:solidFill>
                            <a:srgbClr val="FF0000"/>
                          </a:solidFill>
                          <a:effectLst/>
                        </a:rPr>
                        <a:t>Teichoic</a:t>
                      </a:r>
                      <a:r>
                        <a:rPr lang="en-US" b="1" dirty="0">
                          <a:solidFill>
                            <a:srgbClr val="FF0000"/>
                          </a:solidFill>
                          <a:effectLst/>
                        </a:rPr>
                        <a:t> and </a:t>
                      </a:r>
                      <a:r>
                        <a:rPr lang="en-US" b="1" dirty="0" err="1">
                          <a:solidFill>
                            <a:srgbClr val="FF0000"/>
                          </a:solidFill>
                          <a:effectLst/>
                        </a:rPr>
                        <a:t>lipoteichoic</a:t>
                      </a:r>
                      <a:r>
                        <a:rPr lang="en-US" b="1" dirty="0">
                          <a:solidFill>
                            <a:srgbClr val="FF0000"/>
                          </a:solidFill>
                          <a:effectLst/>
                        </a:rPr>
                        <a:t> acids not present</a:t>
                      </a:r>
                    </a:p>
                  </a:txBody>
                  <a:tcPr marL="38100" marR="38100" marT="38100" marB="38100" anchor="ctr"/>
                </a:tc>
              </a:tr>
            </a:tbl>
          </a:graphicData>
        </a:graphic>
      </p:graphicFrame>
    </p:spTree>
    <p:extLst>
      <p:ext uri="{BB962C8B-B14F-4D97-AF65-F5344CB8AC3E}">
        <p14:creationId xmlns:p14="http://schemas.microsoft.com/office/powerpoint/2010/main" val="272030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1210146"/>
          </a:xfrm>
        </p:spPr>
        <p:txBody>
          <a:bodyPr>
            <a:normAutofit/>
          </a:bodyPr>
          <a:lstStyle/>
          <a:p>
            <a:pPr algn="l" rtl="0"/>
            <a:endParaRPr lang="en-US"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88" y="260649"/>
            <a:ext cx="8785225" cy="634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67049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1648</Words>
  <Application>Microsoft Office PowerPoint</Application>
  <PresentationFormat>On-screen Show (4:3)</PresentationFormat>
  <Paragraphs>310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سمة Office</vt:lpstr>
      <vt:lpstr>Difference between Gram-Positive and Gram-Negative Bacteria</vt:lpstr>
      <vt:lpstr>PowerPoint Presentation</vt:lpstr>
      <vt:lpstr>PowerPoint Presentation</vt:lpstr>
      <vt:lpstr>PowerPoint Presentation</vt:lpstr>
      <vt:lpstr>Gram-negative bacteria are more resistant against antibodies because their cell wall is impenetrable. Gram-positive bacteria constitute a cell wall, which is mainly composed of multiple layers of peptidoglycan that forms a rigid and thick structure. Its cell wall additionally has teichoic acids and phosphate.  The teichoic acids present in the gram-positive bacteria are of two types – the lipoteichoic acid and the teichoic wall acid. The cell wall is known as murein.</vt:lpstr>
      <vt:lpstr>                                        Gram Staining This technique was proposed by Christian Gram to distinguish the two types of bacteria based on the difference in their cell wall structures. The gram-positive bacteria retain the crystal violet dye, which is because of their thick layer of peptidoglycan in the cell wall. This process distinguishes bacteria by identifying peptidoglycan that is found in the cell wall of the gram-positive bacteria. A very small layer of peptidoglycan is dissolved in gram-negative bacteria when alcohol is added.</vt:lpstr>
      <vt:lpstr>What infections are caused by gram-positive bacteria? Gram-positive bacteria usually cause Urinary Tract Infections. These are caused commonly in people who are more prone to urinary tract infections or are elderly or pregnant. </vt:lpstr>
      <vt:lpstr>   </vt:lpstr>
      <vt:lpstr>PowerPoint Presentation</vt:lpstr>
      <vt:lpstr>Some Gram positive bacteria have an additional component, mycolic acid, in their cell walls. Mycolic acids produce a waxy outer layer that provides additional protection for mycobacteria, such as Mycobacterium tuberculosis. Gram positive bacteria with mycolic acid are also called acid-fast bacteria because they require a special staining method, known as acid-fast staining, for microscope observation.  Pathogenic Gram positive bacteria cause disease by the secretion of toxic proteins known as exotoxins. Exotoxins are synthesized within the prokaryotic cell and released into the exterior of the cell. They are specific to certain bacterial strains and can cause serious damage to body organs and tissues. Some Gram negative bacteria also produce exotoxins.                                                                                                                           Gram positive cocci</vt:lpstr>
      <vt:lpstr> Gram Negative Bacteria </vt:lpstr>
      <vt:lpstr>PowerPoint Presentation</vt:lpstr>
      <vt:lpstr>PowerPoint Presentation</vt:lpstr>
      <vt:lpstr>Key Points: Gram Positive vs. Gram Negative Bacteria </vt:lpstr>
      <vt:lpstr>Gram positive vs Gram negative stain  </vt:lpstr>
      <vt:lpstr> Gram stain procedure - Preparing a sample </vt:lpstr>
      <vt:lpstr> Gram stain procedure - Gram staining a sample </vt:lpstr>
      <vt:lpstr>Gram positive vs Gram negative color Gram positive bacteria </vt:lpstr>
      <vt:lpstr> Gram negative bacteria </vt:lpstr>
      <vt:lpstr> Gram Positive vs Gram Negative Bacteria (31 Major Differences) </vt:lpstr>
      <vt:lpstr>PowerPoint Presentation</vt:lpstr>
      <vt:lpstr>PowerPoint Presentation</vt:lpstr>
      <vt:lpstr>PowerPoint Presentation</vt:lpstr>
      <vt:lpstr> Examples of Gram-positive bacilli bacteria  </vt:lpstr>
      <vt:lpstr>PowerPoint Presentation</vt:lpstr>
      <vt:lpstr>PowerPoint Presentation</vt:lpstr>
      <vt:lpstr>PowerPoint Presentation</vt:lpstr>
      <vt:lpstr>PowerPoint Presentation</vt:lpstr>
      <vt:lpstr>PowerPoint Presentation</vt:lpstr>
      <vt:lpstr>  Difference Between Endotoxins And Exotoxins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AL_faris</dc:creator>
  <cp:lastModifiedBy>Maher</cp:lastModifiedBy>
  <cp:revision>41</cp:revision>
  <dcterms:created xsi:type="dcterms:W3CDTF">2022-04-20T08:43:24Z</dcterms:created>
  <dcterms:modified xsi:type="dcterms:W3CDTF">2022-05-20T08:49:41Z</dcterms:modified>
</cp:coreProperties>
</file>