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9"/>
  </p:notesMasterIdLst>
  <p:handoutMasterIdLst>
    <p:handoutMasterId r:id="rId30"/>
  </p:handoutMasterIdLst>
  <p:sldIdLst>
    <p:sldId id="710" r:id="rId2"/>
    <p:sldId id="708" r:id="rId3"/>
    <p:sldId id="711" r:id="rId4"/>
    <p:sldId id="712" r:id="rId5"/>
    <p:sldId id="739" r:id="rId6"/>
    <p:sldId id="713" r:id="rId7"/>
    <p:sldId id="743" r:id="rId8"/>
    <p:sldId id="740" r:id="rId9"/>
    <p:sldId id="734" r:id="rId10"/>
    <p:sldId id="735" r:id="rId11"/>
    <p:sldId id="736" r:id="rId12"/>
    <p:sldId id="719" r:id="rId13"/>
    <p:sldId id="720" r:id="rId14"/>
    <p:sldId id="722" r:id="rId15"/>
    <p:sldId id="723" r:id="rId16"/>
    <p:sldId id="724" r:id="rId17"/>
    <p:sldId id="726" r:id="rId18"/>
    <p:sldId id="727" r:id="rId19"/>
    <p:sldId id="728" r:id="rId20"/>
    <p:sldId id="725" r:id="rId21"/>
    <p:sldId id="729" r:id="rId22"/>
    <p:sldId id="730" r:id="rId23"/>
    <p:sldId id="741" r:id="rId24"/>
    <p:sldId id="731" r:id="rId25"/>
    <p:sldId id="732" r:id="rId26"/>
    <p:sldId id="733" r:id="rId27"/>
    <p:sldId id="706" r:id="rId28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98" autoAdjust="0"/>
  </p:normalViewPr>
  <p:slideViewPr>
    <p:cSldViewPr>
      <p:cViewPr>
        <p:scale>
          <a:sx n="71" d="100"/>
          <a:sy n="71" d="100"/>
        </p:scale>
        <p:origin x="-11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3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0CBBC4-B65C-4DAD-8FD7-450ACD89A64C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E25DFA-1B28-45DE-98DC-094B122E242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29095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CB357-8FC1-4CE1-A0A9-0DEB97F90F0E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AB2C-6122-46F6-B257-29BBE5AD7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05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cutaneou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Saline_(medicine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2376A-AFEE-4267-9B76-91815C908253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FAD2EB-399A-4993-B905-041C729693DC}" type="datetime1">
              <a:rPr lang="en-US" smtClean="0"/>
              <a:pPr/>
              <a:t>4/13/2022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b="1" dirty="0"/>
              <a:t>subcutaneous infusion</a:t>
            </a:r>
            <a:r>
              <a:rPr lang="en-US" dirty="0"/>
              <a:t>, is the </a:t>
            </a:r>
            <a:r>
              <a:rPr lang="en-US" dirty="0">
                <a:hlinkClick r:id="rId3" tooltip="Subcutaneous"/>
              </a:rPr>
              <a:t>subcutaneous</a:t>
            </a:r>
            <a:r>
              <a:rPr lang="en-US" dirty="0"/>
              <a:t> administration of fluids to the body. This would often be in the form of a </a:t>
            </a:r>
            <a:r>
              <a:rPr lang="en-US" dirty="0">
                <a:hlinkClick r:id="rId4" tooltip="Saline &#10;(medicine)"/>
              </a:rPr>
              <a:t>saline</a:t>
            </a:r>
            <a:r>
              <a:rPr lang="en-US" dirty="0"/>
              <a:t> or glucose solution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9EEE62-D197-4176-A877-39DCA6E8F821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7EC8EF-F3CC-4DDF-85B8-872DCF50A350}" type="datetime1">
              <a:rPr lang="en-US" smtClean="0"/>
              <a:pPr/>
              <a:t>4/13/2022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60165-8B56-47DF-B737-C699BF2E25DD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EFB03E-14FE-43E3-B341-3A1C5E60BE6F}" type="datetime1">
              <a:rPr lang="en-US" smtClean="0"/>
              <a:pPr/>
              <a:t>4/13/2022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CB357-8FC1-4CE1-A0A9-0DEB97F90F0E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233471-5936-4354-8E30-52CFA6835153}" type="datetime1">
              <a:rPr lang="en-US" smtClean="0"/>
              <a:pPr/>
              <a:t>4/13/2022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0F75A8-036F-460E-992E-EF06DEC6A05E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FF696F-AB98-4CA4-96CD-8A2FAD90C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hada.ali@mustaqbal-college.edu.iq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105835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Pharmaceutical calculation</a:t>
            </a:r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00FF"/>
                </a:solidFill>
              </a:rPr>
              <a:t>Ghada </a:t>
            </a:r>
            <a:r>
              <a:rPr lang="pt-BR" sz="2400" b="1" dirty="0">
                <a:solidFill>
                  <a:srgbClr val="0000FF"/>
                </a:solidFill>
              </a:rPr>
              <a:t>Ali  PhD </a:t>
            </a:r>
            <a:r>
              <a:rPr lang="pt-BR" sz="2400" b="1" dirty="0" smtClean="0">
                <a:solidFill>
                  <a:srgbClr val="0000FF"/>
                </a:solidFill>
              </a:rPr>
              <a:t>candidate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Dhelal Fouad Mohammed </a:t>
            </a:r>
          </a:p>
          <a:p>
            <a:pPr algn="ctr"/>
            <a:r>
              <a:rPr lang="pt-BR" sz="2400" b="1" dirty="0" smtClean="0">
                <a:solidFill>
                  <a:srgbClr val="0000FF"/>
                </a:solidFill>
                <a:hlinkClick r:id="rId2"/>
              </a:rPr>
              <a:t>ghada.ali@mustaqbal-college.edu.iq</a:t>
            </a:r>
            <a:endParaRPr lang="pt-BR" sz="2400" b="1" dirty="0" smtClean="0">
              <a:solidFill>
                <a:srgbClr val="0000FF"/>
              </a:solidFill>
            </a:endParaRP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dhilal.foad@mustaqbal-college.edu.iq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404664"/>
            <a:ext cx="414496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</a:rPr>
              <a:t>AL-</a:t>
            </a:r>
            <a:r>
              <a:rPr lang="en-US" sz="2800" b="1" dirty="0" err="1">
                <a:solidFill>
                  <a:prstClr val="black"/>
                </a:solidFill>
              </a:rPr>
              <a:t>Mustaqbal</a:t>
            </a:r>
            <a:r>
              <a:rPr lang="en-US" sz="2800" b="1" dirty="0">
                <a:solidFill>
                  <a:prstClr val="black"/>
                </a:solidFill>
              </a:rPr>
              <a:t> university college</a:t>
            </a:r>
          </a:p>
          <a:p>
            <a:pPr algn="l"/>
            <a:r>
              <a:rPr lang="en-US" sz="2800" b="1" dirty="0">
                <a:solidFill>
                  <a:prstClr val="black"/>
                </a:solidFill>
              </a:rPr>
              <a:t>Pharmacy department</a:t>
            </a:r>
          </a:p>
        </p:txBody>
      </p:sp>
    </p:spTree>
    <p:extLst>
      <p:ext uri="{BB962C8B-B14F-4D97-AF65-F5344CB8AC3E}">
        <p14:creationId xmlns:p14="http://schemas.microsoft.com/office/powerpoint/2010/main" val="37323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Isotonicity</a:t>
            </a:r>
            <a:r>
              <a:rPr lang="en-US" dirty="0"/>
              <a:t> &amp; Route of Administration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Subcu</a:t>
            </a:r>
            <a:r>
              <a:rPr lang="en-US" sz="2700" dirty="0"/>
              <a:t>taneous </a:t>
            </a:r>
            <a:r>
              <a:rPr lang="en-US" dirty="0"/>
              <a:t>injection:</a:t>
            </a:r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not necessarily “small dose” but </a:t>
            </a:r>
            <a:r>
              <a:rPr lang="en-US" dirty="0" err="1"/>
              <a:t>isotonicity</a:t>
            </a:r>
            <a:r>
              <a:rPr lang="en-US" dirty="0"/>
              <a:t> reduce pain.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 </a:t>
            </a:r>
            <a:r>
              <a:rPr lang="en-US" sz="2700" dirty="0" err="1"/>
              <a:t>Hypodermoclysis</a:t>
            </a:r>
            <a:endParaRPr lang="en-US" sz="2700" dirty="0"/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should be isotonic “Large volume”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700" dirty="0"/>
              <a:t>Intramuscular injection</a:t>
            </a:r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should be isotonic or slightly hypertonic  to increase  penetration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700" dirty="0"/>
              <a:t>Intravenous injection</a:t>
            </a:r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should be isotonic “Large volume ”</a:t>
            </a:r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Hypotonic cause </a:t>
            </a:r>
            <a:r>
              <a:rPr lang="en-US" dirty="0" err="1"/>
              <a:t>haemolysis</a:t>
            </a:r>
            <a:endParaRPr lang="en-US" dirty="0"/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Hypertonic solution may be administered slowly into a vein</a:t>
            </a:r>
          </a:p>
          <a:p>
            <a:pPr marL="1092200" lvl="2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Hypertonic large volume administered through a </a:t>
            </a:r>
            <a:r>
              <a:rPr lang="en-US" dirty="0" err="1"/>
              <a:t>cannula</a:t>
            </a:r>
            <a:r>
              <a:rPr lang="en-US" dirty="0"/>
              <a:t> into large vessels.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err="1"/>
              <a:t>Intrathecal</a:t>
            </a:r>
            <a:r>
              <a:rPr lang="en-US" dirty="0"/>
              <a:t> </a:t>
            </a:r>
            <a:r>
              <a:rPr lang="en-US" dirty="0" err="1"/>
              <a:t>injestion</a:t>
            </a:r>
            <a:endParaRPr lang="en-US" dirty="0"/>
          </a:p>
          <a:p>
            <a:pPr marL="1374775" lvl="3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Should be isotonic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Eye drops</a:t>
            </a:r>
          </a:p>
          <a:p>
            <a:pPr marL="1374775" lvl="3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Rapid diluted by tear, but most of it is isotonic to decrease irritation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Eye lotions</a:t>
            </a:r>
          </a:p>
          <a:p>
            <a:pPr marL="1374775" lvl="3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Preferably isotonic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Nasal drops</a:t>
            </a:r>
          </a:p>
          <a:p>
            <a:pPr marL="1374775" lvl="3" indent="-51435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Isotonic, but not essentially</a:t>
            </a:r>
            <a:endParaRPr lang="ar-SA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ar-SA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28596" y="357166"/>
            <a:ext cx="821537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Isotonicity &amp; Route of Administration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5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43608" y="612845"/>
                <a:ext cx="8100392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Theoretically, any one of these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properties</a:t>
                </a:r>
                <a:r>
                  <a:rPr lang="en-US" sz="24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(colligative properties)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may be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used as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 basis for determining tonicity. Practically and most conveniently, a comparison of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freezing points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is used for this purpose. It is generally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accepted that -0.52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℃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is the freezing point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of both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blood serum and lacrimal fluid.</a:t>
                </a:r>
              </a:p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When </a:t>
                </a:r>
                <a:r>
                  <a:rPr lang="en-US" sz="2400" u="sng" dirty="0">
                    <a:latin typeface="Arial" pitchFamily="34" charset="0"/>
                    <a:cs typeface="Arial" pitchFamily="34" charset="0"/>
                  </a:rPr>
                  <a:t>one gram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molecular weight of any nonelectrolyte, that is, a substance with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negligible dissociation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such as boric acid, is dissolved in </a:t>
                </a:r>
                <a:r>
                  <a:rPr lang="en-US" sz="2400" u="sng" dirty="0">
                    <a:latin typeface="Arial" pitchFamily="34" charset="0"/>
                    <a:cs typeface="Arial" pitchFamily="34" charset="0"/>
                  </a:rPr>
                  <a:t>1000 g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of water, the freezing point of the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solution is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about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400" u="sng" dirty="0" smtClean="0">
                    <a:latin typeface="Arial" pitchFamily="34" charset="0"/>
                    <a:cs typeface="Arial" pitchFamily="34" charset="0"/>
                  </a:rPr>
                  <a:t>1.86</a:t>
                </a:r>
                <a14:m>
                  <m:oMath xmlns:m="http://schemas.openxmlformats.org/officeDocument/2006/math">
                    <m:r>
                      <a:rPr lang="en-US" sz="2400" i="1" u="sng" dirty="0" smtClean="0">
                        <a:latin typeface="Cambria Math"/>
                        <a:ea typeface="Cambria Math"/>
                        <a:cs typeface="Arial" pitchFamily="34" charset="0"/>
                      </a:rPr>
                      <m:t>℃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below the freezing point of pure water. By simple proportion, therefore, we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can calculate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 weight of any nonelectrolyte that should be dissolved in each 1000 g of water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if the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solution is to be isotonic with body fluids.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12845"/>
                <a:ext cx="8100392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129" t="-811" r="-2032" b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5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043608" y="260648"/>
                <a:ext cx="79928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Boric acid, for example, has a molecular weight of 61.8; thus (in theory), 61.8 g in 1000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 of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water should produce a freezing point of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-1.86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℃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Therefore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0648"/>
                <a:ext cx="799288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4" t="-3553" r="-129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290973" cy="12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43608" y="291732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short, 17.3 g of boric acid in 1000 g of water, having a weight-in-volume strength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approximately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1.73%, should make a solution isotonic with lacrimal fluid.</a:t>
            </a:r>
          </a:p>
        </p:txBody>
      </p:sp>
    </p:spTree>
    <p:extLst>
      <p:ext uri="{BB962C8B-B14F-4D97-AF65-F5344CB8AC3E}">
        <p14:creationId xmlns:p14="http://schemas.microsoft.com/office/powerpoint/2010/main" val="218677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474345"/>
            <a:ext cx="8100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electrolytes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problem is not so simple. Because osmotic pressure depends more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number than on the kind of particles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substances that dissociate have a tonic effect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increases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the degree of dissociation;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greater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 dissociation,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smaller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quantity required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produce any given osmotic pressure. If we assume that sodium chloride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weak solutions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about 80% dissociated, then each 100 molecules yields 180 particles, or 1.8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times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many particles as are yielded by 100 molecules of a nonelectrolyte. This dissociation factor,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commonly symbolized by the letter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must be included in the proportion when we seek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determine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strength of an isotonic solution of sodium chloride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m.w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58.5):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40" y="5661248"/>
            <a:ext cx="3317647" cy="10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0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2934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Hence, 9.09 g of sodium chloride in 1000 g of water should make a solution isotonic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blood 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lacrimal fluid. In practice, a 0.90% w/v sodium chloride solution is considered isotonic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body fluids. Simple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isotonic solutions may then be calculated by using this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formula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" y="2496964"/>
            <a:ext cx="7204818" cy="6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43608" y="320470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value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many a medicinal salt has not been experimentally determined. Some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salts (such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zinc sulfate, with only some 40% dissociation and an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value therefore of 1.4)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exceptional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but most medicinal salts approximate the dissociation of sodium chloride in weak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solutions. If the number of ions is known, we may use the following values, lacking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better information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672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476672"/>
            <a:ext cx="8028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Nonelectrolytes and substances of slight dissociation1.0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Substances that dissociate into 2 ions: 1.8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Substances that dissociate into 3 ions: 2.6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Substances that dissociate into 4 ions: 3.4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Substances that dissociate into 5 ions: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4.2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procedure for the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calculation of isotonic solutions with sodium chloride equivalents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be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outlined as follows</a:t>
            </a:r>
            <a:r>
              <a:rPr lang="en-US" sz="2400" dirty="0" smtClean="0"/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2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88640"/>
            <a:ext cx="8100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 1.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Calculate the amount (in grams) of sodium chloride represented by the ingredients in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prescription. Multiply the amount (in grams) of each substance by its sodium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chloride equivalent.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Calculate the amount (in grams) of sodium chloride, alone, that would be contained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isotonic solution of the volume specified in the prescription, namely,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the amount of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sodium chloride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in a 0.9% solution of the specified volume.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(Such a solution would contain 0.009 g/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mL.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61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22914" y="0"/>
            <a:ext cx="8100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 3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Subtract the amount of sodium chloride represented by the ingredients in the prescription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(Step 1) from the amount of sodium chloride, alone, that would be represented in the specific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volume of an isotonic solution (Step 2). The answer represents the amount (in grams) of sodium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chloride to be added to make the solution isotonic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 4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If an agent other than sodium chloride, such as boric acid, dextrose, or potassium nitrate,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is to be used to make a solution isotonic, divide the amount of sodium chloride (Step 3) by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sodium chloride equivalent of the other substance.</a:t>
            </a:r>
          </a:p>
        </p:txBody>
      </p:sp>
    </p:spTree>
    <p:extLst>
      <p:ext uri="{BB962C8B-B14F-4D97-AF65-F5344CB8AC3E}">
        <p14:creationId xmlns:p14="http://schemas.microsoft.com/office/powerpoint/2010/main" val="208288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8864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Example Calculations of the i Factor</a:t>
            </a:r>
            <a:endParaRPr lang="en-US" sz="2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Zinc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sulfate is a 2-ion electrolyte, dissociating 40% in a certain concentration. Calculate its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dissociation (i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) factor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/>
              <a:t>On the basis of 40% dissociation, 100 particles of zinc sulfate will yield</a:t>
            </a:r>
            <a:r>
              <a:rPr lang="en-US" sz="2400" dirty="0" smtClean="0"/>
              <a:t>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53583"/>
            <a:ext cx="5003884" cy="16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43608" y="37170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Because 140 particles represent 1.4 times as many particles as were present before dissociation,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dissociation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factor is 1.4,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answer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043608" y="234888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sotonic</a:t>
            </a:r>
            <a:r>
              <a:rPr lang="en-US" sz="32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US" sz="32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uffer</a:t>
            </a:r>
            <a:r>
              <a:rPr lang="en-US" sz="32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s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olutions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Lec</a:t>
            </a:r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</a:t>
            </a:r>
            <a:endParaRPr lang="en-US" sz="3200" dirty="0"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Zinc chloride is a 3-ion electrolyte, dissociating 80% in a certain concentration. Calculate its dissociation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(i)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factor.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On the basis of 80% dissociation, 100 particles of zinc chloride will yield: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78" y="2451214"/>
            <a:ext cx="3590703" cy="174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65808" y="4437112"/>
            <a:ext cx="7926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Because 260 particles represents 2.6 times as many particles as were present before dissociation,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dissociation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factor is 2.6,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answer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4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0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 Calculations of the Sodium Chloride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</a:t>
            </a:r>
          </a:p>
          <a:p>
            <a:r>
              <a:rPr lang="en-US" sz="2400" dirty="0"/>
              <a:t>The sodium chloride equivalent of a substance may be calculated as follows: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1502"/>
            <a:ext cx="6986583" cy="13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43608" y="3429000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Papaverine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hydrochloride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m.w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376) is a 2-ion electrolyte, dissociating 80% in a given concentration.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Calculate its sodium chloride equivalent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papaverine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hydrochloride is a 2-ion electrolyte, dissociating 80%, its i factor is 1.8.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4586301" cy="7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5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Calculate the sodium chloride equivalent for glycerin, a nonelectrolyte with a molecular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weight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92.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Glycerin,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factor  1.0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61455"/>
            <a:ext cx="3354417" cy="87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1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0"/>
            <a:ext cx="4248472" cy="545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01" y="188640"/>
            <a:ext cx="34861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0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 Calculations of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Tonicic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Agent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Required</a:t>
            </a:r>
          </a:p>
          <a:p>
            <a:r>
              <a:rPr lang="en-US" sz="2400" dirty="0"/>
              <a:t>How many grams of sodium chloride should be used in compounding the following prescription?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8969"/>
            <a:ext cx="5641656" cy="16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43608" y="3012585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Step 1. </a:t>
            </a:r>
            <a:r>
              <a:rPr lang="en-US" sz="2400" dirty="0"/>
              <a:t>0.23 </a:t>
            </a:r>
            <a:r>
              <a:rPr lang="en-US" sz="2400" dirty="0" smtClean="0"/>
              <a:t>x </a:t>
            </a:r>
            <a:r>
              <a:rPr lang="en-US" sz="2400" dirty="0"/>
              <a:t>0.3 g </a:t>
            </a:r>
            <a:r>
              <a:rPr lang="en-US" sz="2400" dirty="0" smtClean="0"/>
              <a:t>= </a:t>
            </a:r>
            <a:r>
              <a:rPr lang="en-US" sz="2400" dirty="0"/>
              <a:t>0.069 g of sodium chloride represented by the </a:t>
            </a:r>
            <a:r>
              <a:rPr lang="en-US" sz="2400" dirty="0" err="1"/>
              <a:t>pilocarpine</a:t>
            </a:r>
            <a:r>
              <a:rPr lang="en-US" sz="2400" dirty="0"/>
              <a:t> nitrate</a:t>
            </a:r>
          </a:p>
          <a:p>
            <a:r>
              <a:rPr lang="en-US" sz="2400" i="1" dirty="0"/>
              <a:t>Step 2. </a:t>
            </a:r>
            <a:r>
              <a:rPr lang="en-US" sz="2400" dirty="0"/>
              <a:t>30 </a:t>
            </a:r>
            <a:r>
              <a:rPr lang="en-US" sz="2400" dirty="0" smtClean="0"/>
              <a:t>x 0.009=  </a:t>
            </a:r>
            <a:r>
              <a:rPr lang="en-US" sz="2400" dirty="0"/>
              <a:t>0.270 g of sodium chloride in 30 mL of an isotonic sodium </a:t>
            </a:r>
            <a:r>
              <a:rPr lang="en-US" sz="2400" dirty="0" smtClean="0"/>
              <a:t>chloride solution</a:t>
            </a:r>
            <a:endParaRPr lang="en-US" sz="2400" dirty="0"/>
          </a:p>
          <a:p>
            <a:r>
              <a:rPr lang="en-US" sz="2400" i="1" dirty="0"/>
              <a:t>Step 3. </a:t>
            </a:r>
            <a:r>
              <a:rPr lang="en-US" sz="2400" dirty="0"/>
              <a:t>0.270 g (from Step </a:t>
            </a:r>
            <a:r>
              <a:rPr lang="en-US" sz="2400" dirty="0" smtClean="0"/>
              <a:t>2) -0.069 </a:t>
            </a:r>
            <a:r>
              <a:rPr lang="en-US" sz="2400" dirty="0"/>
              <a:t>g (from Step 1)</a:t>
            </a:r>
          </a:p>
          <a:p>
            <a:r>
              <a:rPr lang="en-US" sz="2400" dirty="0" smtClean="0"/>
              <a:t>=0.201 </a:t>
            </a:r>
            <a:r>
              <a:rPr lang="en-US" sz="2400" dirty="0"/>
              <a:t>g of sodium chloride to be used, </a:t>
            </a:r>
            <a:r>
              <a:rPr lang="en-US" sz="2400" i="1" dirty="0"/>
              <a:t>answer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94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146249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 Calculations Using Freezing Point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r>
              <a:rPr lang="en-US" sz="2400" dirty="0"/>
              <a:t>How many milligrams each of sodium chloride and </a:t>
            </a:r>
            <a:r>
              <a:rPr lang="en-US" sz="2400" dirty="0" err="1"/>
              <a:t>dibucaine</a:t>
            </a:r>
            <a:r>
              <a:rPr lang="en-US" sz="2400" dirty="0"/>
              <a:t> hydrochloride are required to </a:t>
            </a:r>
            <a:r>
              <a:rPr lang="en-US" sz="2400" dirty="0" smtClean="0"/>
              <a:t>prepare 30 </a:t>
            </a:r>
            <a:r>
              <a:rPr lang="en-US" sz="2400" dirty="0"/>
              <a:t>mL of a 1% solution of </a:t>
            </a:r>
            <a:r>
              <a:rPr lang="en-US" sz="2400" dirty="0" err="1"/>
              <a:t>dibucaine</a:t>
            </a:r>
            <a:r>
              <a:rPr lang="en-US" sz="2400" dirty="0"/>
              <a:t> hydrochloride isotonic with tears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To make this solution isotonic, the freezing point must be lowered to </a:t>
            </a:r>
            <a:r>
              <a:rPr lang="en-US" sz="2400" dirty="0" smtClean="0"/>
              <a:t>-0.52</a:t>
            </a:r>
            <a:r>
              <a:rPr lang="en-US" sz="2400" dirty="0"/>
              <a:t>. From Table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determined that a 1% solution of </a:t>
            </a:r>
            <a:r>
              <a:rPr lang="en-US" sz="2400" dirty="0" err="1"/>
              <a:t>dibucaine</a:t>
            </a:r>
            <a:r>
              <a:rPr lang="en-US" sz="2400" dirty="0"/>
              <a:t> hydrochloride has a freezing point </a:t>
            </a:r>
            <a:r>
              <a:rPr lang="en-US" sz="2400" dirty="0" smtClean="0"/>
              <a:t>lowering of </a:t>
            </a:r>
            <a:r>
              <a:rPr lang="en-US" sz="2400" dirty="0"/>
              <a:t>0.08. Thus, sufficient sodium chloride must be added to lower the freezing point an </a:t>
            </a:r>
            <a:r>
              <a:rPr lang="en-US" sz="2400" dirty="0" smtClean="0"/>
              <a:t>additional 0.44 </a:t>
            </a:r>
            <a:r>
              <a:rPr lang="en-US" sz="2400" dirty="0"/>
              <a:t>(0.52 </a:t>
            </a:r>
            <a:r>
              <a:rPr lang="en-US" sz="2400" dirty="0" smtClean="0"/>
              <a:t>- </a:t>
            </a:r>
            <a:r>
              <a:rPr lang="en-US" sz="2400" dirty="0"/>
              <a:t>0.08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Also from Table </a:t>
            </a:r>
            <a:r>
              <a:rPr lang="en-US" sz="2400" dirty="0" smtClean="0"/>
              <a:t>it </a:t>
            </a:r>
            <a:r>
              <a:rPr lang="en-US" sz="2400" dirty="0"/>
              <a:t>is determined that a 1% solution of sodium chloride lowers </a:t>
            </a:r>
            <a:r>
              <a:rPr lang="en-US" sz="2400" dirty="0" smtClean="0"/>
              <a:t>the freezing </a:t>
            </a:r>
            <a:r>
              <a:rPr lang="en-US" sz="2400" dirty="0"/>
              <a:t>point by 0.58. By proportion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82" y="5589240"/>
            <a:ext cx="2565718" cy="6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40466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0.76% (the concentration of sodium chloride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needed to lower the freezing point by 0.44,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required to make the solution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isotonic</a:t>
            </a:r>
          </a:p>
          <a:p>
            <a:r>
              <a:rPr lang="en-US" sz="2400" dirty="0"/>
              <a:t>Thus, to make 30 mL of solution,</a:t>
            </a:r>
          </a:p>
          <a:p>
            <a:r>
              <a:rPr lang="en-US" sz="2400" dirty="0"/>
              <a:t>30 mL </a:t>
            </a:r>
            <a:r>
              <a:rPr lang="en-US" sz="2400" dirty="0" smtClean="0"/>
              <a:t>x </a:t>
            </a:r>
            <a:r>
              <a:rPr lang="en-US" sz="2400" dirty="0"/>
              <a:t>1</a:t>
            </a:r>
            <a:r>
              <a:rPr lang="en-US" sz="2400" dirty="0" smtClean="0"/>
              <a:t>%=  </a:t>
            </a:r>
            <a:r>
              <a:rPr lang="en-US" sz="2400" dirty="0"/>
              <a:t>0.3 </a:t>
            </a:r>
            <a:r>
              <a:rPr lang="en-US" sz="2400" dirty="0" smtClean="0"/>
              <a:t>g=  </a:t>
            </a:r>
            <a:r>
              <a:rPr lang="en-US" sz="2400" dirty="0"/>
              <a:t>300 mg </a:t>
            </a:r>
            <a:r>
              <a:rPr lang="en-US" sz="2400" dirty="0" err="1"/>
              <a:t>dibucaine</a:t>
            </a:r>
            <a:r>
              <a:rPr lang="en-US" sz="2400" dirty="0"/>
              <a:t> hydrochloride, and</a:t>
            </a:r>
          </a:p>
          <a:p>
            <a:r>
              <a:rPr lang="en-US" sz="2400" dirty="0"/>
              <a:t>30 mL </a:t>
            </a:r>
            <a:r>
              <a:rPr lang="en-US" sz="2400" dirty="0" smtClean="0"/>
              <a:t>x </a:t>
            </a:r>
            <a:r>
              <a:rPr lang="en-US" sz="2400" dirty="0"/>
              <a:t>0.76% </a:t>
            </a:r>
            <a:r>
              <a:rPr lang="en-US" sz="2400" dirty="0" smtClean="0"/>
              <a:t>= </a:t>
            </a:r>
            <a:r>
              <a:rPr lang="en-US" sz="2400" dirty="0"/>
              <a:t>0.228 </a:t>
            </a:r>
            <a:r>
              <a:rPr lang="en-US" sz="2400" dirty="0" smtClean="0"/>
              <a:t>g=  </a:t>
            </a:r>
            <a:r>
              <a:rPr lang="en-US" sz="2400" dirty="0"/>
              <a:t>228 mg sodium chloride, </a:t>
            </a:r>
            <a:r>
              <a:rPr lang="en-US" sz="2400" i="1" dirty="0"/>
              <a:t>answers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0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7929618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116632"/>
            <a:ext cx="8244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a solvent passes through a semipermeable membrane from a dilute solution into a more concentrated one, the concentrations become equalized and the phenomenon is known as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osmosis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The pressure responsible for this phenomenon is termed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osmotic pressure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varies with the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nature of the solute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the solute is a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nonelectrolyte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its solution contains only molecules and the osmotic pressure varies with the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concentration of the solute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If the solute is an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its solution contains ions and the osmotic pressure varies with both the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concentration of the solute and its degree of dissociation.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Thus, solutes that dissociate present a greater number of particles in solution and exert a greater osmotic pressure than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undissociated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molecules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9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18864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osmotic pressure, the other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colligative properties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solutions,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vapor pressure, boiling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point, and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freezing point,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depend on the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number of particles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solution. Therefore, these properties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interrelated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a change in any one of them will result in a corresponding change in the others.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Two solutions that have the same osmotic pressure are termed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isosmotic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Many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solutions intended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be mixed with body fluids are designed to have the same osmotic pressure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greater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comfort, efficacy, and safety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A solution having the same osmotic pressure as a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specific body fluid is termed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isotonic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(meaning of equal tone) with that specific body fluid</a:t>
            </a:r>
          </a:p>
        </p:txBody>
      </p:sp>
    </p:spTree>
    <p:extLst>
      <p:ext uri="{BB962C8B-B14F-4D97-AF65-F5344CB8AC3E}">
        <p14:creationId xmlns:p14="http://schemas.microsoft.com/office/powerpoint/2010/main" val="403997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745" y="1718737"/>
            <a:ext cx="7024294" cy="3420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763688" y="764704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Osmosis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03648" y="53012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Osmosis: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2 solutions of different concentrations are separated by a semi-permeable membrane (only permeable to the solvent) the solvent will move from the solution of lower conc. to that of higher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09637" y="358649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Types of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Tonicity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Solutions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lower osmotic pressure than that of a body fluid are termed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hypotonic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whereas those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having a higher osmotic pressure are termed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hypertonic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Pharmaceutical dosage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forms intended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be added directly to the blood or mixed with biological fluids of the eye, nose,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bowel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of principal concern to the pharmacist in their preparation and 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application</a:t>
            </a:r>
          </a:p>
          <a:p>
            <a:r>
              <a:rPr lang="en-US" sz="2400" dirty="0"/>
              <a:t>The calculations involved in preparing </a:t>
            </a:r>
            <a:r>
              <a:rPr lang="en-US" sz="2400" b="1" dirty="0"/>
              <a:t>isotonic solutions </a:t>
            </a:r>
            <a:r>
              <a:rPr lang="en-US" sz="2400" dirty="0"/>
              <a:t>may be made in terms of data </a:t>
            </a:r>
            <a:r>
              <a:rPr lang="en-US" sz="2400" dirty="0" smtClean="0"/>
              <a:t>relating to </a:t>
            </a:r>
            <a:r>
              <a:rPr lang="en-US" sz="2400" dirty="0"/>
              <a:t>the colligative properties of </a:t>
            </a:r>
            <a:r>
              <a:rPr lang="en-US" sz="2400" dirty="0" smtClean="0"/>
              <a:t>solutions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406" y="4513632"/>
            <a:ext cx="5123534" cy="193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99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06" y="116632"/>
            <a:ext cx="8072494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71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094" y="1124744"/>
            <a:ext cx="7429871" cy="5233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90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99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/>
              <a:t>Why using isotonic solutions?</a:t>
            </a:r>
            <a:endParaRPr lang="ar-SA"/>
          </a:p>
        </p:txBody>
      </p:sp>
      <p:pic>
        <p:nvPicPr>
          <p:cNvPr id="15363" name="Picture 5" descr="SDXTMPPPT01.em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3296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02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13081</TotalTime>
  <Words>1726</Words>
  <Application>Microsoft Office PowerPoint</Application>
  <PresentationFormat>On-screen Show (4:3)</PresentationFormat>
  <Paragraphs>115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انقلاب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using isotonic solutions?</vt:lpstr>
      <vt:lpstr>Isotonicity &amp; Route of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statistics &amp; Epidemiology</dc:title>
  <dc:creator>shosho</dc:creator>
  <cp:lastModifiedBy>Maher</cp:lastModifiedBy>
  <cp:revision>564</cp:revision>
  <dcterms:created xsi:type="dcterms:W3CDTF">2014-10-07T21:06:40Z</dcterms:created>
  <dcterms:modified xsi:type="dcterms:W3CDTF">2022-04-16T18:25:54Z</dcterms:modified>
</cp:coreProperties>
</file>