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71" r:id="rId4"/>
    <p:sldId id="272" r:id="rId5"/>
    <p:sldId id="279" r:id="rId6"/>
    <p:sldId id="273" r:id="rId7"/>
    <p:sldId id="258" r:id="rId8"/>
    <p:sldId id="259" r:id="rId9"/>
    <p:sldId id="281" r:id="rId10"/>
    <p:sldId id="282" r:id="rId11"/>
    <p:sldId id="283" r:id="rId12"/>
    <p:sldId id="284" r:id="rId13"/>
    <p:sldId id="260" r:id="rId14"/>
    <p:sldId id="277" r:id="rId15"/>
    <p:sldId id="285" r:id="rId16"/>
    <p:sldId id="286" r:id="rId17"/>
    <p:sldId id="265" r:id="rId18"/>
    <p:sldId id="266" r:id="rId1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66" d="100"/>
          <a:sy n="66" d="100"/>
        </p:scale>
        <p:origin x="9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21/04/1443</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3444754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4000E-E91A-45DF-9FA9-29E1FF2D1AFB}" type="datetimeFigureOut">
              <a:rPr lang="ar-IQ" smtClean="0"/>
              <a:t>21/04/1443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42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4000E-E91A-45DF-9FA9-29E1FF2D1AFB}" type="datetimeFigureOut">
              <a:rPr lang="ar-IQ" smtClean="0"/>
              <a:t>21/04/1443</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70345-8B69-4EA2-991F-A71F171F9147}" type="slidenum">
              <a:rPr lang="ar-IQ" smtClean="0"/>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456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21/04/1443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36355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21/04/1443</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6778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21/04/1443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84400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21/04/1443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3886788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21/04/1443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80400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4000E-E91A-45DF-9FA9-29E1FF2D1AFB}" type="datetimeFigureOut">
              <a:rPr lang="ar-IQ" smtClean="0"/>
              <a:t>21/04/1443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327021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4000E-E91A-45DF-9FA9-29E1FF2D1AFB}" type="datetimeFigureOut">
              <a:rPr lang="ar-IQ" smtClean="0"/>
              <a:t>21/04/1443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212988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C4000E-E91A-45DF-9FA9-29E1FF2D1AFB}" type="datetimeFigureOut">
              <a:rPr lang="ar-IQ" smtClean="0"/>
              <a:t>21/04/1443</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22467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C4000E-E91A-45DF-9FA9-29E1FF2D1AFB}" type="datetimeFigureOut">
              <a:rPr lang="ar-IQ" smtClean="0"/>
              <a:t>21/04/1443</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408448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C4000E-E91A-45DF-9FA9-29E1FF2D1AFB}" type="datetimeFigureOut">
              <a:rPr lang="ar-IQ" smtClean="0"/>
              <a:t>21/04/1443</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876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4000E-E91A-45DF-9FA9-29E1FF2D1AFB}" type="datetimeFigureOut">
              <a:rPr lang="ar-IQ" smtClean="0"/>
              <a:t>21/04/1443</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413232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21/04/1443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4651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4000E-E91A-45DF-9FA9-29E1FF2D1AFB}" type="datetimeFigureOut">
              <a:rPr lang="ar-IQ" smtClean="0"/>
              <a:t>21/04/1443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C370345-8B69-4EA2-991F-A71F171F9147}" type="slidenum">
              <a:rPr lang="ar-IQ" smtClean="0"/>
              <a:t>‹#›</a:t>
            </a:fld>
            <a:endParaRPr lang="ar-IQ"/>
          </a:p>
        </p:txBody>
      </p:sp>
    </p:spTree>
    <p:extLst>
      <p:ext uri="{BB962C8B-B14F-4D97-AF65-F5344CB8AC3E}">
        <p14:creationId xmlns:p14="http://schemas.microsoft.com/office/powerpoint/2010/main" val="114451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FC4000E-E91A-45DF-9FA9-29E1FF2D1AFB}" type="datetimeFigureOut">
              <a:rPr lang="ar-IQ" smtClean="0"/>
              <a:t>21/04/1443</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C370345-8B69-4EA2-991F-A71F171F9147}" type="slidenum">
              <a:rPr lang="ar-IQ" smtClean="0"/>
              <a:t>‹#›</a:t>
            </a:fld>
            <a:endParaRPr lang="ar-IQ"/>
          </a:p>
        </p:txBody>
      </p:sp>
    </p:spTree>
    <p:extLst>
      <p:ext uri="{BB962C8B-B14F-4D97-AF65-F5344CB8AC3E}">
        <p14:creationId xmlns:p14="http://schemas.microsoft.com/office/powerpoint/2010/main" val="1389571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247" y="2256692"/>
            <a:ext cx="8915399" cy="1729155"/>
          </a:xfrm>
        </p:spPr>
        <p:txBody>
          <a:bodyPr>
            <a:noAutofit/>
          </a:bodyPr>
          <a:lstStyle/>
          <a:p>
            <a:pPr algn="ctr" rtl="0"/>
            <a:r>
              <a:rPr lang="en-US" sz="4400" b="1" i="1" dirty="0" smtClean="0"/>
              <a:t>practical </a:t>
            </a:r>
            <a:r>
              <a:rPr lang="en-US" sz="4400" b="1" i="1" dirty="0"/>
              <a:t>Lecture</a:t>
            </a:r>
            <a:r>
              <a:rPr lang="en-US" sz="4400" dirty="0"/>
              <a:t/>
            </a:r>
            <a:br>
              <a:rPr lang="en-US" sz="4400" dirty="0"/>
            </a:br>
            <a:r>
              <a:rPr lang="en-US" sz="4400" b="1" i="1" dirty="0"/>
              <a:t>RF </a:t>
            </a:r>
            <a:r>
              <a:rPr lang="en-US" sz="4400" b="1" i="1" dirty="0" smtClean="0"/>
              <a:t>coils</a:t>
            </a:r>
            <a:endParaRPr lang="en-US" sz="4400" dirty="0"/>
          </a:p>
        </p:txBody>
      </p:sp>
      <p:sp>
        <p:nvSpPr>
          <p:cNvPr id="3" name="Subtitle 2"/>
          <p:cNvSpPr>
            <a:spLocks noGrp="1"/>
          </p:cNvSpPr>
          <p:nvPr>
            <p:ph type="subTitle" idx="1"/>
          </p:nvPr>
        </p:nvSpPr>
        <p:spPr>
          <a:xfrm>
            <a:off x="2199248" y="4598286"/>
            <a:ext cx="8915399" cy="1126283"/>
          </a:xfrm>
        </p:spPr>
        <p:txBody>
          <a:bodyPr>
            <a:noAutofit/>
          </a:bodyPr>
          <a:lstStyle/>
          <a:p>
            <a:pPr algn="ctr"/>
            <a:r>
              <a:rPr lang="en-US" sz="2800" b="1" dirty="0" smtClean="0">
                <a:solidFill>
                  <a:schemeClr val="tx1"/>
                </a:solidFill>
              </a:rPr>
              <a:t>Third stage </a:t>
            </a:r>
          </a:p>
          <a:p>
            <a:pPr algn="ctr"/>
            <a:r>
              <a:rPr lang="en-US" sz="2800" b="1" dirty="0" smtClean="0">
                <a:solidFill>
                  <a:schemeClr val="tx1"/>
                </a:solidFill>
              </a:rPr>
              <a:t>Dr. </a:t>
            </a:r>
            <a:r>
              <a:rPr lang="en-US" sz="2800" b="1" dirty="0" err="1" smtClean="0">
                <a:solidFill>
                  <a:schemeClr val="tx1"/>
                </a:solidFill>
              </a:rPr>
              <a:t>safa</a:t>
            </a:r>
            <a:r>
              <a:rPr lang="en-US" sz="2800" b="1" dirty="0" smtClean="0">
                <a:solidFill>
                  <a:schemeClr val="tx1"/>
                </a:solidFill>
              </a:rPr>
              <a:t> </a:t>
            </a:r>
            <a:r>
              <a:rPr lang="en-US" sz="2800" b="1" dirty="0" err="1" smtClean="0">
                <a:solidFill>
                  <a:schemeClr val="tx1"/>
                </a:solidFill>
              </a:rPr>
              <a:t>hasan</a:t>
            </a:r>
            <a:r>
              <a:rPr lang="en-US" sz="2800" b="1" dirty="0" smtClean="0">
                <a:solidFill>
                  <a:schemeClr val="tx1"/>
                </a:solidFill>
              </a:rPr>
              <a:t> </a:t>
            </a:r>
            <a:r>
              <a:rPr lang="en-US" sz="2800" b="1" dirty="0" err="1" smtClean="0">
                <a:solidFill>
                  <a:schemeClr val="tx1"/>
                </a:solidFill>
              </a:rPr>
              <a:t>mohammed</a:t>
            </a:r>
            <a:endParaRPr lang="en-US" sz="2800" b="1" dirty="0" smtClean="0">
              <a:solidFill>
                <a:schemeClr val="tx1"/>
              </a:solidFill>
            </a:endParaRPr>
          </a:p>
          <a:p>
            <a:pPr algn="ctr"/>
            <a:r>
              <a:rPr lang="en-US" sz="2800" b="1" dirty="0" err="1" smtClean="0">
                <a:solidFill>
                  <a:schemeClr val="tx1"/>
                </a:solidFill>
              </a:rPr>
              <a:t>Almustaqbal</a:t>
            </a:r>
            <a:r>
              <a:rPr lang="en-US" sz="2800" b="1" dirty="0" smtClean="0">
                <a:solidFill>
                  <a:schemeClr val="tx1"/>
                </a:solidFill>
              </a:rPr>
              <a:t> university college</a:t>
            </a:r>
            <a:endParaRPr lang="ar-IQ" sz="2800" b="1"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919" y="161755"/>
            <a:ext cx="2626658" cy="262665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86" y="119564"/>
            <a:ext cx="4722698" cy="2479417"/>
          </a:xfrm>
          <a:prstGeom prst="rect">
            <a:avLst/>
          </a:prstGeom>
        </p:spPr>
      </p:pic>
    </p:spTree>
    <p:extLst>
      <p:ext uri="{BB962C8B-B14F-4D97-AF65-F5344CB8AC3E}">
        <p14:creationId xmlns:p14="http://schemas.microsoft.com/office/powerpoint/2010/main" val="3368293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624110"/>
            <a:ext cx="9511689" cy="1280890"/>
          </a:xfrm>
        </p:spPr>
        <p:txBody>
          <a:bodyPr>
            <a:normAutofit/>
          </a:bodyPr>
          <a:lstStyle/>
          <a:p>
            <a:r>
              <a:rPr lang="en-US" b="1" i="1" dirty="0" smtClean="0">
                <a:latin typeface="Times New Roman" panose="02020603050405020304" pitchFamily="18" charset="0"/>
                <a:cs typeface="Arial" panose="020B0604020202020204" pitchFamily="34" charset="0"/>
              </a:rPr>
              <a:t>RF transmit coils</a:t>
            </a:r>
            <a:endParaRPr lang="ar-IQ" dirty="0"/>
          </a:p>
        </p:txBody>
      </p:sp>
      <p:pic>
        <p:nvPicPr>
          <p:cNvPr id="4" name="Picture 3"/>
          <p:cNvPicPr>
            <a:picLocks noChangeAspect="1"/>
          </p:cNvPicPr>
          <p:nvPr/>
        </p:nvPicPr>
        <p:blipFill>
          <a:blip r:embed="rId2"/>
          <a:stretch>
            <a:fillRect/>
          </a:stretch>
        </p:blipFill>
        <p:spPr>
          <a:xfrm>
            <a:off x="2272402" y="2459694"/>
            <a:ext cx="8046579" cy="3113676"/>
          </a:xfrm>
          <a:prstGeom prst="rect">
            <a:avLst/>
          </a:prstGeom>
        </p:spPr>
      </p:pic>
    </p:spTree>
    <p:extLst>
      <p:ext uri="{BB962C8B-B14F-4D97-AF65-F5344CB8AC3E}">
        <p14:creationId xmlns:p14="http://schemas.microsoft.com/office/powerpoint/2010/main" val="1788356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624110"/>
            <a:ext cx="9511689" cy="1280890"/>
          </a:xfrm>
        </p:spPr>
        <p:txBody>
          <a:bodyPr>
            <a:normAutofit/>
          </a:bodyPr>
          <a:lstStyle/>
          <a:p>
            <a:r>
              <a:rPr lang="en-US" b="1" i="1" dirty="0" smtClean="0">
                <a:latin typeface="Times New Roman" panose="02020603050405020304" pitchFamily="18" charset="0"/>
                <a:cs typeface="Arial" panose="020B0604020202020204" pitchFamily="34" charset="0"/>
              </a:rPr>
              <a:t>RF transmit coils</a:t>
            </a:r>
            <a:endParaRPr lang="ar-IQ" dirty="0"/>
          </a:p>
        </p:txBody>
      </p:sp>
      <p:sp>
        <p:nvSpPr>
          <p:cNvPr id="3" name="Content Placeholder 2"/>
          <p:cNvSpPr>
            <a:spLocks noGrp="1"/>
          </p:cNvSpPr>
          <p:nvPr>
            <p:ph idx="1"/>
          </p:nvPr>
        </p:nvSpPr>
        <p:spPr>
          <a:xfrm>
            <a:off x="1751357" y="1468143"/>
            <a:ext cx="9549690" cy="5096779"/>
          </a:xfrm>
        </p:spPr>
        <p:txBody>
          <a:bodyPr>
            <a:noAutofit/>
          </a:bodyPr>
          <a:lstStyle/>
          <a:p>
            <a:pPr algn="l" rtl="0">
              <a:lnSpc>
                <a:spcPct val="150000"/>
              </a:lnSpc>
              <a:spcAft>
                <a:spcPts val="800"/>
              </a:spcAft>
            </a:pPr>
            <a:r>
              <a:rPr lang="en-US" sz="2000" dirty="0"/>
              <a:t>Because they generate an oscillating </a:t>
            </a:r>
            <a:r>
              <a:rPr lang="en-US" sz="2000" b="1" dirty="0"/>
              <a:t>B1</a:t>
            </a:r>
            <a:r>
              <a:rPr lang="en-US" sz="2000" dirty="0"/>
              <a:t> field in only a single dimension, single-loop, </a:t>
            </a:r>
            <a:r>
              <a:rPr lang="en-US" sz="2000" dirty="0" err="1"/>
              <a:t>Helmholz</a:t>
            </a:r>
            <a:r>
              <a:rPr lang="en-US" sz="2000" dirty="0"/>
              <a:t>, and solenoid RF-coils are called </a:t>
            </a:r>
            <a:r>
              <a:rPr lang="en-US" sz="2000" b="1" i="1" dirty="0"/>
              <a:t>linearly polarized (LP)</a:t>
            </a:r>
            <a:r>
              <a:rPr lang="en-US" sz="2000" dirty="0"/>
              <a:t>.  Although not immediately obvious, this configuration is highly inefficient for MRI in that half of the transmitted power is wasted</a:t>
            </a:r>
            <a:r>
              <a:rPr lang="en-US" sz="2000" dirty="0" smtClean="0"/>
              <a:t>.</a:t>
            </a:r>
          </a:p>
          <a:p>
            <a:pPr algn="l" rtl="0">
              <a:lnSpc>
                <a:spcPct val="150000"/>
              </a:lnSpc>
              <a:spcAft>
                <a:spcPts val="80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8062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287933"/>
            <a:ext cx="9511689" cy="1280890"/>
          </a:xfrm>
        </p:spPr>
        <p:txBody>
          <a:bodyPr>
            <a:normAutofit/>
          </a:bodyPr>
          <a:lstStyle/>
          <a:p>
            <a:r>
              <a:rPr lang="en-US" b="1" dirty="0" smtClean="0"/>
              <a:t>Linear polarization </a:t>
            </a:r>
            <a:endParaRPr lang="ar-IQ" b="1" dirty="0"/>
          </a:p>
        </p:txBody>
      </p:sp>
      <p:sp>
        <p:nvSpPr>
          <p:cNvPr id="3" name="Content Placeholder 2"/>
          <p:cNvSpPr>
            <a:spLocks noGrp="1"/>
          </p:cNvSpPr>
          <p:nvPr>
            <p:ph idx="1"/>
          </p:nvPr>
        </p:nvSpPr>
        <p:spPr>
          <a:xfrm>
            <a:off x="1712082" y="1131524"/>
            <a:ext cx="9549690" cy="5096779"/>
          </a:xfrm>
        </p:spPr>
        <p:txBody>
          <a:bodyPr>
            <a:noAutofit/>
          </a:bodyPr>
          <a:lstStyle/>
          <a:p>
            <a:pPr algn="l" rtl="0">
              <a:spcAft>
                <a:spcPts val="800"/>
              </a:spcAft>
            </a:pP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a field like B1 (depicted as a big green arrow) oscillating at the resonance frequency (</a:t>
            </a:r>
            <a:r>
              <a:rPr lang="en-US" sz="2000" dirty="0" err="1">
                <a:solidFill>
                  <a:schemeClr val="tx1"/>
                </a:solidFill>
                <a:latin typeface="Calibri" panose="020F0502020204030204" pitchFamily="34" charset="0"/>
                <a:ea typeface="Calibri" panose="020F0502020204030204" pitchFamily="34" charset="0"/>
                <a:cs typeface="Arial" panose="020B0604020202020204" pitchFamily="34" charset="0"/>
              </a:rPr>
              <a:t>ωo</a:t>
            </a:r>
            <a:r>
              <a:rPr lang="en-US" sz="2000" dirty="0" smtClean="0">
                <a:solidFill>
                  <a:schemeClr val="tx1"/>
                </a:solidFill>
                <a:latin typeface="Calibri" panose="020F0502020204030204" pitchFamily="34" charset="0"/>
                <a:ea typeface="Calibri" panose="020F0502020204030204" pitchFamily="34" charset="0"/>
                <a:cs typeface="Arial" panose="020B0604020202020204" pitchFamily="34" charset="0"/>
              </a:rPr>
              <a:t>)</a:t>
            </a:r>
          </a:p>
          <a:p>
            <a:pPr algn="l" rtl="0">
              <a:spcAft>
                <a:spcPts val="800"/>
              </a:spcAft>
            </a:pP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decomposed into two </a:t>
            </a:r>
            <a:r>
              <a:rPr lang="en-US" sz="2000" dirty="0" smtClean="0">
                <a:solidFill>
                  <a:schemeClr val="tx1"/>
                </a:solidFill>
                <a:latin typeface="Calibri" panose="020F0502020204030204" pitchFamily="34" charset="0"/>
                <a:ea typeface="Calibri" panose="020F0502020204030204" pitchFamily="34" charset="0"/>
                <a:cs typeface="Arial" panose="020B0604020202020204" pitchFamily="34" charset="0"/>
              </a:rPr>
              <a:t>counter rotating </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subfields (red and blue arrows), each half as large</a:t>
            </a:r>
            <a:r>
              <a:rPr lang="en-US" sz="2000" dirty="0" smtClean="0">
                <a:solidFill>
                  <a:schemeClr val="tx1"/>
                </a:solidFill>
                <a:latin typeface="Calibri" panose="020F0502020204030204" pitchFamily="34" charset="0"/>
                <a:ea typeface="Calibri" panose="020F0502020204030204" pitchFamily="34" charset="0"/>
                <a:cs typeface="Arial" panose="020B0604020202020204" pitchFamily="34" charset="0"/>
              </a:rPr>
              <a:t>.</a:t>
            </a:r>
          </a:p>
          <a:p>
            <a:pPr algn="l" rtl="0">
              <a:spcAft>
                <a:spcPts val="800"/>
              </a:spcAft>
            </a:pP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One of these subfields (red arrow) rotates in the same direction and frequency (</a:t>
            </a:r>
            <a:r>
              <a:rPr lang="en-US" sz="2000" dirty="0" err="1">
                <a:solidFill>
                  <a:schemeClr val="tx1"/>
                </a:solidFill>
                <a:latin typeface="Calibri" panose="020F0502020204030204" pitchFamily="34" charset="0"/>
                <a:ea typeface="Calibri" panose="020F0502020204030204" pitchFamily="34" charset="0"/>
                <a:cs typeface="Arial" panose="020B0604020202020204" pitchFamily="34" charset="0"/>
              </a:rPr>
              <a:t>ωo</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 as the spins undergoing </a:t>
            </a:r>
            <a:r>
              <a:rPr lang="en-US" sz="2000" dirty="0" smtClean="0">
                <a:solidFill>
                  <a:schemeClr val="tx1"/>
                </a:solidFill>
                <a:latin typeface="Calibri" panose="020F0502020204030204" pitchFamily="34" charset="0"/>
                <a:ea typeface="Calibri" panose="020F0502020204030204" pitchFamily="34" charset="0"/>
                <a:cs typeface="Arial" panose="020B0604020202020204" pitchFamily="34" charset="0"/>
              </a:rPr>
              <a:t>MR</a:t>
            </a: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 the other subfield (blue arrow) rotates in the opposite direction and frequency (−</a:t>
            </a:r>
            <a:r>
              <a:rPr lang="en-US" sz="2000" dirty="0" err="1">
                <a:solidFill>
                  <a:schemeClr val="tx1"/>
                </a:solidFill>
                <a:latin typeface="Calibri" panose="020F0502020204030204" pitchFamily="34" charset="0"/>
                <a:ea typeface="Calibri" panose="020F0502020204030204" pitchFamily="34" charset="0"/>
                <a:cs typeface="Arial" panose="020B0604020202020204" pitchFamily="34" charset="0"/>
              </a:rPr>
              <a:t>ωo</a:t>
            </a:r>
            <a:r>
              <a:rPr lang="en-US" sz="2000" dirty="0" smtClean="0">
                <a:solidFill>
                  <a:schemeClr val="tx1"/>
                </a:solidFill>
                <a:latin typeface="Calibri" panose="020F0502020204030204" pitchFamily="34" charset="0"/>
                <a:ea typeface="Calibri" panose="020F0502020204030204" pitchFamily="34" charset="0"/>
                <a:cs typeface="Arial" panose="020B0604020202020204" pitchFamily="34" charset="0"/>
              </a:rPr>
              <a:t>).</a:t>
            </a:r>
          </a:p>
          <a:p>
            <a:pPr algn="l" rtl="0">
              <a:spcAft>
                <a:spcPts val="800"/>
              </a:spcAft>
            </a:pPr>
            <a:r>
              <a:rPr lang="en-US" sz="2000" dirty="0">
                <a:solidFill>
                  <a:schemeClr val="tx1"/>
                </a:solidFill>
                <a:latin typeface="Calibri" panose="020F0502020204030204" pitchFamily="34" charset="0"/>
                <a:ea typeface="Calibri" panose="020F0502020204030204" pitchFamily="34" charset="0"/>
                <a:cs typeface="Arial" panose="020B0604020202020204" pitchFamily="34" charset="0"/>
              </a:rPr>
              <a:t>Only the subfield associated with red arrow is effective at inducing net nuclear transitions and a change in net nuclear magnetization required for MRI.</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618898" y="4751759"/>
            <a:ext cx="5885714" cy="2085714"/>
          </a:xfrm>
          <a:prstGeom prst="rect">
            <a:avLst/>
          </a:prstGeom>
        </p:spPr>
      </p:pic>
      <p:sp>
        <p:nvSpPr>
          <p:cNvPr id="5" name="Rectangle 4"/>
          <p:cNvSpPr/>
          <p:nvPr/>
        </p:nvSpPr>
        <p:spPr>
          <a:xfrm>
            <a:off x="1543960" y="4843308"/>
            <a:ext cx="381758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rtl="0"/>
            <a:r>
              <a:rPr lang="en-US" sz="1400" dirty="0" smtClean="0">
                <a:solidFill>
                  <a:srgbClr val="FF0000"/>
                </a:solidFill>
                <a:latin typeface="Arial" panose="020B0604020202020204" pitchFamily="34" charset="0"/>
              </a:rPr>
              <a:t>Figure shows a </a:t>
            </a:r>
            <a:r>
              <a:rPr lang="en-US" sz="1400" dirty="0">
                <a:solidFill>
                  <a:srgbClr val="FF0000"/>
                </a:solidFill>
                <a:latin typeface="Arial" panose="020B0604020202020204" pitchFamily="34" charset="0"/>
              </a:rPr>
              <a:t>linearly oscillating B1 field (green arrow) can be considered the sum of two fields half as large (red and blue arrows) rotating in opposite directions. The blue subfield rotates opposite the spin system and is inefficient/wasted.</a:t>
            </a:r>
            <a:endParaRPr lang="ar-IQ" sz="1400" dirty="0">
              <a:solidFill>
                <a:srgbClr val="FF0000"/>
              </a:solidFill>
            </a:endParaRPr>
          </a:p>
        </p:txBody>
      </p:sp>
    </p:spTree>
    <p:extLst>
      <p:ext uri="{BB962C8B-B14F-4D97-AF65-F5344CB8AC3E}">
        <p14:creationId xmlns:p14="http://schemas.microsoft.com/office/powerpoint/2010/main" val="3627218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1571" y="597895"/>
            <a:ext cx="8911687" cy="693023"/>
          </a:xfrm>
        </p:spPr>
        <p:txBody>
          <a:bodyPr/>
          <a:lstStyle/>
          <a:p>
            <a:r>
              <a:rPr lang="en-US" dirty="0" smtClean="0">
                <a:latin typeface="Times New Roman" panose="02020603050405020304" pitchFamily="18" charset="0"/>
                <a:ea typeface="Calibri" panose="020F0502020204030204" pitchFamily="34" charset="0"/>
                <a:cs typeface="Arial" panose="020B0604020202020204" pitchFamily="34" charset="0"/>
              </a:rPr>
              <a:t>Circular Polarization</a:t>
            </a:r>
            <a:endParaRPr lang="ar-IQ" dirty="0"/>
          </a:p>
        </p:txBody>
      </p:sp>
      <p:pic>
        <p:nvPicPr>
          <p:cNvPr id="7" name="Picture 6" descr="أسئلة عن الحيود والإستقطاب في الضوء ؟؟ [الأرشيف] - منتدى الفيزياء التعليمي"/>
          <p:cNvPicPr/>
          <p:nvPr/>
        </p:nvPicPr>
        <p:blipFill>
          <a:blip r:embed="rId2">
            <a:extLst>
              <a:ext uri="{28A0092B-C50C-407E-A947-70E740481C1C}">
                <a14:useLocalDpi xmlns:a14="http://schemas.microsoft.com/office/drawing/2010/main" val="0"/>
              </a:ext>
            </a:extLst>
          </a:blip>
          <a:srcRect/>
          <a:stretch>
            <a:fillRect/>
          </a:stretch>
        </p:blipFill>
        <p:spPr bwMode="auto">
          <a:xfrm>
            <a:off x="2729754" y="3173506"/>
            <a:ext cx="6884894" cy="3146612"/>
          </a:xfrm>
          <a:prstGeom prst="rect">
            <a:avLst/>
          </a:prstGeom>
          <a:noFill/>
          <a:ln w="9525">
            <a:solidFill>
              <a:sysClr val="windowText" lastClr="000000"/>
            </a:solidFill>
          </a:ln>
        </p:spPr>
      </p:pic>
      <p:sp>
        <p:nvSpPr>
          <p:cNvPr id="3" name="Rectangle 2"/>
          <p:cNvSpPr/>
          <p:nvPr/>
        </p:nvSpPr>
        <p:spPr>
          <a:xfrm>
            <a:off x="1864659" y="1632047"/>
            <a:ext cx="9144000" cy="1477328"/>
          </a:xfrm>
          <a:prstGeom prst="rect">
            <a:avLst/>
          </a:prstGeom>
        </p:spPr>
        <p:txBody>
          <a:bodyPr wrap="square">
            <a:spAutoFit/>
          </a:bodyPr>
          <a:lstStyle/>
          <a:p>
            <a:pPr algn="just" rtl="0"/>
            <a:r>
              <a:rPr lang="en-US" dirty="0">
                <a:latin typeface="heebo"/>
              </a:rPr>
              <a:t>Circular polarization: the electric field of the </a:t>
            </a:r>
            <a:r>
              <a:rPr lang="en-US" dirty="0" smtClean="0">
                <a:latin typeface="heebo"/>
              </a:rPr>
              <a:t>electromagnetic wave </a:t>
            </a:r>
            <a:r>
              <a:rPr lang="en-US" dirty="0">
                <a:latin typeface="heebo"/>
              </a:rPr>
              <a:t>consists of two linear components that are perpendicular to each other, equal in amplitude, but have a phase difference of π/2. The resulting electric field rotates in a circle around the direction of propagation and, depending on the rotation direction, is called left- or right-hand circularly polarized </a:t>
            </a:r>
            <a:r>
              <a:rPr lang="en-US" dirty="0" smtClean="0">
                <a:latin typeface="heebo"/>
              </a:rPr>
              <a:t>wave</a:t>
            </a:r>
            <a:r>
              <a:rPr lang="en-US" dirty="0">
                <a:latin typeface="heebo"/>
              </a:rPr>
              <a:t> </a:t>
            </a:r>
            <a:endParaRPr lang="ar-IQ" dirty="0"/>
          </a:p>
        </p:txBody>
      </p:sp>
    </p:spTree>
    <p:extLst>
      <p:ext uri="{BB962C8B-B14F-4D97-AF65-F5344CB8AC3E}">
        <p14:creationId xmlns:p14="http://schemas.microsoft.com/office/powerpoint/2010/main" val="2224325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624110"/>
            <a:ext cx="9511689" cy="1280890"/>
          </a:xfrm>
        </p:spPr>
        <p:txBody>
          <a:bodyPr>
            <a:normAutofit/>
          </a:bodyPr>
          <a:lstStyle/>
          <a:p>
            <a:r>
              <a:rPr lang="en-US" dirty="0" smtClean="0">
                <a:latin typeface="Times New Roman" panose="02020603050405020304" pitchFamily="18" charset="0"/>
                <a:ea typeface="Calibri" panose="020F0502020204030204" pitchFamily="34" charset="0"/>
                <a:cs typeface="Arial" panose="020B0604020202020204" pitchFamily="34" charset="0"/>
              </a:rPr>
              <a:t>Circular Polarization</a:t>
            </a:r>
            <a:endParaRPr lang="ar-IQ" dirty="0"/>
          </a:p>
        </p:txBody>
      </p:sp>
      <p:pic>
        <p:nvPicPr>
          <p:cNvPr id="4" name="Picture 3" descr="استقطاب دائري - ويكيبيديا"/>
          <p:cNvPicPr/>
          <p:nvPr/>
        </p:nvPicPr>
        <p:blipFill>
          <a:blip r:embed="rId2">
            <a:extLst>
              <a:ext uri="{28A0092B-C50C-407E-A947-70E740481C1C}">
                <a14:useLocalDpi xmlns:a14="http://schemas.microsoft.com/office/drawing/2010/main" val="0"/>
              </a:ext>
            </a:extLst>
          </a:blip>
          <a:srcRect/>
          <a:stretch>
            <a:fillRect/>
          </a:stretch>
        </p:blipFill>
        <p:spPr bwMode="auto">
          <a:xfrm>
            <a:off x="3640125" y="1507904"/>
            <a:ext cx="5684835" cy="3060331"/>
          </a:xfrm>
          <a:prstGeom prst="rect">
            <a:avLst/>
          </a:prstGeom>
          <a:noFill/>
          <a:ln>
            <a:solidFill>
              <a:schemeClr val="tx1">
                <a:lumMod val="95000"/>
                <a:lumOff val="5000"/>
              </a:schemeClr>
            </a:solidFill>
          </a:ln>
        </p:spPr>
      </p:pic>
      <p:sp>
        <p:nvSpPr>
          <p:cNvPr id="5" name="Rectangle 4"/>
          <p:cNvSpPr/>
          <p:nvPr/>
        </p:nvSpPr>
        <p:spPr>
          <a:xfrm>
            <a:off x="3434543" y="4729600"/>
            <a:ext cx="6096000" cy="17389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rtl="0">
              <a:lnSpc>
                <a:spcPct val="107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Figure 4:</a:t>
            </a:r>
            <a:r>
              <a:rPr lang="en-US" sz="2000" dirty="0">
                <a:latin typeface="Times New Roman" panose="02020603050405020304" pitchFamily="18" charset="0"/>
                <a:ea typeface="Calibri" panose="020F0502020204030204" pitchFamily="34" charset="0"/>
                <a:cs typeface="Arial" panose="020B0604020202020204" pitchFamily="34" charset="0"/>
              </a:rPr>
              <a:t> circular polarization;</a:t>
            </a:r>
            <a:r>
              <a:rPr lang="en-US" sz="2000" dirty="0">
                <a:solidFill>
                  <a:srgbClr val="4D5156"/>
                </a:solidFill>
                <a:latin typeface="Arial" panose="020B0604020202020204" pitchFamily="34" charset="0"/>
                <a:ea typeface="Calibri" panose="020F0502020204030204" pitchFamily="34" charset="0"/>
                <a:cs typeface="Arial" panose="020B0604020202020204" pitchFamily="34" charset="0"/>
              </a:rPr>
              <a:t> </a:t>
            </a:r>
            <a:r>
              <a:rPr lang="en-US" sz="2000" dirty="0">
                <a:latin typeface="Times New Roman" panose="02020603050405020304" pitchFamily="18" charset="0"/>
                <a:ea typeface="Calibri" panose="020F0502020204030204" pitchFamily="34" charset="0"/>
                <a:cs typeface="Arial" panose="020B0604020202020204" pitchFamily="34" charset="0"/>
              </a:rPr>
              <a:t>circular polarization of an electromagnetic wave is a polarization state in which, at each point, the electromagnetic field of the wave has a constant magnitude but its direction rotates at a constant rate in a plane perpendicular to the direction of the wave.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70526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287933"/>
            <a:ext cx="9948065" cy="1280890"/>
          </a:xfrm>
        </p:spPr>
        <p:txBody>
          <a:bodyPr>
            <a:normAutofit/>
          </a:bodyPr>
          <a:lstStyle/>
          <a:p>
            <a:r>
              <a:rPr lang="en-US" dirty="0" smtClean="0"/>
              <a:t>Linear </a:t>
            </a:r>
            <a:r>
              <a:rPr lang="en-US" dirty="0" smtClean="0"/>
              <a:t>and circular polarization</a:t>
            </a:r>
            <a:endParaRPr lang="ar-IQ" dirty="0"/>
          </a:p>
        </p:txBody>
      </p:sp>
      <p:pic>
        <p:nvPicPr>
          <p:cNvPr id="7" name="Picture 6"/>
          <p:cNvPicPr>
            <a:picLocks noChangeAspect="1"/>
          </p:cNvPicPr>
          <p:nvPr/>
        </p:nvPicPr>
        <p:blipFill>
          <a:blip r:embed="rId2"/>
          <a:stretch>
            <a:fillRect/>
          </a:stretch>
        </p:blipFill>
        <p:spPr>
          <a:xfrm>
            <a:off x="1641243" y="1161079"/>
            <a:ext cx="7339336" cy="1913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1641243" y="3310906"/>
            <a:ext cx="8534839" cy="1869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9439835" y="1174593"/>
            <a:ext cx="2712945" cy="1754326"/>
          </a:xfrm>
          <a:prstGeom prst="rect">
            <a:avLst/>
          </a:prstGeom>
        </p:spPr>
        <p:txBody>
          <a:bodyPr wrap="square">
            <a:spAutoFit/>
          </a:bodyPr>
          <a:lstStyle/>
          <a:p>
            <a:pPr algn="just" rtl="0"/>
            <a:r>
              <a:rPr lang="en-US" i="1" dirty="0">
                <a:latin typeface="heebo"/>
              </a:rPr>
              <a:t>The electric field of linearly polarized light is confined to the y-z plane (left) and the x-z plane (right), along the direction of propagation.</a:t>
            </a:r>
            <a:endParaRPr lang="en-US" b="0" i="1" dirty="0">
              <a:effectLst/>
              <a:latin typeface="heebo"/>
            </a:endParaRPr>
          </a:p>
        </p:txBody>
      </p:sp>
      <p:sp>
        <p:nvSpPr>
          <p:cNvPr id="10" name="Rectangle 9"/>
          <p:cNvSpPr/>
          <p:nvPr/>
        </p:nvSpPr>
        <p:spPr>
          <a:xfrm>
            <a:off x="1532965" y="5270840"/>
            <a:ext cx="10179424" cy="1477328"/>
          </a:xfrm>
          <a:prstGeom prst="rect">
            <a:avLst/>
          </a:prstGeom>
        </p:spPr>
        <p:txBody>
          <a:bodyPr wrap="square">
            <a:spAutoFit/>
          </a:bodyPr>
          <a:lstStyle/>
          <a:p>
            <a:pPr algn="just" rtl="0"/>
            <a:r>
              <a:rPr lang="en-US" i="1" dirty="0" smtClean="0">
                <a:latin typeface="heebo"/>
              </a:rPr>
              <a:t>the </a:t>
            </a:r>
            <a:r>
              <a:rPr lang="en-US" i="1" dirty="0">
                <a:latin typeface="heebo"/>
              </a:rPr>
              <a:t>electric field of linearly polarized light (left) consists of two perpendicular, equal in amplitude, linear components that have no phase difference. The resultant electric field wave propagates along the y = x plane. The electric field of circularly polarized light (right) consists of two perpendicular, equal in amplitude, linear components that have a phase difference of π/2 or 90°. The resultant electric field wave propagates circularly.</a:t>
            </a:r>
            <a:endParaRPr lang="en-US" b="0" i="1" dirty="0">
              <a:effectLst/>
              <a:latin typeface="heebo"/>
            </a:endParaRPr>
          </a:p>
        </p:txBody>
      </p:sp>
      <p:sp>
        <p:nvSpPr>
          <p:cNvPr id="11" name="Right Arrow 10"/>
          <p:cNvSpPr/>
          <p:nvPr/>
        </p:nvSpPr>
        <p:spPr>
          <a:xfrm>
            <a:off x="8807824" y="1923629"/>
            <a:ext cx="644430"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Curved Right Arrow 12"/>
          <p:cNvSpPr/>
          <p:nvPr/>
        </p:nvSpPr>
        <p:spPr>
          <a:xfrm>
            <a:off x="535123" y="4437530"/>
            <a:ext cx="1106119" cy="1364470"/>
          </a:xfrm>
          <a:prstGeom prst="curvedRightArrow">
            <a:avLst>
              <a:gd name="adj1" fmla="val 31534"/>
              <a:gd name="adj2" fmla="val 5972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schemeClr val="tx1"/>
              </a:solidFill>
            </a:endParaRPr>
          </a:p>
        </p:txBody>
      </p:sp>
    </p:spTree>
    <p:extLst>
      <p:ext uri="{BB962C8B-B14F-4D97-AF65-F5344CB8AC3E}">
        <p14:creationId xmlns:p14="http://schemas.microsoft.com/office/powerpoint/2010/main" val="3701253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287933"/>
            <a:ext cx="9948065" cy="1280890"/>
          </a:xfrm>
        </p:spPr>
        <p:txBody>
          <a:bodyPr>
            <a:normAutofit/>
          </a:bodyPr>
          <a:lstStyle/>
          <a:p>
            <a:r>
              <a:rPr lang="en-US" dirty="0" smtClean="0"/>
              <a:t>Linear </a:t>
            </a:r>
            <a:r>
              <a:rPr lang="en-US" dirty="0" smtClean="0"/>
              <a:t>and circular polarization</a:t>
            </a:r>
            <a:endParaRPr lang="ar-IQ" dirty="0"/>
          </a:p>
        </p:txBody>
      </p:sp>
      <p:pic>
        <p:nvPicPr>
          <p:cNvPr id="3" name="IMG_994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04969" y="1313329"/>
            <a:ext cx="8296429" cy="4563036"/>
          </a:xfrm>
          <a:prstGeom prst="rect">
            <a:avLst/>
          </a:prstGeom>
        </p:spPr>
      </p:pic>
    </p:spTree>
    <p:extLst>
      <p:ext uri="{BB962C8B-B14F-4D97-AF65-F5344CB8AC3E}">
        <p14:creationId xmlns:p14="http://schemas.microsoft.com/office/powerpoint/2010/main" val="720530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86" y="624110"/>
            <a:ext cx="8911687" cy="1280890"/>
          </a:xfrm>
        </p:spPr>
        <p:txBody>
          <a:bodyPr>
            <a:normAutofit/>
          </a:bodyPr>
          <a:lstStyle/>
          <a:p>
            <a:r>
              <a:rPr lang="en-US" sz="4000" b="1" i="1" u="sng" dirty="0" smtClean="0">
                <a:solidFill>
                  <a:schemeClr val="tx1"/>
                </a:solidFill>
                <a:latin typeface="Times New Roman" panose="02020603050405020304" pitchFamily="18" charset="0"/>
                <a:cs typeface="Times New Roman" panose="02020603050405020304" pitchFamily="18" charset="0"/>
              </a:rPr>
              <a:t>Discussion</a:t>
            </a:r>
            <a:r>
              <a:rPr lang="en-US" sz="4000" b="1" dirty="0" smtClean="0">
                <a:solidFill>
                  <a:schemeClr val="tx1"/>
                </a:solidFill>
                <a:latin typeface="Times New Roman" panose="02020603050405020304" pitchFamily="18" charset="0"/>
                <a:cs typeface="Times New Roman" panose="02020603050405020304" pitchFamily="18" charset="0"/>
              </a:rPr>
              <a:t> </a:t>
            </a:r>
            <a:endParaRPr lang="ar-IQ" sz="4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36286" y="1905000"/>
            <a:ext cx="9368326" cy="3634154"/>
          </a:xfrm>
        </p:spPr>
        <p:txBody>
          <a:bodyPr>
            <a:noAutofit/>
          </a:bodyPr>
          <a:lstStyle/>
          <a:p>
            <a:pPr lvl="0" algn="l" rtl="0"/>
            <a:r>
              <a:rPr lang="en-US" sz="3200" dirty="0" smtClean="0">
                <a:latin typeface="Times New Roman" panose="02020603050405020304" pitchFamily="18" charset="0"/>
                <a:ea typeface="Calibri" panose="020F0502020204030204" pitchFamily="34" charset="0"/>
                <a:cs typeface="Arial" panose="020B0604020202020204" pitchFamily="34" charset="0"/>
              </a:rPr>
              <a:t>What is circular </a:t>
            </a:r>
            <a:r>
              <a:rPr lang="en-US" sz="3200" dirty="0">
                <a:latin typeface="Times New Roman" panose="02020603050405020304" pitchFamily="18" charset="0"/>
                <a:ea typeface="Calibri" panose="020F0502020204030204" pitchFamily="34" charset="0"/>
                <a:cs typeface="Arial" panose="020B0604020202020204" pitchFamily="34" charset="0"/>
              </a:rPr>
              <a:t>polarization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lvl="0" algn="l" rtl="0"/>
            <a:r>
              <a:rPr lang="en-US" sz="3200" dirty="0" smtClean="0">
                <a:latin typeface="Times New Roman" panose="02020603050405020304" pitchFamily="18" charset="0"/>
                <a:cs typeface="Times New Roman" panose="02020603050405020304" pitchFamily="18" charset="0"/>
              </a:rPr>
              <a:t>What is the difference between linear polarization and circular polarization? </a:t>
            </a:r>
          </a:p>
          <a:p>
            <a:pPr algn="l" rtl="0"/>
            <a:r>
              <a:rPr lang="en-US" sz="3200" dirty="0" smtClean="0">
                <a:latin typeface="Times New Roman" panose="02020603050405020304" pitchFamily="18" charset="0"/>
                <a:ea typeface="Calibri" panose="020F0502020204030204" pitchFamily="34" charset="0"/>
                <a:cs typeface="Arial" panose="020B0604020202020204" pitchFamily="34" charset="0"/>
              </a:rPr>
              <a:t>What </a:t>
            </a:r>
            <a:r>
              <a:rPr lang="en-US" sz="3200" dirty="0" smtClean="0">
                <a:latin typeface="Times New Roman" panose="02020603050405020304" pitchFamily="18" charset="0"/>
                <a:ea typeface="Calibri" panose="020F0502020204030204" pitchFamily="34" charset="0"/>
                <a:cs typeface="Arial" panose="020B0604020202020204" pitchFamily="34" charset="0"/>
              </a:rPr>
              <a:t>are the types of RF coils according to imaging part?</a:t>
            </a:r>
            <a:endParaRPr lang="en-US" sz="3200" dirty="0">
              <a:latin typeface="Calibri" panose="020F0502020204030204" pitchFamily="34" charset="0"/>
              <a:ea typeface="Calibri" panose="020F0502020204030204" pitchFamily="34" charset="0"/>
              <a:cs typeface="Arial" panose="020B0604020202020204" pitchFamily="34" charset="0"/>
            </a:endParaRPr>
          </a:p>
          <a:p>
            <a:pPr lvl="0" algn="l" rtl="0"/>
            <a:endParaRPr lang="en-US" sz="3200" dirty="0" smtClean="0">
              <a:latin typeface="Times New Roman" panose="02020603050405020304" pitchFamily="18" charset="0"/>
              <a:cs typeface="Times New Roman" panose="02020603050405020304" pitchFamily="18" charset="0"/>
            </a:endParaRPr>
          </a:p>
          <a:p>
            <a:pPr algn="l" rtl="0"/>
            <a:endParaRPr lang="en-US" sz="3200" dirty="0" smtClean="0">
              <a:latin typeface="Times New Roman" panose="02020603050405020304" pitchFamily="18" charset="0"/>
              <a:cs typeface="Times New Roman" panose="02020603050405020304" pitchFamily="18" charset="0"/>
            </a:endParaRPr>
          </a:p>
          <a:p>
            <a:pPr algn="l" rtl="0"/>
            <a:endParaRPr lang="en-US" sz="3200" dirty="0" smtClean="0">
              <a:latin typeface="Times New Roman" panose="02020603050405020304" pitchFamily="18" charset="0"/>
              <a:cs typeface="Times New Roman" panose="02020603050405020304" pitchFamily="18" charset="0"/>
            </a:endParaRPr>
          </a:p>
          <a:p>
            <a:pPr algn="l" rtl="0"/>
            <a:endParaRPr lang="en-US" sz="3200" dirty="0" smtClean="0">
              <a:latin typeface="Times New Roman" panose="02020603050405020304" pitchFamily="18" charset="0"/>
              <a:cs typeface="Times New Roman" panose="02020603050405020304" pitchFamily="18" charset="0"/>
            </a:endParaRPr>
          </a:p>
          <a:p>
            <a:pPr algn="l" rtl="0"/>
            <a:endParaRPr lang="en-US" sz="3200" dirty="0" smtClean="0">
              <a:latin typeface="Times New Roman" panose="02020603050405020304" pitchFamily="18" charset="0"/>
              <a:cs typeface="Times New Roman" panose="02020603050405020304" pitchFamily="18" charset="0"/>
            </a:endParaRPr>
          </a:p>
          <a:p>
            <a:pPr algn="l" rtl="0"/>
            <a:endParaRPr lang="ar-IQ"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50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82526" y="754737"/>
            <a:ext cx="3357932" cy="1280890"/>
          </a:xfrm>
        </p:spPr>
        <p:txBody>
          <a:bodyPr>
            <a:normAutofit/>
          </a:bodyPr>
          <a:lstStyle/>
          <a:p>
            <a:r>
              <a:rPr lang="en-US" sz="4400" b="1" dirty="0" smtClean="0"/>
              <a:t>Thank you </a:t>
            </a:r>
            <a:endParaRPr lang="ar-IQ" sz="4400" b="1" dirty="0"/>
          </a:p>
        </p:txBody>
      </p:sp>
    </p:spTree>
    <p:extLst>
      <p:ext uri="{BB962C8B-B14F-4D97-AF65-F5344CB8AC3E}">
        <p14:creationId xmlns:p14="http://schemas.microsoft.com/office/powerpoint/2010/main" val="267060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Times New Roman" panose="02020603050405020304" pitchFamily="18" charset="0"/>
                <a:ea typeface="Calibri" panose="020F0502020204030204" pitchFamily="34" charset="0"/>
                <a:cs typeface="Arial" panose="020B0604020202020204" pitchFamily="34" charset="0"/>
              </a:rPr>
              <a:t>RF Coils</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dirty="0"/>
              <a:t/>
            </a:r>
            <a:br>
              <a:rPr lang="en-US" dirty="0"/>
            </a:br>
            <a:endParaRPr lang="ar-IQ" dirty="0"/>
          </a:p>
        </p:txBody>
      </p:sp>
      <p:sp>
        <p:nvSpPr>
          <p:cNvPr id="3" name="Content Placeholder 2"/>
          <p:cNvSpPr>
            <a:spLocks noGrp="1"/>
          </p:cNvSpPr>
          <p:nvPr>
            <p:ph idx="1"/>
          </p:nvPr>
        </p:nvSpPr>
        <p:spPr>
          <a:xfrm>
            <a:off x="2177036" y="1568824"/>
            <a:ext cx="9743464" cy="4724400"/>
          </a:xfrm>
        </p:spPr>
        <p:txBody>
          <a:bodyPr>
            <a:noAutofit/>
          </a:bodyPr>
          <a:lstStyle/>
          <a:p>
            <a:pPr algn="l" rtl="0">
              <a:lnSpc>
                <a:spcPct val="150000"/>
              </a:lnSpc>
              <a:spcAft>
                <a:spcPts val="800"/>
              </a:spcAft>
            </a:pPr>
            <a:r>
              <a:rPr lang="en-US" sz="2400" dirty="0" smtClean="0">
                <a:latin typeface="Times New Roman" panose="02020603050405020304" pitchFamily="18" charset="0"/>
                <a:ea typeface="Calibri" panose="020F0502020204030204" pitchFamily="34" charset="0"/>
                <a:cs typeface="Arial" panose="020B0604020202020204" pitchFamily="34" charset="0"/>
              </a:rPr>
              <a:t>The </a:t>
            </a:r>
            <a:r>
              <a:rPr lang="en-US" sz="2400" dirty="0">
                <a:latin typeface="Times New Roman" panose="02020603050405020304" pitchFamily="18" charset="0"/>
                <a:ea typeface="Calibri" panose="020F0502020204030204" pitchFamily="34" charset="0"/>
                <a:cs typeface="Arial" panose="020B0604020202020204" pitchFamily="34" charset="0"/>
              </a:rPr>
              <a:t>radiofrequency (RF) system comprises the set of components for transmitting and receiving the radiofrequency waves involved in exciting the nuclei, selecting slices, applying gradients and in signal acquisition.</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50000"/>
              </a:lnSpc>
              <a:spcAft>
                <a:spcPts val="800"/>
              </a:spcAft>
            </a:pPr>
            <a:r>
              <a:rPr lang="en-US" sz="2400" dirty="0">
                <a:latin typeface="Times New Roman" panose="02020603050405020304" pitchFamily="18" charset="0"/>
                <a:ea typeface="Calibri" panose="020F0502020204030204" pitchFamily="34" charset="0"/>
                <a:cs typeface="Arial" panose="020B0604020202020204" pitchFamily="34" charset="0"/>
              </a:rPr>
              <a:t>Coils are a vital component in the performance of the radiofrequency system (figure 1 shows RF coils.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lvl="0" indent="0" algn="just" rtl="0">
              <a:buNone/>
            </a:pPr>
            <a:endParaRPr lang="ar-IQ" sz="2400" dirty="0">
              <a:solidFill>
                <a:schemeClr val="tx1"/>
              </a:solidFill>
            </a:endParaRPr>
          </a:p>
        </p:txBody>
      </p:sp>
    </p:spTree>
    <p:extLst>
      <p:ext uri="{BB962C8B-B14F-4D97-AF65-F5344CB8AC3E}">
        <p14:creationId xmlns:p14="http://schemas.microsoft.com/office/powerpoint/2010/main" val="99239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Times New Roman" panose="02020603050405020304" pitchFamily="18" charset="0"/>
                <a:ea typeface="Calibri" panose="020F0502020204030204" pitchFamily="34" charset="0"/>
                <a:cs typeface="Arial" panose="020B0604020202020204" pitchFamily="34" charset="0"/>
              </a:rPr>
              <a:t>RF Coils</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dirty="0"/>
              <a:t/>
            </a:r>
            <a:br>
              <a:rPr lang="en-US" dirty="0"/>
            </a:br>
            <a:endParaRPr lang="ar-IQ" dirty="0"/>
          </a:p>
        </p:txBody>
      </p:sp>
      <p:pic>
        <p:nvPicPr>
          <p:cNvPr id="4" name="Picture 3"/>
          <p:cNvPicPr/>
          <p:nvPr/>
        </p:nvPicPr>
        <p:blipFill>
          <a:blip r:embed="rId2"/>
          <a:stretch>
            <a:fillRect/>
          </a:stretch>
        </p:blipFill>
        <p:spPr>
          <a:xfrm>
            <a:off x="3036813" y="1475570"/>
            <a:ext cx="7232601" cy="4065962"/>
          </a:xfrm>
          <a:prstGeom prst="rect">
            <a:avLst/>
          </a:prstGeom>
          <a:ln w="12700">
            <a:solidFill>
              <a:schemeClr val="tx1"/>
            </a:solidFill>
          </a:ln>
        </p:spPr>
      </p:pic>
      <p:sp>
        <p:nvSpPr>
          <p:cNvPr id="5" name="Rectangle 4"/>
          <p:cNvSpPr/>
          <p:nvPr/>
        </p:nvSpPr>
        <p:spPr>
          <a:xfrm>
            <a:off x="4317033" y="5804859"/>
            <a:ext cx="4123581" cy="507831"/>
          </a:xfrm>
          <a:prstGeom prst="rect">
            <a:avLst/>
          </a:prstGeom>
        </p:spPr>
        <p:txBody>
          <a:bodyPr wrap="square">
            <a:spAutoFit/>
          </a:bodyPr>
          <a:lstStyle/>
          <a:p>
            <a:pPr algn="ctr" rtl="0">
              <a:lnSpc>
                <a:spcPct val="150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Figure1: RF coils.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296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Times New Roman" panose="02020603050405020304" pitchFamily="18" charset="0"/>
                <a:ea typeface="Calibri" panose="020F0502020204030204" pitchFamily="34" charset="0"/>
                <a:cs typeface="Arial" panose="020B0604020202020204" pitchFamily="34" charset="0"/>
              </a:rPr>
              <a:t>RF Coils</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dirty="0"/>
              <a:t/>
            </a:r>
            <a:br>
              <a:rPr lang="en-US" dirty="0"/>
            </a:br>
            <a:endParaRPr lang="ar-IQ" dirty="0"/>
          </a:p>
        </p:txBody>
      </p:sp>
      <p:sp>
        <p:nvSpPr>
          <p:cNvPr id="3" name="Content Placeholder 2"/>
          <p:cNvSpPr>
            <a:spLocks noGrp="1"/>
          </p:cNvSpPr>
          <p:nvPr>
            <p:ph idx="1"/>
          </p:nvPr>
        </p:nvSpPr>
        <p:spPr>
          <a:xfrm>
            <a:off x="1450205" y="1264555"/>
            <a:ext cx="9743464" cy="4724400"/>
          </a:xfrm>
        </p:spPr>
        <p:txBody>
          <a:bodyPr>
            <a:noAutofit/>
          </a:bodyPr>
          <a:lstStyle/>
          <a:p>
            <a:pPr algn="just" rtl="0">
              <a:lnSpc>
                <a:spcPct val="150000"/>
              </a:lnSpc>
              <a:spcAft>
                <a:spcPts val="800"/>
              </a:spcAft>
            </a:pPr>
            <a:r>
              <a:rPr lang="en-US" sz="2400" dirty="0" smtClean="0">
                <a:latin typeface="Times New Roman" panose="02020603050405020304" pitchFamily="18" charset="0"/>
                <a:ea typeface="Calibri" panose="020F0502020204030204" pitchFamily="34" charset="0"/>
                <a:cs typeface="Arial" panose="020B0604020202020204" pitchFamily="34" charset="0"/>
              </a:rPr>
              <a:t>RF coils are made for either: </a:t>
            </a:r>
          </a:p>
          <a:p>
            <a:pPr lvl="0" algn="l" rtl="0"/>
            <a:r>
              <a:rPr lang="en-US" sz="2400" b="1" dirty="0" smtClean="0">
                <a:latin typeface="Times New Roman" panose="02020603050405020304" pitchFamily="18" charset="0"/>
                <a:ea typeface="Calibri" panose="020F0502020204030204" pitchFamily="34" charset="0"/>
                <a:cs typeface="Arial" panose="020B0604020202020204" pitchFamily="34" charset="0"/>
              </a:rPr>
              <a:t> </a:t>
            </a:r>
            <a:r>
              <a:rPr lang="en-US" sz="2400" b="1" dirty="0"/>
              <a:t>Receive only.</a:t>
            </a:r>
          </a:p>
          <a:p>
            <a:pPr lvl="0" algn="l" rtl="0"/>
            <a:r>
              <a:rPr lang="en-US" sz="2400" b="1" dirty="0"/>
              <a:t>Transmit only.</a:t>
            </a:r>
          </a:p>
          <a:p>
            <a:pPr lvl="0" algn="l" rtl="0"/>
            <a:r>
              <a:rPr lang="en-US" sz="2400" b="1" dirty="0"/>
              <a:t>Transmit and receive </a:t>
            </a:r>
          </a:p>
          <a:p>
            <a:pPr algn="just" rtl="0">
              <a:lnSpc>
                <a:spcPct val="150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marL="0" lvl="0" indent="0" algn="just" rtl="0">
              <a:buNone/>
            </a:pPr>
            <a:endParaRPr lang="ar-IQ" sz="2400" dirty="0">
              <a:solidFill>
                <a:schemeClr val="tx1"/>
              </a:solidFill>
            </a:endParaRPr>
          </a:p>
        </p:txBody>
      </p:sp>
    </p:spTree>
    <p:extLst>
      <p:ext uri="{BB962C8B-B14F-4D97-AF65-F5344CB8AC3E}">
        <p14:creationId xmlns:p14="http://schemas.microsoft.com/office/powerpoint/2010/main" val="27345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Times New Roman" panose="02020603050405020304" pitchFamily="18" charset="0"/>
                <a:ea typeface="Calibri" panose="020F0502020204030204" pitchFamily="34" charset="0"/>
                <a:cs typeface="Arial" panose="020B0604020202020204" pitchFamily="34" charset="0"/>
              </a:rPr>
              <a:t>RF Coils</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dirty="0"/>
              <a:t/>
            </a:r>
            <a:br>
              <a:rPr lang="en-US" dirty="0"/>
            </a:br>
            <a:endParaRPr lang="ar-IQ" dirty="0"/>
          </a:p>
        </p:txBody>
      </p:sp>
      <p:sp>
        <p:nvSpPr>
          <p:cNvPr id="3" name="Content Placeholder 2"/>
          <p:cNvSpPr>
            <a:spLocks noGrp="1"/>
          </p:cNvSpPr>
          <p:nvPr>
            <p:ph idx="1"/>
          </p:nvPr>
        </p:nvSpPr>
        <p:spPr>
          <a:xfrm>
            <a:off x="1183341" y="1264555"/>
            <a:ext cx="10010328" cy="1314522"/>
          </a:xfrm>
        </p:spPr>
        <p:txBody>
          <a:bodyPr>
            <a:noAutofit/>
          </a:bodyPr>
          <a:lstStyle/>
          <a:p>
            <a:pPr algn="just" rtl="0">
              <a:lnSpc>
                <a:spcPct val="150000"/>
              </a:lnSpc>
              <a:spcAft>
                <a:spcPts val="800"/>
              </a:spcAft>
            </a:pPr>
            <a:r>
              <a:rPr lang="en-US" sz="2400" dirty="0" smtClean="0">
                <a:latin typeface="Times New Roman" panose="02020603050405020304" pitchFamily="18" charset="0"/>
                <a:ea typeface="Calibri" panose="020F0502020204030204" pitchFamily="34" charset="0"/>
                <a:cs typeface="Arial" panose="020B0604020202020204" pitchFamily="34" charset="0"/>
              </a:rPr>
              <a:t>It </a:t>
            </a:r>
            <a:r>
              <a:rPr lang="en-US" sz="2400" dirty="0">
                <a:latin typeface="Times New Roman" panose="02020603050405020304" pitchFamily="18" charset="0"/>
                <a:ea typeface="Calibri" panose="020F0502020204030204" pitchFamily="34" charset="0"/>
                <a:cs typeface="Arial" panose="020B0604020202020204" pitchFamily="34" charset="0"/>
              </a:rPr>
              <a:t>should be close to the imaging part. Types of RF coils includes (Figure 2</a:t>
            </a:r>
            <a:r>
              <a:rPr lang="en-US" sz="2400" dirty="0" smtClean="0">
                <a:latin typeface="Times New Roman" panose="02020603050405020304" pitchFamily="18" charset="0"/>
                <a:ea typeface="Calibri" panose="020F0502020204030204" pitchFamily="34" charset="0"/>
                <a:cs typeface="Arial" panose="020B0604020202020204" pitchFamily="34" charset="0"/>
              </a:rPr>
              <a:t>).</a:t>
            </a:r>
          </a:p>
          <a:p>
            <a:pPr algn="just" rtl="0">
              <a:lnSpc>
                <a:spcPct val="150000"/>
              </a:lnSpc>
              <a:spcAft>
                <a:spcPts val="800"/>
              </a:spcAft>
            </a:pPr>
            <a:endParaRPr lang="en-US" sz="2400" dirty="0">
              <a:latin typeface="Calibri" panose="020F0502020204030204" pitchFamily="34" charset="0"/>
              <a:ea typeface="Calibri" panose="020F0502020204030204" pitchFamily="34" charset="0"/>
              <a:cs typeface="Arial" panose="020B0604020202020204" pitchFamily="34" charset="0"/>
            </a:endParaRPr>
          </a:p>
          <a:p>
            <a:pPr marL="0" lvl="0" indent="0" algn="just" rtl="0">
              <a:lnSpc>
                <a:spcPct val="150000"/>
              </a:lnSpc>
              <a:spcAft>
                <a:spcPts val="800"/>
              </a:spcAft>
              <a:buNone/>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lvl="0" algn="just" rtl="0">
              <a:lnSpc>
                <a:spcPct val="150000"/>
              </a:lnSpc>
              <a:spcAft>
                <a:spcPts val="800"/>
              </a:spcAft>
              <a:buBlip>
                <a:blip r:embed="rId2"/>
              </a:buBlip>
            </a:pPr>
            <a:endParaRPr lang="en-US" sz="2400" dirty="0" smtClean="0">
              <a:latin typeface="Times New Roman" panose="02020603050405020304" pitchFamily="18" charset="0"/>
              <a:ea typeface="Calibri" panose="020F0502020204030204" pitchFamily="34" charset="0"/>
              <a:cs typeface="Arial" panose="020B0604020202020204" pitchFamily="34" charset="0"/>
            </a:endParaRPr>
          </a:p>
          <a:p>
            <a:pPr marL="0" lvl="0" indent="0" algn="just" rtl="0">
              <a:buNone/>
            </a:pPr>
            <a:endParaRPr lang="ar-IQ" sz="2400" dirty="0">
              <a:solidFill>
                <a:schemeClr val="tx1"/>
              </a:solidFill>
            </a:endParaRPr>
          </a:p>
        </p:txBody>
      </p:sp>
      <p:sp>
        <p:nvSpPr>
          <p:cNvPr id="5" name="AutoShape 2" descr="MR array coils - Questions and Answers in M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 name="Picture 5"/>
          <p:cNvPicPr>
            <a:picLocks noChangeAspect="1"/>
          </p:cNvPicPr>
          <p:nvPr/>
        </p:nvPicPr>
        <p:blipFill>
          <a:blip r:embed="rId3"/>
          <a:stretch>
            <a:fillRect/>
          </a:stretch>
        </p:blipFill>
        <p:spPr>
          <a:xfrm>
            <a:off x="8718513" y="2144421"/>
            <a:ext cx="2866934" cy="2150201"/>
          </a:xfrm>
          <a:prstGeom prst="rect">
            <a:avLst/>
          </a:prstGeom>
        </p:spPr>
      </p:pic>
      <p:pic>
        <p:nvPicPr>
          <p:cNvPr id="7" name="Picture 6"/>
          <p:cNvPicPr>
            <a:picLocks noChangeAspect="1"/>
          </p:cNvPicPr>
          <p:nvPr/>
        </p:nvPicPr>
        <p:blipFill rotWithShape="1">
          <a:blip r:embed="rId4"/>
          <a:srcRect l="14205"/>
          <a:stretch/>
        </p:blipFill>
        <p:spPr>
          <a:xfrm>
            <a:off x="9445858" y="4206628"/>
            <a:ext cx="1412244" cy="640135"/>
          </a:xfrm>
          <a:prstGeom prst="rect">
            <a:avLst/>
          </a:prstGeom>
        </p:spPr>
      </p:pic>
      <p:pic>
        <p:nvPicPr>
          <p:cNvPr id="9" name="Picture 8"/>
          <p:cNvPicPr>
            <a:picLocks noChangeAspect="1"/>
          </p:cNvPicPr>
          <p:nvPr/>
        </p:nvPicPr>
        <p:blipFill>
          <a:blip r:embed="rId5"/>
          <a:stretch>
            <a:fillRect/>
          </a:stretch>
        </p:blipFill>
        <p:spPr>
          <a:xfrm>
            <a:off x="6450653" y="2144421"/>
            <a:ext cx="2150201" cy="2150201"/>
          </a:xfrm>
          <a:prstGeom prst="rect">
            <a:avLst/>
          </a:prstGeom>
        </p:spPr>
      </p:pic>
      <p:pic>
        <p:nvPicPr>
          <p:cNvPr id="10" name="Picture 9"/>
          <p:cNvPicPr>
            <a:picLocks noChangeAspect="1"/>
          </p:cNvPicPr>
          <p:nvPr/>
        </p:nvPicPr>
        <p:blipFill>
          <a:blip r:embed="rId6"/>
          <a:stretch>
            <a:fillRect/>
          </a:stretch>
        </p:blipFill>
        <p:spPr>
          <a:xfrm>
            <a:off x="6778922" y="4215886"/>
            <a:ext cx="1457070" cy="640135"/>
          </a:xfrm>
          <a:prstGeom prst="rect">
            <a:avLst/>
          </a:prstGeom>
        </p:spPr>
      </p:pic>
      <p:pic>
        <p:nvPicPr>
          <p:cNvPr id="11" name="Picture 10"/>
          <p:cNvPicPr>
            <a:picLocks noChangeAspect="1"/>
          </p:cNvPicPr>
          <p:nvPr/>
        </p:nvPicPr>
        <p:blipFill>
          <a:blip r:embed="rId7"/>
          <a:stretch>
            <a:fillRect/>
          </a:stretch>
        </p:blipFill>
        <p:spPr>
          <a:xfrm>
            <a:off x="3457639" y="2144420"/>
            <a:ext cx="2911870" cy="2150201"/>
          </a:xfrm>
          <a:prstGeom prst="rect">
            <a:avLst/>
          </a:prstGeom>
        </p:spPr>
      </p:pic>
      <p:pic>
        <p:nvPicPr>
          <p:cNvPr id="12" name="Picture 11"/>
          <p:cNvPicPr>
            <a:picLocks noChangeAspect="1"/>
          </p:cNvPicPr>
          <p:nvPr/>
        </p:nvPicPr>
        <p:blipFill>
          <a:blip r:embed="rId8"/>
          <a:stretch>
            <a:fillRect/>
          </a:stretch>
        </p:blipFill>
        <p:spPr>
          <a:xfrm>
            <a:off x="3748978" y="4215886"/>
            <a:ext cx="1761897" cy="640135"/>
          </a:xfrm>
          <a:prstGeom prst="rect">
            <a:avLst/>
          </a:prstGeom>
        </p:spPr>
      </p:pic>
      <p:pic>
        <p:nvPicPr>
          <p:cNvPr id="13" name="Picture 12"/>
          <p:cNvPicPr>
            <a:picLocks noChangeAspect="1"/>
          </p:cNvPicPr>
          <p:nvPr/>
        </p:nvPicPr>
        <p:blipFill>
          <a:blip r:embed="rId9"/>
          <a:stretch>
            <a:fillRect/>
          </a:stretch>
        </p:blipFill>
        <p:spPr>
          <a:xfrm>
            <a:off x="484942" y="2144420"/>
            <a:ext cx="2900363" cy="2150201"/>
          </a:xfrm>
          <a:prstGeom prst="rect">
            <a:avLst/>
          </a:prstGeom>
        </p:spPr>
      </p:pic>
      <p:sp>
        <p:nvSpPr>
          <p:cNvPr id="14" name="Rectangle 13"/>
          <p:cNvSpPr/>
          <p:nvPr/>
        </p:nvSpPr>
        <p:spPr>
          <a:xfrm>
            <a:off x="3068203" y="4294621"/>
            <a:ext cx="184730" cy="461665"/>
          </a:xfrm>
          <a:prstGeom prst="rect">
            <a:avLst/>
          </a:prstGeom>
        </p:spPr>
        <p:txBody>
          <a:bodyPr wrap="none">
            <a:spAutoFit/>
          </a:bodyPr>
          <a:lstStyle/>
          <a:p>
            <a:endParaRPr lang="ar-IQ" sz="24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10"/>
          <a:stretch>
            <a:fillRect/>
          </a:stretch>
        </p:blipFill>
        <p:spPr>
          <a:xfrm>
            <a:off x="710681" y="4292105"/>
            <a:ext cx="2542252" cy="640135"/>
          </a:xfrm>
          <a:prstGeom prst="rect">
            <a:avLst/>
          </a:prstGeom>
        </p:spPr>
      </p:pic>
    </p:spTree>
    <p:extLst>
      <p:ext uri="{BB962C8B-B14F-4D97-AF65-F5344CB8AC3E}">
        <p14:creationId xmlns:p14="http://schemas.microsoft.com/office/powerpoint/2010/main" val="70257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latin typeface="Times New Roman" panose="02020603050405020304" pitchFamily="18" charset="0"/>
                <a:ea typeface="Calibri" panose="020F0502020204030204" pitchFamily="34" charset="0"/>
                <a:cs typeface="Arial" panose="020B0604020202020204" pitchFamily="34" charset="0"/>
              </a:rPr>
              <a:t>RF Coils</a:t>
            </a:r>
            <a:r>
              <a:rPr lang="en-US" sz="3200" dirty="0">
                <a:latin typeface="Calibri" panose="020F0502020204030204" pitchFamily="34" charset="0"/>
                <a:ea typeface="Calibri" panose="020F0502020204030204" pitchFamily="34" charset="0"/>
                <a:cs typeface="Arial" panose="020B0604020202020204" pitchFamily="34" charset="0"/>
              </a:rPr>
              <a:t/>
            </a:r>
            <a:br>
              <a:rPr lang="en-US" sz="3200" dirty="0">
                <a:latin typeface="Calibri" panose="020F0502020204030204" pitchFamily="34" charset="0"/>
                <a:ea typeface="Calibri" panose="020F0502020204030204" pitchFamily="34" charset="0"/>
                <a:cs typeface="Arial" panose="020B0604020202020204" pitchFamily="34" charset="0"/>
              </a:rPr>
            </a:br>
            <a:r>
              <a:rPr lang="en-US" dirty="0"/>
              <a:t/>
            </a:r>
            <a:br>
              <a:rPr lang="en-US" dirty="0"/>
            </a:br>
            <a:endParaRPr lang="ar-IQ" dirty="0"/>
          </a:p>
        </p:txBody>
      </p:sp>
      <p:pic>
        <p:nvPicPr>
          <p:cNvPr id="5" name="Picture 4"/>
          <p:cNvPicPr/>
          <p:nvPr/>
        </p:nvPicPr>
        <p:blipFill>
          <a:blip r:embed="rId2"/>
          <a:stretch>
            <a:fillRect/>
          </a:stretch>
        </p:blipFill>
        <p:spPr>
          <a:xfrm>
            <a:off x="2304293" y="1600199"/>
            <a:ext cx="8762292" cy="2854569"/>
          </a:xfrm>
          <a:prstGeom prst="rect">
            <a:avLst/>
          </a:prstGeom>
        </p:spPr>
      </p:pic>
      <p:sp>
        <p:nvSpPr>
          <p:cNvPr id="6" name="Rectangle 5"/>
          <p:cNvSpPr/>
          <p:nvPr/>
        </p:nvSpPr>
        <p:spPr>
          <a:xfrm>
            <a:off x="2970866" y="4745798"/>
            <a:ext cx="7429146" cy="1014380"/>
          </a:xfrm>
          <a:prstGeom prst="rect">
            <a:avLst/>
          </a:prstGeom>
        </p:spPr>
        <p:txBody>
          <a:bodyPr wrap="square">
            <a:spAutoFit/>
          </a:bodyPr>
          <a:lstStyle/>
          <a:p>
            <a:pPr algn="ctr" rtl="0">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Figure2: </a:t>
            </a:r>
            <a:r>
              <a:rPr lang="en-US" sz="2800" dirty="0">
                <a:latin typeface="Times New Roman" panose="02020603050405020304" pitchFamily="18" charset="0"/>
                <a:ea typeface="Calibri" panose="020F0502020204030204" pitchFamily="34" charset="0"/>
                <a:cs typeface="Arial" panose="020B0604020202020204" pitchFamily="34" charset="0"/>
              </a:rPr>
              <a:t>(A) Body coil, (B) Knee coil, (C) Head and shoulder coil, and (D) Head coil</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16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07" y="624110"/>
            <a:ext cx="8911687" cy="1280890"/>
          </a:xfrm>
        </p:spPr>
        <p:txBody>
          <a:bodyPr>
            <a:normAutofit fontScale="90000"/>
          </a:bodyPr>
          <a:lstStyle/>
          <a:p>
            <a:r>
              <a:rPr lang="en-US" b="1" i="1" dirty="0">
                <a:latin typeface="Times New Roman" panose="02020603050405020304" pitchFamily="18" charset="0"/>
                <a:ea typeface="Calibri" panose="020F0502020204030204" pitchFamily="34" charset="0"/>
                <a:cs typeface="Arial" panose="020B0604020202020204" pitchFamily="34" charset="0"/>
              </a:rPr>
              <a:t>Sending and Receiving Coils</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en-US" dirty="0"/>
              <a:t/>
            </a:r>
            <a:br>
              <a:rPr lang="en-US" dirty="0"/>
            </a:br>
            <a:endParaRPr lang="ar-IQ" dirty="0"/>
          </a:p>
        </p:txBody>
      </p:sp>
      <p:sp>
        <p:nvSpPr>
          <p:cNvPr id="6" name="Rectangle 5"/>
          <p:cNvSpPr/>
          <p:nvPr/>
        </p:nvSpPr>
        <p:spPr>
          <a:xfrm>
            <a:off x="1674676" y="1099279"/>
            <a:ext cx="9830490" cy="1141146"/>
          </a:xfrm>
          <a:prstGeom prst="rect">
            <a:avLst/>
          </a:prstGeom>
        </p:spPr>
        <p:txBody>
          <a:bodyPr wrap="square">
            <a:spAutoFit/>
          </a:bodyPr>
          <a:lstStyle/>
          <a:p>
            <a:pPr algn="just" rtl="0">
              <a:lnSpc>
                <a:spcPct val="150000"/>
              </a:lnSpc>
              <a:spcAft>
                <a:spcPts val="800"/>
              </a:spcAft>
            </a:pPr>
            <a:r>
              <a:rPr lang="en-US" sz="2400" dirty="0" smtClean="0">
                <a:latin typeface="Times New Roman" panose="02020603050405020304" pitchFamily="18" charset="0"/>
                <a:ea typeface="Calibri" panose="020F0502020204030204" pitchFamily="34" charset="0"/>
                <a:cs typeface="Arial" panose="020B0604020202020204" pitchFamily="34" charset="0"/>
              </a:rPr>
              <a:t>The </a:t>
            </a:r>
            <a:r>
              <a:rPr lang="en-US" sz="2400" dirty="0">
                <a:latin typeface="Times New Roman" panose="02020603050405020304" pitchFamily="18" charset="0"/>
                <a:ea typeface="Calibri" panose="020F0502020204030204" pitchFamily="34" charset="0"/>
                <a:cs typeface="Arial" panose="020B0604020202020204" pitchFamily="34" charset="0"/>
              </a:rPr>
              <a:t>sending coil of an MRI system is usually built into the bore of the magnet (Figure 3).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rotWithShape="1">
          <a:blip r:embed="rId2"/>
          <a:srcRect l="3711" r="2513" b="46803"/>
          <a:stretch/>
        </p:blipFill>
        <p:spPr bwMode="auto">
          <a:xfrm>
            <a:off x="3308276" y="1737288"/>
            <a:ext cx="4273751" cy="365545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l="4013" t="54057" r="2971" b="-33"/>
          <a:stretch/>
        </p:blipFill>
        <p:spPr bwMode="auto">
          <a:xfrm>
            <a:off x="7513483" y="1737288"/>
            <a:ext cx="4060227" cy="3655450"/>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1428388" y="5282786"/>
            <a:ext cx="10763612" cy="1495922"/>
          </a:xfrm>
          <a:prstGeom prst="rect">
            <a:avLst/>
          </a:prstGeom>
        </p:spPr>
        <p:txBody>
          <a:bodyPr wrap="square">
            <a:spAutoFit/>
          </a:bodyPr>
          <a:lstStyle/>
          <a:p>
            <a:pPr algn="just" rtl="0">
              <a:lnSpc>
                <a:spcPct val="107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Figure 3: (a); </a:t>
            </a:r>
            <a:r>
              <a:rPr lang="en-US" sz="2000" dirty="0">
                <a:latin typeface="Times New Roman" panose="02020603050405020304" pitchFamily="18" charset="0"/>
                <a:ea typeface="Calibri" panose="020F0502020204030204" pitchFamily="34" charset="0"/>
                <a:cs typeface="Arial" panose="020B0604020202020204" pitchFamily="34" charset="0"/>
              </a:rPr>
              <a:t>The radio-frequency (RF) coil for sending is usually located within the bore of the magnet, while the RF coil for receiving is located on the patient table. </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algn="just" rtl="0">
              <a:lnSpc>
                <a:spcPct val="107000"/>
              </a:lnSpc>
              <a:spcAft>
                <a:spcPts val="800"/>
              </a:spcAft>
            </a:pPr>
            <a:r>
              <a:rPr lang="en-US" sz="2000" b="1" dirty="0" smtClean="0">
                <a:latin typeface="Times New Roman" panose="02020603050405020304" pitchFamily="18" charset="0"/>
                <a:ea typeface="Calibri" panose="020F0502020204030204" pitchFamily="34" charset="0"/>
                <a:cs typeface="Arial" panose="020B0604020202020204" pitchFamily="34" charset="0"/>
              </a:rPr>
              <a:t>(</a:t>
            </a:r>
            <a:r>
              <a:rPr lang="en-US" sz="2000" b="1" dirty="0">
                <a:latin typeface="Times New Roman" panose="02020603050405020304" pitchFamily="18" charset="0"/>
                <a:ea typeface="Calibri" panose="020F0502020204030204" pitchFamily="34" charset="0"/>
                <a:cs typeface="Arial" panose="020B0604020202020204" pitchFamily="34" charset="0"/>
              </a:rPr>
              <a:t>b); </a:t>
            </a:r>
            <a:r>
              <a:rPr lang="en-US" sz="2000" dirty="0">
                <a:latin typeface="Times New Roman" panose="02020603050405020304" pitchFamily="18" charset="0"/>
                <a:ea typeface="Calibri" panose="020F0502020204030204" pitchFamily="34" charset="0"/>
                <a:cs typeface="Arial" panose="020B0604020202020204" pitchFamily="34" charset="0"/>
              </a:rPr>
              <a:t>a set of RF “surface coils” for imaging various body parts. (Courtesy of Siemens Medical Systems.)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824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624110"/>
            <a:ext cx="9511689" cy="1280890"/>
          </a:xfrm>
        </p:spPr>
        <p:txBody>
          <a:bodyPr>
            <a:normAutofit/>
          </a:bodyPr>
          <a:lstStyle/>
          <a:p>
            <a:r>
              <a:rPr lang="en-US" b="1" i="1" dirty="0" smtClean="0">
                <a:latin typeface="Times New Roman" panose="02020603050405020304" pitchFamily="18" charset="0"/>
                <a:cs typeface="Arial" panose="020B0604020202020204" pitchFamily="34" charset="0"/>
              </a:rPr>
              <a:t>RF transmit coils</a:t>
            </a:r>
            <a:endParaRPr lang="ar-IQ" dirty="0"/>
          </a:p>
        </p:txBody>
      </p:sp>
      <p:sp>
        <p:nvSpPr>
          <p:cNvPr id="3" name="Content Placeholder 2"/>
          <p:cNvSpPr>
            <a:spLocks noGrp="1"/>
          </p:cNvSpPr>
          <p:nvPr>
            <p:ph idx="1"/>
          </p:nvPr>
        </p:nvSpPr>
        <p:spPr>
          <a:xfrm>
            <a:off x="1751357" y="1468143"/>
            <a:ext cx="9549690" cy="5096779"/>
          </a:xfrm>
        </p:spPr>
        <p:txBody>
          <a:bodyPr>
            <a:noAutofit/>
          </a:bodyPr>
          <a:lstStyle/>
          <a:p>
            <a:pPr algn="l" rtl="0">
              <a:lnSpc>
                <a:spcPct val="150000"/>
              </a:lnSpc>
              <a:spcAft>
                <a:spcPts val="800"/>
              </a:spcAft>
            </a:pPr>
            <a:r>
              <a:rPr lang="en-US" sz="2400" dirty="0"/>
              <a:t>To stimulate the </a:t>
            </a:r>
            <a:r>
              <a:rPr lang="en-US" sz="2400" dirty="0" smtClean="0"/>
              <a:t>MR </a:t>
            </a:r>
            <a:r>
              <a:rPr lang="en-US" sz="2400" dirty="0"/>
              <a:t>spin system, an RF-coil must produce a time-varying excitation field </a:t>
            </a:r>
            <a:r>
              <a:rPr lang="en-US" sz="2400" b="1" dirty="0"/>
              <a:t>B1</a:t>
            </a:r>
            <a:r>
              <a:rPr lang="en-US" sz="2400" dirty="0"/>
              <a:t>(t) with the following characteristics:</a:t>
            </a:r>
            <a:r>
              <a:rPr lang="en-US" sz="2400" dirty="0"/>
              <a:t/>
            </a:r>
            <a:br>
              <a:rPr lang="en-US" sz="2400" dirty="0"/>
            </a:br>
            <a:r>
              <a:rPr lang="en-US" sz="2400" dirty="0"/>
              <a:t/>
            </a:r>
            <a:br>
              <a:rPr lang="en-US" sz="2400" dirty="0"/>
            </a:br>
            <a:r>
              <a:rPr lang="en-US" sz="2400" dirty="0"/>
              <a:t>✔ </a:t>
            </a:r>
            <a:r>
              <a:rPr lang="en-US" sz="2400" b="1" dirty="0"/>
              <a:t>B1</a:t>
            </a:r>
            <a:r>
              <a:rPr lang="en-US" sz="2400" dirty="0"/>
              <a:t>(t) must have components that rotate near the resonant frequency (</a:t>
            </a:r>
            <a:r>
              <a:rPr lang="en-US" sz="2400" i="1" dirty="0" err="1"/>
              <a:t>ωo</a:t>
            </a:r>
            <a:r>
              <a:rPr lang="en-US" sz="2400" dirty="0"/>
              <a:t>), and</a:t>
            </a:r>
            <a:r>
              <a:rPr lang="en-US" sz="2400" dirty="0"/>
              <a:t/>
            </a:r>
            <a:br>
              <a:rPr lang="en-US" sz="2400" dirty="0"/>
            </a:br>
            <a:r>
              <a:rPr lang="en-US" sz="2400" dirty="0"/>
              <a:t/>
            </a:r>
            <a:br>
              <a:rPr lang="en-US" sz="2400" dirty="0"/>
            </a:br>
            <a:r>
              <a:rPr lang="en-US" sz="2400" dirty="0"/>
              <a:t>✔ </a:t>
            </a:r>
            <a:r>
              <a:rPr lang="en-US" sz="2400" b="1" dirty="0"/>
              <a:t>B1</a:t>
            </a:r>
            <a:r>
              <a:rPr lang="en-US" sz="2400" dirty="0"/>
              <a:t>(t) must have components perpendicular to the static magnetic field (</a:t>
            </a:r>
            <a:r>
              <a:rPr lang="en-US" sz="2400" b="1" dirty="0"/>
              <a:t>Bo</a:t>
            </a:r>
            <a:r>
              <a:rPr lang="en-US" sz="2400" dirty="0"/>
              <a:t>)</a:t>
            </a:r>
            <a:endParaRPr lang="en-US"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3256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923" y="624110"/>
            <a:ext cx="9511689" cy="1280890"/>
          </a:xfrm>
        </p:spPr>
        <p:txBody>
          <a:bodyPr>
            <a:normAutofit/>
          </a:bodyPr>
          <a:lstStyle/>
          <a:p>
            <a:r>
              <a:rPr lang="en-US" b="1" i="1" dirty="0" smtClean="0">
                <a:latin typeface="Times New Roman" panose="02020603050405020304" pitchFamily="18" charset="0"/>
                <a:cs typeface="Arial" panose="020B0604020202020204" pitchFamily="34" charset="0"/>
              </a:rPr>
              <a:t>RF transmit coils</a:t>
            </a:r>
            <a:endParaRPr lang="ar-IQ" dirty="0"/>
          </a:p>
        </p:txBody>
      </p:sp>
      <p:sp>
        <p:nvSpPr>
          <p:cNvPr id="3" name="Content Placeholder 2"/>
          <p:cNvSpPr>
            <a:spLocks noGrp="1"/>
          </p:cNvSpPr>
          <p:nvPr>
            <p:ph idx="1"/>
          </p:nvPr>
        </p:nvSpPr>
        <p:spPr>
          <a:xfrm>
            <a:off x="1751357" y="1468143"/>
            <a:ext cx="9549690" cy="5096779"/>
          </a:xfrm>
        </p:spPr>
        <p:txBody>
          <a:bodyPr>
            <a:noAutofit/>
          </a:bodyPr>
          <a:lstStyle/>
          <a:p>
            <a:pPr algn="l" rtl="0">
              <a:lnSpc>
                <a:spcPct val="150000"/>
              </a:lnSpc>
              <a:spcAft>
                <a:spcPts val="800"/>
              </a:spcAft>
            </a:pPr>
            <a:r>
              <a:rPr lang="en-US" sz="2000" dirty="0"/>
              <a:t>The simplest form of such an RF-transmit coil is a single loop oriented at right angles to the main magnetic field (see figure </a:t>
            </a:r>
            <a:r>
              <a:rPr lang="en-US" sz="2000" dirty="0" smtClean="0"/>
              <a:t>in next slide).</a:t>
            </a:r>
            <a:r>
              <a:rPr lang="en-US" sz="2000" dirty="0"/>
              <a:t>  By driving a sinusoidal alternating current through this loop at the </a:t>
            </a:r>
            <a:r>
              <a:rPr lang="en-US" sz="2000" dirty="0" err="1"/>
              <a:t>Larmor</a:t>
            </a:r>
            <a:r>
              <a:rPr lang="en-US" sz="2000" dirty="0"/>
              <a:t> frequency, an oscillating magnetic field perpendicular to Bo </a:t>
            </a:r>
            <a:r>
              <a:rPr lang="en-US" sz="2000" dirty="0" err="1" smtClean="0"/>
              <a:t>isproduced</a:t>
            </a:r>
            <a:r>
              <a:rPr lang="en-US" sz="2000" dirty="0"/>
              <a:t>. </a:t>
            </a:r>
            <a:r>
              <a:rPr lang="en-US" sz="2000" dirty="0" smtClean="0"/>
              <a:t> Somewhat more sophisticated variations of this coil can be easily imagined, such as 2-loop (</a:t>
            </a:r>
            <a:r>
              <a:rPr lang="en-US" sz="2000" dirty="0" err="1" smtClean="0"/>
              <a:t>Helmholz</a:t>
            </a:r>
            <a:r>
              <a:rPr lang="en-US" sz="2000" dirty="0" smtClean="0"/>
              <a:t>) or multi-loop (solenoid) configurations.  </a:t>
            </a:r>
          </a:p>
          <a:p>
            <a:pPr algn="l" rtl="0">
              <a:lnSpc>
                <a:spcPct val="150000"/>
              </a:lnSpc>
              <a:spcAft>
                <a:spcPts val="800"/>
              </a:spcAft>
            </a:pP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7529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556</TotalTime>
  <Words>705</Words>
  <Application>Microsoft Office PowerPoint</Application>
  <PresentationFormat>Widescreen</PresentationFormat>
  <Paragraphs>54</Paragraphs>
  <Slides>18</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heebo</vt:lpstr>
      <vt:lpstr>Tahoma</vt:lpstr>
      <vt:lpstr>Times New Roman</vt:lpstr>
      <vt:lpstr>Wingdings 3</vt:lpstr>
      <vt:lpstr>Wisp</vt:lpstr>
      <vt:lpstr>practical Lecture RF coils</vt:lpstr>
      <vt:lpstr>RF Coils  </vt:lpstr>
      <vt:lpstr>RF Coils  </vt:lpstr>
      <vt:lpstr>RF Coils  </vt:lpstr>
      <vt:lpstr>RF Coils  </vt:lpstr>
      <vt:lpstr>RF Coils  </vt:lpstr>
      <vt:lpstr>Sending and Receiving Coils  </vt:lpstr>
      <vt:lpstr>RF transmit coils</vt:lpstr>
      <vt:lpstr>RF transmit coils</vt:lpstr>
      <vt:lpstr>RF transmit coils</vt:lpstr>
      <vt:lpstr>RF transmit coils</vt:lpstr>
      <vt:lpstr>Linear polarization </vt:lpstr>
      <vt:lpstr>Circular Polarization</vt:lpstr>
      <vt:lpstr>Circular Polarization</vt:lpstr>
      <vt:lpstr>Linear and circular polarization</vt:lpstr>
      <vt:lpstr>Linear and circular polarization</vt:lpstr>
      <vt:lpstr>Discussion </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Theoretical Lecture Resistive Electromagnet &amp; Superconducting Magnet</dc:title>
  <dc:creator>DELL</dc:creator>
  <cp:lastModifiedBy>DELL</cp:lastModifiedBy>
  <cp:revision>34</cp:revision>
  <dcterms:created xsi:type="dcterms:W3CDTF">2020-12-17T20:02:20Z</dcterms:created>
  <dcterms:modified xsi:type="dcterms:W3CDTF">2021-11-26T15:51:35Z</dcterms:modified>
</cp:coreProperties>
</file>