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87" r:id="rId4"/>
    <p:sldId id="288" r:id="rId5"/>
    <p:sldId id="289" r:id="rId6"/>
    <p:sldId id="290" r:id="rId7"/>
    <p:sldId id="291" r:id="rId8"/>
    <p:sldId id="292" r:id="rId9"/>
    <p:sldId id="293" r:id="rId10"/>
    <p:sldId id="294" r:id="rId11"/>
    <p:sldId id="295" r:id="rId12"/>
    <p:sldId id="299" r:id="rId13"/>
    <p:sldId id="297" r:id="rId14"/>
    <p:sldId id="296" r:id="rId15"/>
    <p:sldId id="300" r:id="rId16"/>
    <p:sldId id="301" r:id="rId17"/>
    <p:sldId id="302" r:id="rId18"/>
    <p:sldId id="303" r:id="rId19"/>
    <p:sldId id="304" r:id="rId20"/>
    <p:sldId id="265" r:id="rId21"/>
    <p:sldId id="266" r:id="rId22"/>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FC4000E-E91A-45DF-9FA9-29E1FF2D1AFB}" type="datetimeFigureOut">
              <a:rPr lang="ar-IQ" smtClean="0"/>
              <a:t>15/06/1443</a:t>
            </a:fld>
            <a:endParaRPr lang="ar-IQ"/>
          </a:p>
        </p:txBody>
      </p:sp>
      <p:sp>
        <p:nvSpPr>
          <p:cNvPr id="5" name="Footer Placeholder 4"/>
          <p:cNvSpPr>
            <a:spLocks noGrp="1"/>
          </p:cNvSpPr>
          <p:nvPr>
            <p:ph type="ftr" sz="quarter" idx="11"/>
          </p:nvPr>
        </p:nvSpPr>
        <p:spPr/>
        <p:txBody>
          <a:bodyPr/>
          <a:lstStyle/>
          <a:p>
            <a:endParaRPr lang="ar-IQ"/>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C370345-8B69-4EA2-991F-A71F171F9147}" type="slidenum">
              <a:rPr lang="ar-IQ" smtClean="0"/>
              <a:t>‹#›</a:t>
            </a:fld>
            <a:endParaRPr lang="ar-IQ"/>
          </a:p>
        </p:txBody>
      </p:sp>
    </p:spTree>
    <p:extLst>
      <p:ext uri="{BB962C8B-B14F-4D97-AF65-F5344CB8AC3E}">
        <p14:creationId xmlns:p14="http://schemas.microsoft.com/office/powerpoint/2010/main" val="3444754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C4000E-E91A-45DF-9FA9-29E1FF2D1AFB}" type="datetimeFigureOut">
              <a:rPr lang="ar-IQ" smtClean="0"/>
              <a:t>15/06/1443</a:t>
            </a:fld>
            <a:endParaRPr lang="ar-IQ"/>
          </a:p>
        </p:txBody>
      </p:sp>
      <p:sp>
        <p:nvSpPr>
          <p:cNvPr id="5" name="Footer Placeholder 4"/>
          <p:cNvSpPr>
            <a:spLocks noGrp="1"/>
          </p:cNvSpPr>
          <p:nvPr>
            <p:ph type="ftr" sz="quarter" idx="11"/>
          </p:nvPr>
        </p:nvSpPr>
        <p:spPr/>
        <p:txBody>
          <a:bodyPr/>
          <a:lstStyle/>
          <a:p>
            <a:endParaRPr lang="ar-IQ"/>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C370345-8B69-4EA2-991F-A71F171F9147}" type="slidenum">
              <a:rPr lang="ar-IQ" smtClean="0"/>
              <a:t>‹#›</a:t>
            </a:fld>
            <a:endParaRPr lang="ar-IQ"/>
          </a:p>
        </p:txBody>
      </p:sp>
    </p:spTree>
    <p:extLst>
      <p:ext uri="{BB962C8B-B14F-4D97-AF65-F5344CB8AC3E}">
        <p14:creationId xmlns:p14="http://schemas.microsoft.com/office/powerpoint/2010/main" val="24293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C4000E-E91A-45DF-9FA9-29E1FF2D1AFB}" type="datetimeFigureOut">
              <a:rPr lang="ar-IQ" smtClean="0"/>
              <a:t>15/06/1443</a:t>
            </a:fld>
            <a:endParaRPr lang="ar-IQ"/>
          </a:p>
        </p:txBody>
      </p:sp>
      <p:sp>
        <p:nvSpPr>
          <p:cNvPr id="5" name="Footer Placeholder 4"/>
          <p:cNvSpPr>
            <a:spLocks noGrp="1"/>
          </p:cNvSpPr>
          <p:nvPr>
            <p:ph type="ftr" sz="quarter" idx="11"/>
          </p:nvPr>
        </p:nvSpPr>
        <p:spPr/>
        <p:txBody>
          <a:bodyPr/>
          <a:lstStyle/>
          <a:p>
            <a:endParaRPr lang="ar-IQ"/>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C370345-8B69-4EA2-991F-A71F171F9147}" type="slidenum">
              <a:rPr lang="ar-IQ" smtClean="0"/>
              <a:t>‹#›</a:t>
            </a:fld>
            <a:endParaRPr lang="ar-IQ"/>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24563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FC4000E-E91A-45DF-9FA9-29E1FF2D1AFB}" type="datetimeFigureOut">
              <a:rPr lang="ar-IQ" smtClean="0"/>
              <a:t>15/06/1443</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C370345-8B69-4EA2-991F-A71F171F9147}" type="slidenum">
              <a:rPr lang="ar-IQ" smtClean="0"/>
              <a:t>‹#›</a:t>
            </a:fld>
            <a:endParaRPr lang="ar-IQ"/>
          </a:p>
        </p:txBody>
      </p:sp>
    </p:spTree>
    <p:extLst>
      <p:ext uri="{BB962C8B-B14F-4D97-AF65-F5344CB8AC3E}">
        <p14:creationId xmlns:p14="http://schemas.microsoft.com/office/powerpoint/2010/main" val="1363553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FC4000E-E91A-45DF-9FA9-29E1FF2D1AFB}" type="datetimeFigureOut">
              <a:rPr lang="ar-IQ" smtClean="0"/>
              <a:t>15/06/1443</a:t>
            </a:fld>
            <a:endParaRPr lang="ar-IQ"/>
          </a:p>
        </p:txBody>
      </p:sp>
      <p:sp>
        <p:nvSpPr>
          <p:cNvPr id="6" name="Footer Placeholder 5"/>
          <p:cNvSpPr>
            <a:spLocks noGrp="1"/>
          </p:cNvSpPr>
          <p:nvPr>
            <p:ph type="ftr" sz="quarter" idx="11"/>
          </p:nvPr>
        </p:nvSpPr>
        <p:spPr/>
        <p:txBody>
          <a:bodyPr/>
          <a:lstStyle/>
          <a:p>
            <a:endParaRPr lang="ar-IQ"/>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C370345-8B69-4EA2-991F-A71F171F9147}" type="slidenum">
              <a:rPr lang="ar-IQ" smtClean="0"/>
              <a:t>‹#›</a:t>
            </a:fld>
            <a:endParaRPr lang="ar-IQ"/>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56778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FC4000E-E91A-45DF-9FA9-29E1FF2D1AFB}" type="datetimeFigureOut">
              <a:rPr lang="ar-IQ" smtClean="0"/>
              <a:t>15/06/1443</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C370345-8B69-4EA2-991F-A71F171F9147}" type="slidenum">
              <a:rPr lang="ar-IQ" smtClean="0"/>
              <a:t>‹#›</a:t>
            </a:fld>
            <a:endParaRPr lang="ar-IQ"/>
          </a:p>
        </p:txBody>
      </p:sp>
    </p:spTree>
    <p:extLst>
      <p:ext uri="{BB962C8B-B14F-4D97-AF65-F5344CB8AC3E}">
        <p14:creationId xmlns:p14="http://schemas.microsoft.com/office/powerpoint/2010/main" val="2844008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C4000E-E91A-45DF-9FA9-29E1FF2D1AFB}" type="datetimeFigureOut">
              <a:rPr lang="ar-IQ" smtClean="0"/>
              <a:t>15/06/1443</a:t>
            </a:fld>
            <a:endParaRPr lang="ar-IQ"/>
          </a:p>
        </p:txBody>
      </p:sp>
      <p:sp>
        <p:nvSpPr>
          <p:cNvPr id="5" name="Footer Placeholder 4"/>
          <p:cNvSpPr>
            <a:spLocks noGrp="1"/>
          </p:cNvSpPr>
          <p:nvPr>
            <p:ph type="ftr" sz="quarter" idx="11"/>
          </p:nvPr>
        </p:nvSpPr>
        <p:spPr/>
        <p:txBody>
          <a:bodyPr/>
          <a:lstStyle/>
          <a:p>
            <a:endParaRPr lang="ar-IQ"/>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C370345-8B69-4EA2-991F-A71F171F9147}" type="slidenum">
              <a:rPr lang="ar-IQ" smtClean="0"/>
              <a:t>‹#›</a:t>
            </a:fld>
            <a:endParaRPr lang="ar-IQ"/>
          </a:p>
        </p:txBody>
      </p:sp>
    </p:spTree>
    <p:extLst>
      <p:ext uri="{BB962C8B-B14F-4D97-AF65-F5344CB8AC3E}">
        <p14:creationId xmlns:p14="http://schemas.microsoft.com/office/powerpoint/2010/main" val="3886788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C4000E-E91A-45DF-9FA9-29E1FF2D1AFB}" type="datetimeFigureOut">
              <a:rPr lang="ar-IQ" smtClean="0"/>
              <a:t>15/06/1443</a:t>
            </a:fld>
            <a:endParaRPr lang="ar-IQ"/>
          </a:p>
        </p:txBody>
      </p:sp>
      <p:sp>
        <p:nvSpPr>
          <p:cNvPr id="5" name="Footer Placeholder 4"/>
          <p:cNvSpPr>
            <a:spLocks noGrp="1"/>
          </p:cNvSpPr>
          <p:nvPr>
            <p:ph type="ftr" sz="quarter" idx="11"/>
          </p:nvPr>
        </p:nvSpPr>
        <p:spPr/>
        <p:txBody>
          <a:bodyPr/>
          <a:lstStyle/>
          <a:p>
            <a:endParaRPr lang="ar-IQ"/>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C370345-8B69-4EA2-991F-A71F171F9147}" type="slidenum">
              <a:rPr lang="ar-IQ" smtClean="0"/>
              <a:t>‹#›</a:t>
            </a:fld>
            <a:endParaRPr lang="ar-IQ"/>
          </a:p>
        </p:txBody>
      </p:sp>
    </p:spTree>
    <p:extLst>
      <p:ext uri="{BB962C8B-B14F-4D97-AF65-F5344CB8AC3E}">
        <p14:creationId xmlns:p14="http://schemas.microsoft.com/office/powerpoint/2010/main" val="280400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C4000E-E91A-45DF-9FA9-29E1FF2D1AFB}" type="datetimeFigureOut">
              <a:rPr lang="ar-IQ" smtClean="0"/>
              <a:t>15/06/1443</a:t>
            </a:fld>
            <a:endParaRPr lang="ar-IQ"/>
          </a:p>
        </p:txBody>
      </p:sp>
      <p:sp>
        <p:nvSpPr>
          <p:cNvPr id="5" name="Footer Placeholder 4"/>
          <p:cNvSpPr>
            <a:spLocks noGrp="1"/>
          </p:cNvSpPr>
          <p:nvPr>
            <p:ph type="ftr" sz="quarter" idx="11"/>
          </p:nvPr>
        </p:nvSpPr>
        <p:spPr/>
        <p:txBody>
          <a:bodyPr/>
          <a:lstStyle/>
          <a:p>
            <a:endParaRPr lang="ar-IQ"/>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C370345-8B69-4EA2-991F-A71F171F9147}" type="slidenum">
              <a:rPr lang="ar-IQ" smtClean="0"/>
              <a:t>‹#›</a:t>
            </a:fld>
            <a:endParaRPr lang="ar-IQ"/>
          </a:p>
        </p:txBody>
      </p:sp>
    </p:spTree>
    <p:extLst>
      <p:ext uri="{BB962C8B-B14F-4D97-AF65-F5344CB8AC3E}">
        <p14:creationId xmlns:p14="http://schemas.microsoft.com/office/powerpoint/2010/main" val="327021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C4000E-E91A-45DF-9FA9-29E1FF2D1AFB}" type="datetimeFigureOut">
              <a:rPr lang="ar-IQ" smtClean="0"/>
              <a:t>15/06/1443</a:t>
            </a:fld>
            <a:endParaRPr lang="ar-IQ"/>
          </a:p>
        </p:txBody>
      </p:sp>
      <p:sp>
        <p:nvSpPr>
          <p:cNvPr id="5" name="Footer Placeholder 4"/>
          <p:cNvSpPr>
            <a:spLocks noGrp="1"/>
          </p:cNvSpPr>
          <p:nvPr>
            <p:ph type="ftr" sz="quarter" idx="11"/>
          </p:nvPr>
        </p:nvSpPr>
        <p:spPr/>
        <p:txBody>
          <a:bodyPr/>
          <a:lstStyle/>
          <a:p>
            <a:endParaRPr lang="ar-IQ"/>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C370345-8B69-4EA2-991F-A71F171F9147}" type="slidenum">
              <a:rPr lang="ar-IQ" smtClean="0"/>
              <a:t>‹#›</a:t>
            </a:fld>
            <a:endParaRPr lang="ar-IQ"/>
          </a:p>
        </p:txBody>
      </p:sp>
    </p:spTree>
    <p:extLst>
      <p:ext uri="{BB962C8B-B14F-4D97-AF65-F5344CB8AC3E}">
        <p14:creationId xmlns:p14="http://schemas.microsoft.com/office/powerpoint/2010/main" val="2129882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C4000E-E91A-45DF-9FA9-29E1FF2D1AFB}" type="datetimeFigureOut">
              <a:rPr lang="ar-IQ" smtClean="0"/>
              <a:t>15/06/1443</a:t>
            </a:fld>
            <a:endParaRPr lang="ar-IQ"/>
          </a:p>
        </p:txBody>
      </p:sp>
      <p:sp>
        <p:nvSpPr>
          <p:cNvPr id="6" name="Footer Placeholder 5"/>
          <p:cNvSpPr>
            <a:spLocks noGrp="1"/>
          </p:cNvSpPr>
          <p:nvPr>
            <p:ph type="ftr" sz="quarter" idx="11"/>
          </p:nvPr>
        </p:nvSpPr>
        <p:spPr/>
        <p:txBody>
          <a:bodyPr/>
          <a:lstStyle/>
          <a:p>
            <a:endParaRPr lang="ar-IQ"/>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C370345-8B69-4EA2-991F-A71F171F9147}" type="slidenum">
              <a:rPr lang="ar-IQ" smtClean="0"/>
              <a:t>‹#›</a:t>
            </a:fld>
            <a:endParaRPr lang="ar-IQ"/>
          </a:p>
        </p:txBody>
      </p:sp>
    </p:spTree>
    <p:extLst>
      <p:ext uri="{BB962C8B-B14F-4D97-AF65-F5344CB8AC3E}">
        <p14:creationId xmlns:p14="http://schemas.microsoft.com/office/powerpoint/2010/main" val="1224676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FC4000E-E91A-45DF-9FA9-29E1FF2D1AFB}" type="datetimeFigureOut">
              <a:rPr lang="ar-IQ" smtClean="0"/>
              <a:t>15/06/1443</a:t>
            </a:fld>
            <a:endParaRPr lang="ar-IQ"/>
          </a:p>
        </p:txBody>
      </p:sp>
      <p:sp>
        <p:nvSpPr>
          <p:cNvPr id="8" name="Footer Placeholder 7"/>
          <p:cNvSpPr>
            <a:spLocks noGrp="1"/>
          </p:cNvSpPr>
          <p:nvPr>
            <p:ph type="ftr" sz="quarter" idx="11"/>
          </p:nvPr>
        </p:nvSpPr>
        <p:spPr/>
        <p:txBody>
          <a:bodyPr/>
          <a:lstStyle/>
          <a:p>
            <a:endParaRPr lang="ar-IQ"/>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C370345-8B69-4EA2-991F-A71F171F9147}" type="slidenum">
              <a:rPr lang="ar-IQ" smtClean="0"/>
              <a:t>‹#›</a:t>
            </a:fld>
            <a:endParaRPr lang="ar-IQ"/>
          </a:p>
        </p:txBody>
      </p:sp>
    </p:spTree>
    <p:extLst>
      <p:ext uri="{BB962C8B-B14F-4D97-AF65-F5344CB8AC3E}">
        <p14:creationId xmlns:p14="http://schemas.microsoft.com/office/powerpoint/2010/main" val="408448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C4000E-E91A-45DF-9FA9-29E1FF2D1AFB}" type="datetimeFigureOut">
              <a:rPr lang="ar-IQ" smtClean="0"/>
              <a:t>15/06/1443</a:t>
            </a:fld>
            <a:endParaRPr lang="ar-IQ"/>
          </a:p>
        </p:txBody>
      </p:sp>
      <p:sp>
        <p:nvSpPr>
          <p:cNvPr id="4" name="Footer Placeholder 3"/>
          <p:cNvSpPr>
            <a:spLocks noGrp="1"/>
          </p:cNvSpPr>
          <p:nvPr>
            <p:ph type="ftr" sz="quarter" idx="11"/>
          </p:nvPr>
        </p:nvSpPr>
        <p:spPr/>
        <p:txBody>
          <a:bodyPr/>
          <a:lstStyle/>
          <a:p>
            <a:endParaRPr lang="ar-IQ"/>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C370345-8B69-4EA2-991F-A71F171F9147}" type="slidenum">
              <a:rPr lang="ar-IQ" smtClean="0"/>
              <a:t>‹#›</a:t>
            </a:fld>
            <a:endParaRPr lang="ar-IQ"/>
          </a:p>
        </p:txBody>
      </p:sp>
    </p:spTree>
    <p:extLst>
      <p:ext uri="{BB962C8B-B14F-4D97-AF65-F5344CB8AC3E}">
        <p14:creationId xmlns:p14="http://schemas.microsoft.com/office/powerpoint/2010/main" val="876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C4000E-E91A-45DF-9FA9-29E1FF2D1AFB}" type="datetimeFigureOut">
              <a:rPr lang="ar-IQ" smtClean="0"/>
              <a:t>15/06/1443</a:t>
            </a:fld>
            <a:endParaRPr lang="ar-IQ"/>
          </a:p>
        </p:txBody>
      </p:sp>
      <p:sp>
        <p:nvSpPr>
          <p:cNvPr id="3" name="Footer Placeholder 2"/>
          <p:cNvSpPr>
            <a:spLocks noGrp="1"/>
          </p:cNvSpPr>
          <p:nvPr>
            <p:ph type="ftr" sz="quarter" idx="11"/>
          </p:nvPr>
        </p:nvSpPr>
        <p:spPr/>
        <p:txBody>
          <a:bodyPr/>
          <a:lstStyle/>
          <a:p>
            <a:endParaRPr lang="ar-IQ"/>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C370345-8B69-4EA2-991F-A71F171F9147}" type="slidenum">
              <a:rPr lang="ar-IQ" smtClean="0"/>
              <a:t>‹#›</a:t>
            </a:fld>
            <a:endParaRPr lang="ar-IQ"/>
          </a:p>
        </p:txBody>
      </p:sp>
    </p:spTree>
    <p:extLst>
      <p:ext uri="{BB962C8B-B14F-4D97-AF65-F5344CB8AC3E}">
        <p14:creationId xmlns:p14="http://schemas.microsoft.com/office/powerpoint/2010/main" val="1413232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C4000E-E91A-45DF-9FA9-29E1FF2D1AFB}" type="datetimeFigureOut">
              <a:rPr lang="ar-IQ" smtClean="0"/>
              <a:t>15/06/1443</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C370345-8B69-4EA2-991F-A71F171F9147}" type="slidenum">
              <a:rPr lang="ar-IQ" smtClean="0"/>
              <a:t>‹#›</a:t>
            </a:fld>
            <a:endParaRPr lang="ar-IQ"/>
          </a:p>
        </p:txBody>
      </p:sp>
    </p:spTree>
    <p:extLst>
      <p:ext uri="{BB962C8B-B14F-4D97-AF65-F5344CB8AC3E}">
        <p14:creationId xmlns:p14="http://schemas.microsoft.com/office/powerpoint/2010/main" val="46513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C4000E-E91A-45DF-9FA9-29E1FF2D1AFB}" type="datetimeFigureOut">
              <a:rPr lang="ar-IQ" smtClean="0"/>
              <a:t>15/06/1443</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C370345-8B69-4EA2-991F-A71F171F9147}" type="slidenum">
              <a:rPr lang="ar-IQ" smtClean="0"/>
              <a:t>‹#›</a:t>
            </a:fld>
            <a:endParaRPr lang="ar-IQ"/>
          </a:p>
        </p:txBody>
      </p:sp>
    </p:spTree>
    <p:extLst>
      <p:ext uri="{BB962C8B-B14F-4D97-AF65-F5344CB8AC3E}">
        <p14:creationId xmlns:p14="http://schemas.microsoft.com/office/powerpoint/2010/main" val="1144511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FC4000E-E91A-45DF-9FA9-29E1FF2D1AFB}" type="datetimeFigureOut">
              <a:rPr lang="ar-IQ" smtClean="0"/>
              <a:t>15/06/1443</a:t>
            </a:fld>
            <a:endParaRPr lang="ar-IQ"/>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IQ"/>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C370345-8B69-4EA2-991F-A71F171F9147}" type="slidenum">
              <a:rPr lang="ar-IQ" smtClean="0"/>
              <a:t>‹#›</a:t>
            </a:fld>
            <a:endParaRPr lang="ar-IQ"/>
          </a:p>
        </p:txBody>
      </p:sp>
    </p:spTree>
    <p:extLst>
      <p:ext uri="{BB962C8B-B14F-4D97-AF65-F5344CB8AC3E}">
        <p14:creationId xmlns:p14="http://schemas.microsoft.com/office/powerpoint/2010/main" val="1389571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9247" y="2256692"/>
            <a:ext cx="8915399" cy="1729155"/>
          </a:xfrm>
        </p:spPr>
        <p:txBody>
          <a:bodyPr>
            <a:noAutofit/>
          </a:bodyPr>
          <a:lstStyle/>
          <a:p>
            <a:pPr algn="ctr" rtl="0"/>
            <a:r>
              <a:rPr lang="en-US" sz="4400" b="1" i="1" dirty="0" smtClean="0"/>
              <a:t>practical </a:t>
            </a:r>
            <a:r>
              <a:rPr lang="en-US" sz="4400" b="1" i="1" dirty="0"/>
              <a:t>Lecture</a:t>
            </a:r>
            <a:r>
              <a:rPr lang="en-US" sz="4400" dirty="0"/>
              <a:t/>
            </a:r>
            <a:br>
              <a:rPr lang="en-US" sz="4400" dirty="0"/>
            </a:br>
            <a:r>
              <a:rPr lang="en-US" sz="4400" b="1" i="1" dirty="0" smtClean="0"/>
              <a:t>Relaxation, T1 Relaxation and T2 Relaxation</a:t>
            </a:r>
            <a:endParaRPr lang="en-US" sz="4400" dirty="0"/>
          </a:p>
        </p:txBody>
      </p:sp>
      <p:sp>
        <p:nvSpPr>
          <p:cNvPr id="3" name="Subtitle 2"/>
          <p:cNvSpPr>
            <a:spLocks noGrp="1"/>
          </p:cNvSpPr>
          <p:nvPr>
            <p:ph type="subTitle" idx="1"/>
          </p:nvPr>
        </p:nvSpPr>
        <p:spPr>
          <a:xfrm>
            <a:off x="2199248" y="4598286"/>
            <a:ext cx="8915399" cy="1126283"/>
          </a:xfrm>
        </p:spPr>
        <p:txBody>
          <a:bodyPr>
            <a:noAutofit/>
          </a:bodyPr>
          <a:lstStyle/>
          <a:p>
            <a:pPr algn="ctr"/>
            <a:r>
              <a:rPr lang="en-US" sz="2800" b="1" dirty="0" smtClean="0">
                <a:solidFill>
                  <a:schemeClr val="tx1"/>
                </a:solidFill>
              </a:rPr>
              <a:t>Third stage </a:t>
            </a:r>
          </a:p>
          <a:p>
            <a:pPr algn="ctr"/>
            <a:r>
              <a:rPr lang="en-US" sz="2800" b="1" dirty="0" smtClean="0">
                <a:solidFill>
                  <a:schemeClr val="tx1"/>
                </a:solidFill>
              </a:rPr>
              <a:t>Dr. </a:t>
            </a:r>
            <a:r>
              <a:rPr lang="en-US" sz="2800" b="1" dirty="0" err="1" smtClean="0">
                <a:solidFill>
                  <a:schemeClr val="tx1"/>
                </a:solidFill>
              </a:rPr>
              <a:t>safa</a:t>
            </a:r>
            <a:r>
              <a:rPr lang="en-US" sz="2800" b="1" dirty="0" smtClean="0">
                <a:solidFill>
                  <a:schemeClr val="tx1"/>
                </a:solidFill>
              </a:rPr>
              <a:t> </a:t>
            </a:r>
            <a:r>
              <a:rPr lang="en-US" sz="2800" b="1" dirty="0" err="1" smtClean="0">
                <a:solidFill>
                  <a:schemeClr val="tx1"/>
                </a:solidFill>
              </a:rPr>
              <a:t>hasan</a:t>
            </a:r>
            <a:r>
              <a:rPr lang="en-US" sz="2800" b="1" dirty="0" smtClean="0">
                <a:solidFill>
                  <a:schemeClr val="tx1"/>
                </a:solidFill>
              </a:rPr>
              <a:t> </a:t>
            </a:r>
            <a:r>
              <a:rPr lang="en-US" sz="2800" b="1" dirty="0" err="1" smtClean="0">
                <a:solidFill>
                  <a:schemeClr val="tx1"/>
                </a:solidFill>
              </a:rPr>
              <a:t>mohammed</a:t>
            </a:r>
            <a:endParaRPr lang="en-US" sz="2800" b="1" dirty="0" smtClean="0">
              <a:solidFill>
                <a:schemeClr val="tx1"/>
              </a:solidFill>
            </a:endParaRPr>
          </a:p>
          <a:p>
            <a:pPr algn="ctr"/>
            <a:r>
              <a:rPr lang="en-US" sz="2800" b="1" dirty="0" err="1" smtClean="0">
                <a:solidFill>
                  <a:schemeClr val="tx1"/>
                </a:solidFill>
              </a:rPr>
              <a:t>Almustaqbal</a:t>
            </a:r>
            <a:r>
              <a:rPr lang="en-US" sz="2800" b="1" dirty="0" smtClean="0">
                <a:solidFill>
                  <a:schemeClr val="tx1"/>
                </a:solidFill>
              </a:rPr>
              <a:t> university college</a:t>
            </a:r>
            <a:endParaRPr lang="ar-IQ" sz="2800" b="1"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1919" y="161755"/>
            <a:ext cx="2626658" cy="262665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486" y="119564"/>
            <a:ext cx="4722698" cy="2479417"/>
          </a:xfrm>
          <a:prstGeom prst="rect">
            <a:avLst/>
          </a:prstGeom>
        </p:spPr>
      </p:pic>
    </p:spTree>
    <p:extLst>
      <p:ext uri="{BB962C8B-B14F-4D97-AF65-F5344CB8AC3E}">
        <p14:creationId xmlns:p14="http://schemas.microsoft.com/office/powerpoint/2010/main" val="3368293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T1 </a:t>
            </a:r>
            <a:r>
              <a:rPr lang="en-US" b="1" dirty="0"/>
              <a:t>R</a:t>
            </a:r>
            <a:r>
              <a:rPr lang="en-US" b="1" dirty="0" smtClean="0"/>
              <a:t>elaxation </a:t>
            </a:r>
            <a:endParaRPr lang="ar-IQ" dirty="0"/>
          </a:p>
        </p:txBody>
      </p:sp>
      <p:pic>
        <p:nvPicPr>
          <p:cNvPr id="3" name="Picture 2"/>
          <p:cNvPicPr>
            <a:picLocks noChangeAspect="1"/>
          </p:cNvPicPr>
          <p:nvPr/>
        </p:nvPicPr>
        <p:blipFill rotWithShape="1">
          <a:blip r:embed="rId2"/>
          <a:srcRect t="19456"/>
          <a:stretch/>
        </p:blipFill>
        <p:spPr>
          <a:xfrm>
            <a:off x="2592925" y="2770094"/>
            <a:ext cx="8548671" cy="2595282"/>
          </a:xfrm>
          <a:prstGeom prst="rect">
            <a:avLst/>
          </a:prstGeom>
        </p:spPr>
      </p:pic>
      <p:sp>
        <p:nvSpPr>
          <p:cNvPr id="4" name="Rectangle 3"/>
          <p:cNvSpPr/>
          <p:nvPr/>
        </p:nvSpPr>
        <p:spPr>
          <a:xfrm>
            <a:off x="2716306" y="1846764"/>
            <a:ext cx="8425289" cy="646331"/>
          </a:xfrm>
          <a:prstGeom prst="rect">
            <a:avLst/>
          </a:prstGeom>
        </p:spPr>
        <p:txBody>
          <a:bodyPr wrap="square">
            <a:spAutoFit/>
          </a:bodyPr>
          <a:lstStyle/>
          <a:p>
            <a:pPr algn="l" rtl="0"/>
            <a:r>
              <a:rPr lang="en-US" b="1" dirty="0" smtClean="0">
                <a:latin typeface="Calibri-Bold"/>
              </a:rPr>
              <a:t>Table 1. Variation </a:t>
            </a:r>
            <a:r>
              <a:rPr lang="en-US" b="1" dirty="0">
                <a:latin typeface="Calibri-Bold"/>
              </a:rPr>
              <a:t>of T1 time with magnetic field strength, for </a:t>
            </a:r>
            <a:r>
              <a:rPr lang="en-US" b="1" dirty="0" smtClean="0">
                <a:latin typeface="Calibri-Bold"/>
              </a:rPr>
              <a:t>various biological </a:t>
            </a:r>
            <a:r>
              <a:rPr lang="en-US" b="1" dirty="0">
                <a:latin typeface="Calibri-Bold"/>
              </a:rPr>
              <a:t>tissues</a:t>
            </a:r>
            <a:endParaRPr lang="ar-IQ" dirty="0"/>
          </a:p>
        </p:txBody>
      </p:sp>
    </p:spTree>
    <p:extLst>
      <p:ext uri="{BB962C8B-B14F-4D97-AF65-F5344CB8AC3E}">
        <p14:creationId xmlns:p14="http://schemas.microsoft.com/office/powerpoint/2010/main" val="896374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T2 </a:t>
            </a:r>
            <a:r>
              <a:rPr lang="en-US" b="1" dirty="0"/>
              <a:t>R</a:t>
            </a:r>
            <a:r>
              <a:rPr lang="en-US" b="1" dirty="0" smtClean="0"/>
              <a:t>elaxation </a:t>
            </a:r>
            <a:endParaRPr lang="ar-IQ" dirty="0"/>
          </a:p>
        </p:txBody>
      </p:sp>
      <p:sp>
        <p:nvSpPr>
          <p:cNvPr id="3" name="Content Placeholder 2"/>
          <p:cNvSpPr>
            <a:spLocks noGrp="1"/>
          </p:cNvSpPr>
          <p:nvPr>
            <p:ph idx="1"/>
          </p:nvPr>
        </p:nvSpPr>
        <p:spPr>
          <a:xfrm>
            <a:off x="2177036" y="1568824"/>
            <a:ext cx="9743464" cy="4724400"/>
          </a:xfrm>
        </p:spPr>
        <p:txBody>
          <a:bodyPr>
            <a:noAutofit/>
          </a:bodyPr>
          <a:lstStyle/>
          <a:p>
            <a:pPr lvl="0" algn="just" rtl="0">
              <a:buFont typeface="Wingdings" panose="05000000000000000000" pitchFamily="2" charset="2"/>
              <a:buChar char="v"/>
            </a:pPr>
            <a:r>
              <a:rPr lang="en-US" sz="2400" dirty="0"/>
              <a:t>T2 relaxation describes what happens in the X-Y plane. </a:t>
            </a:r>
            <a:endParaRPr lang="en-US" sz="2400" dirty="0" smtClean="0"/>
          </a:p>
          <a:p>
            <a:pPr lvl="0" algn="just" rtl="0">
              <a:buFont typeface="Wingdings" panose="05000000000000000000" pitchFamily="2" charset="2"/>
              <a:buChar char="v"/>
            </a:pPr>
            <a:r>
              <a:rPr lang="en-US" sz="2400" dirty="0"/>
              <a:t>right after the 90o RF pulse the net magnetization vector (now called </a:t>
            </a:r>
            <a:r>
              <a:rPr lang="en-US" sz="2400" b="1" dirty="0"/>
              <a:t>transverse magnetization</a:t>
            </a:r>
            <a:r>
              <a:rPr lang="en-US" sz="2400" dirty="0"/>
              <a:t>) is rotating in the X-Y plane around the Z-axis at the </a:t>
            </a:r>
            <a:r>
              <a:rPr lang="en-US" sz="2400" dirty="0" err="1"/>
              <a:t>Larmor</a:t>
            </a:r>
            <a:r>
              <a:rPr lang="en-US" sz="2400" dirty="0"/>
              <a:t> </a:t>
            </a:r>
            <a:r>
              <a:rPr lang="en-US" sz="2400" dirty="0" smtClean="0"/>
              <a:t>frequency (figure 4).</a:t>
            </a:r>
          </a:p>
          <a:p>
            <a:pPr lvl="0" algn="just" rtl="0">
              <a:buFont typeface="Wingdings" panose="05000000000000000000" pitchFamily="2" charset="2"/>
              <a:buChar char="v"/>
            </a:pPr>
            <a:r>
              <a:rPr lang="en-US" sz="2400" dirty="0"/>
              <a:t>transverse magnetization formed by tilting the longitudinal magnetization into the transverse plane by using a radiofrequency pulse. </a:t>
            </a:r>
            <a:endParaRPr lang="en-US" sz="2400" dirty="0" smtClean="0"/>
          </a:p>
          <a:p>
            <a:pPr lvl="0" algn="just" rtl="0">
              <a:buFont typeface="Wingdings" panose="05000000000000000000" pitchFamily="2" charset="2"/>
              <a:buChar char="v"/>
            </a:pPr>
            <a:r>
              <a:rPr lang="en-US" sz="2400" dirty="0"/>
              <a:t>The transverse magnetization induces an MR signal in the radiofrequency coil immediately after its formation, it has a maximum magnitude, and all of the protons are in phase. </a:t>
            </a:r>
            <a:endParaRPr lang="en-US" sz="2400" dirty="0">
              <a:solidFill>
                <a:schemeClr val="tx1"/>
              </a:solidFill>
            </a:endParaRPr>
          </a:p>
        </p:txBody>
      </p:sp>
    </p:spTree>
    <p:extLst>
      <p:ext uri="{BB962C8B-B14F-4D97-AF65-F5344CB8AC3E}">
        <p14:creationId xmlns:p14="http://schemas.microsoft.com/office/powerpoint/2010/main" val="2004603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T2 </a:t>
            </a:r>
            <a:r>
              <a:rPr lang="en-US" b="1" dirty="0"/>
              <a:t>R</a:t>
            </a:r>
            <a:r>
              <a:rPr lang="en-US" b="1" dirty="0" smtClean="0"/>
              <a:t>elaxation </a:t>
            </a:r>
            <a:endParaRPr lang="ar-IQ" dirty="0"/>
          </a:p>
        </p:txBody>
      </p:sp>
      <p:sp>
        <p:nvSpPr>
          <p:cNvPr id="3" name="Content Placeholder 2"/>
          <p:cNvSpPr>
            <a:spLocks noGrp="1"/>
          </p:cNvSpPr>
          <p:nvPr>
            <p:ph idx="1"/>
          </p:nvPr>
        </p:nvSpPr>
        <p:spPr>
          <a:xfrm>
            <a:off x="2177036" y="1568824"/>
            <a:ext cx="9521905" cy="4724400"/>
          </a:xfrm>
        </p:spPr>
        <p:txBody>
          <a:bodyPr>
            <a:noAutofit/>
          </a:bodyPr>
          <a:lstStyle/>
          <a:p>
            <a:pPr lvl="0" algn="just" rtl="0">
              <a:buFont typeface="Wingdings" panose="05000000000000000000" pitchFamily="2" charset="2"/>
              <a:buChar char="v"/>
            </a:pPr>
            <a:r>
              <a:rPr lang="en-US" sz="2400" dirty="0" smtClean="0"/>
              <a:t>Therefore the vectors all point in the same direction because they are </a:t>
            </a:r>
            <a:r>
              <a:rPr lang="en-US" sz="2400" b="1" dirty="0"/>
              <a:t>in-Phase</a:t>
            </a:r>
            <a:r>
              <a:rPr lang="en-US" sz="2400" dirty="0"/>
              <a:t>. </a:t>
            </a:r>
            <a:endParaRPr lang="en-US" sz="2400" dirty="0" smtClean="0"/>
          </a:p>
          <a:p>
            <a:pPr lvl="0" algn="just" rtl="0">
              <a:buFont typeface="Wingdings" panose="05000000000000000000" pitchFamily="2" charset="2"/>
              <a:buChar char="v"/>
            </a:pPr>
            <a:r>
              <a:rPr lang="en-US" sz="2400" dirty="0"/>
              <a:t>The transverse magnetization starts decreasing in magnitude immediately as protons start going out of phase. This process of </a:t>
            </a:r>
            <a:r>
              <a:rPr lang="en-US" sz="2400" b="1" dirty="0"/>
              <a:t>de-phasing </a:t>
            </a:r>
            <a:r>
              <a:rPr lang="en-US" sz="2400" dirty="0"/>
              <a:t>and reduction in the amount of transverse magnetization is called transverse relaxation. </a:t>
            </a:r>
          </a:p>
          <a:p>
            <a:pPr lvl="0" algn="just" rtl="0">
              <a:buFont typeface="Wingdings" panose="05000000000000000000" pitchFamily="2" charset="2"/>
              <a:buChar char="v"/>
            </a:pPr>
            <a:r>
              <a:rPr lang="en-US" sz="2400" dirty="0" smtClean="0"/>
              <a:t>It is the time taken to reduce the transverse magnetization vector to 37% of the peak value (figure 5). </a:t>
            </a:r>
          </a:p>
          <a:p>
            <a:pPr lvl="0" algn="just" rtl="0">
              <a:buFont typeface="Wingdings" panose="05000000000000000000" pitchFamily="2" charset="2"/>
              <a:buChar char="v"/>
            </a:pPr>
            <a:endParaRPr lang="en-US" sz="2400" b="1" dirty="0">
              <a:solidFill>
                <a:srgbClr val="FF0000"/>
              </a:solidFill>
            </a:endParaRPr>
          </a:p>
        </p:txBody>
      </p:sp>
    </p:spTree>
    <p:extLst>
      <p:ext uri="{BB962C8B-B14F-4D97-AF65-F5344CB8AC3E}">
        <p14:creationId xmlns:p14="http://schemas.microsoft.com/office/powerpoint/2010/main" val="838728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T2 </a:t>
            </a:r>
            <a:r>
              <a:rPr lang="en-US" b="1" dirty="0"/>
              <a:t>R</a:t>
            </a:r>
            <a:r>
              <a:rPr lang="en-US" b="1" dirty="0" smtClean="0"/>
              <a:t>elaxation </a:t>
            </a:r>
            <a:endParaRPr lang="ar-IQ" dirty="0"/>
          </a:p>
        </p:txBody>
      </p:sp>
      <p:pic>
        <p:nvPicPr>
          <p:cNvPr id="4" name="Picture 3"/>
          <p:cNvPicPr>
            <a:picLocks noChangeAspect="1"/>
          </p:cNvPicPr>
          <p:nvPr/>
        </p:nvPicPr>
        <p:blipFill>
          <a:blip r:embed="rId2"/>
          <a:stretch>
            <a:fillRect/>
          </a:stretch>
        </p:blipFill>
        <p:spPr>
          <a:xfrm>
            <a:off x="1638685" y="1451132"/>
            <a:ext cx="7390817" cy="4801750"/>
          </a:xfrm>
          <a:prstGeom prst="rect">
            <a:avLst/>
          </a:prstGeom>
        </p:spPr>
      </p:pic>
      <p:sp>
        <p:nvSpPr>
          <p:cNvPr id="5" name="Rectangle 4"/>
          <p:cNvSpPr/>
          <p:nvPr/>
        </p:nvSpPr>
        <p:spPr>
          <a:xfrm>
            <a:off x="9187570" y="2066855"/>
            <a:ext cx="2158974" cy="1200329"/>
          </a:xfrm>
          <a:prstGeom prst="rect">
            <a:avLst/>
          </a:prstGeom>
        </p:spPr>
        <p:txBody>
          <a:bodyPr wrap="square">
            <a:spAutoFit/>
          </a:bodyPr>
          <a:lstStyle/>
          <a:p>
            <a:pPr algn="l" rtl="0"/>
            <a:r>
              <a:rPr lang="en-US" b="1" dirty="0">
                <a:solidFill>
                  <a:srgbClr val="000000"/>
                </a:solidFill>
                <a:latin typeface="Times New Roman" panose="02020603050405020304" pitchFamily="18" charset="0"/>
              </a:rPr>
              <a:t>Figure </a:t>
            </a:r>
            <a:r>
              <a:rPr lang="en-US" b="1" dirty="0" smtClean="0">
                <a:solidFill>
                  <a:srgbClr val="000000"/>
                </a:solidFill>
                <a:latin typeface="Times New Roman" panose="02020603050405020304" pitchFamily="18" charset="0"/>
              </a:rPr>
              <a:t>4: </a:t>
            </a:r>
            <a:r>
              <a:rPr lang="en-US" dirty="0">
                <a:solidFill>
                  <a:srgbClr val="000000"/>
                </a:solidFill>
                <a:latin typeface="Times New Roman" panose="02020603050405020304" pitchFamily="18" charset="0"/>
              </a:rPr>
              <a:t>De-phasing and free induction decay (FID). </a:t>
            </a:r>
            <a:endParaRPr lang="ar-IQ" dirty="0"/>
          </a:p>
        </p:txBody>
      </p:sp>
    </p:spTree>
    <p:extLst>
      <p:ext uri="{BB962C8B-B14F-4D97-AF65-F5344CB8AC3E}">
        <p14:creationId xmlns:p14="http://schemas.microsoft.com/office/powerpoint/2010/main" val="3777664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T2 </a:t>
            </a:r>
            <a:r>
              <a:rPr lang="en-US" b="1" dirty="0"/>
              <a:t>R</a:t>
            </a:r>
            <a:r>
              <a:rPr lang="en-US" b="1" dirty="0" smtClean="0"/>
              <a:t>elaxation </a:t>
            </a:r>
            <a:endParaRPr lang="ar-IQ"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77036" y="1568824"/>
                <a:ext cx="9521905" cy="4724400"/>
              </a:xfrm>
            </p:spPr>
            <p:txBody>
              <a:bodyPr>
                <a:noAutofit/>
              </a:bodyPr>
              <a:lstStyle/>
              <a:p>
                <a:pPr lvl="0" algn="just" rtl="0">
                  <a:buFont typeface="Wingdings" panose="05000000000000000000" pitchFamily="2" charset="2"/>
                  <a:buChar char="v"/>
                </a:pPr>
                <a:r>
                  <a:rPr lang="en-US" sz="2400" dirty="0" smtClean="0"/>
                  <a:t>The </a:t>
                </a:r>
                <a:r>
                  <a:rPr lang="en-US" sz="2400" dirty="0"/>
                  <a:t>transverse and equilibrium </a:t>
                </a:r>
                <a:r>
                  <a:rPr lang="en-US" sz="2400" dirty="0" smtClean="0"/>
                  <a:t>vector is </a:t>
                </a:r>
                <a:r>
                  <a:rPr lang="en-US" sz="2400" dirty="0"/>
                  <a:t>given by the relation</a:t>
                </a:r>
                <a:r>
                  <a:rPr lang="en-US" sz="2400" dirty="0" smtClean="0"/>
                  <a:t>,</a:t>
                </a:r>
              </a:p>
              <a:p>
                <a:pPr marL="0" lvl="0" indent="0" algn="ctr" rtl="0">
                  <a:buNone/>
                </a:pPr>
                <a:r>
                  <a:rPr lang="en-US" sz="2400" b="1" dirty="0">
                    <a:solidFill>
                      <a:srgbClr val="FF0000"/>
                    </a:solidFill>
                  </a:rPr>
                  <a:t>M</a:t>
                </a:r>
                <a:r>
                  <a:rPr lang="en-US" sz="1400" b="1" dirty="0">
                    <a:solidFill>
                      <a:srgbClr val="FF0000"/>
                    </a:solidFill>
                  </a:rPr>
                  <a:t>XY</a:t>
                </a:r>
                <a:r>
                  <a:rPr lang="en-US" sz="2400" b="1" dirty="0">
                    <a:solidFill>
                      <a:srgbClr val="FF0000"/>
                    </a:solidFill>
                  </a:rPr>
                  <a:t>(t) = </a:t>
                </a:r>
                <a:r>
                  <a:rPr lang="en-US" sz="2400" b="1" dirty="0" smtClean="0">
                    <a:solidFill>
                      <a:srgbClr val="FF0000"/>
                    </a:solidFill>
                  </a:rPr>
                  <a:t>M</a:t>
                </a:r>
                <a:r>
                  <a:rPr lang="en-US" b="1" dirty="0" smtClean="0">
                    <a:solidFill>
                      <a:srgbClr val="FF0000"/>
                    </a:solidFill>
                  </a:rPr>
                  <a:t>o</a:t>
                </a:r>
                <a14:m>
                  <m:oMath xmlns:m="http://schemas.openxmlformats.org/officeDocument/2006/math">
                    <m:sSup>
                      <m:sSupPr>
                        <m:ctrlPr>
                          <a:rPr lang="en-US" b="1" i="1" smtClean="0">
                            <a:solidFill>
                              <a:srgbClr val="FF0000"/>
                            </a:solidFill>
                            <a:latin typeface="Cambria Math" panose="02040503050406030204" pitchFamily="18" charset="0"/>
                          </a:rPr>
                        </m:ctrlPr>
                      </m:sSupPr>
                      <m:e>
                        <m:r>
                          <a:rPr lang="en-US" b="1" i="1" smtClean="0">
                            <a:solidFill>
                              <a:srgbClr val="FF0000"/>
                            </a:solidFill>
                            <a:latin typeface="Cambria Math" panose="02040503050406030204" pitchFamily="18" charset="0"/>
                          </a:rPr>
                          <m:t>𝒆</m:t>
                        </m:r>
                      </m:e>
                      <m:sup>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𝒕</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𝑻</m:t>
                        </m:r>
                        <m:r>
                          <a:rPr lang="en-US" b="1" i="1" smtClean="0">
                            <a:solidFill>
                              <a:srgbClr val="FF0000"/>
                            </a:solidFill>
                            <a:latin typeface="Cambria Math" panose="02040503050406030204" pitchFamily="18" charset="0"/>
                          </a:rPr>
                          <m:t>𝟐</m:t>
                        </m:r>
                      </m:sup>
                    </m:sSup>
                  </m:oMath>
                </a14:m>
                <a:endParaRPr lang="en-US" sz="2400" b="1"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77036" y="1568824"/>
                <a:ext cx="9521905" cy="4724400"/>
              </a:xfrm>
              <a:blipFill rotWithShape="0">
                <a:blip r:embed="rId2"/>
                <a:stretch>
                  <a:fillRect l="-832" t="-1032" r="-768"/>
                </a:stretch>
              </a:blipFill>
            </p:spPr>
            <p:txBody>
              <a:bodyPr/>
              <a:lstStyle/>
              <a:p>
                <a:r>
                  <a:rPr lang="ar-IQ">
                    <a:noFill/>
                  </a:rPr>
                  <a:t> </a:t>
                </a:r>
              </a:p>
            </p:txBody>
          </p:sp>
        </mc:Fallback>
      </mc:AlternateContent>
      <p:pic>
        <p:nvPicPr>
          <p:cNvPr id="4" name="Picture 3"/>
          <p:cNvPicPr>
            <a:picLocks noChangeAspect="1"/>
          </p:cNvPicPr>
          <p:nvPr/>
        </p:nvPicPr>
        <p:blipFill>
          <a:blip r:embed="rId3"/>
          <a:stretch>
            <a:fillRect/>
          </a:stretch>
        </p:blipFill>
        <p:spPr>
          <a:xfrm>
            <a:off x="1623688" y="2670804"/>
            <a:ext cx="5436018" cy="3779196"/>
          </a:xfrm>
          <a:prstGeom prst="rect">
            <a:avLst/>
          </a:prstGeom>
        </p:spPr>
      </p:pic>
      <p:sp>
        <p:nvSpPr>
          <p:cNvPr id="5" name="Rectangle 4"/>
          <p:cNvSpPr/>
          <p:nvPr/>
        </p:nvSpPr>
        <p:spPr>
          <a:xfrm>
            <a:off x="1600199" y="6150114"/>
            <a:ext cx="10098742" cy="707886"/>
          </a:xfrm>
          <a:prstGeom prst="rect">
            <a:avLst/>
          </a:prstGeom>
        </p:spPr>
        <p:txBody>
          <a:bodyPr wrap="square">
            <a:spAutoFit/>
          </a:bodyPr>
          <a:lstStyle/>
          <a:p>
            <a:pPr algn="l"/>
            <a:r>
              <a:rPr lang="en-US" sz="2000" b="1" dirty="0" smtClean="0">
                <a:latin typeface="Helvetica-Bold"/>
              </a:rPr>
              <a:t>Figure 4 : </a:t>
            </a:r>
            <a:r>
              <a:rPr lang="en-US" sz="2000" dirty="0">
                <a:latin typeface="Helvetica" panose="020B0604020202020204" pitchFamily="34" charset="0"/>
              </a:rPr>
              <a:t>Spin-spin </a:t>
            </a:r>
            <a:r>
              <a:rPr lang="en-US" sz="2000" dirty="0" smtClean="0">
                <a:latin typeface="Helvetica" panose="020B0604020202020204" pitchFamily="34" charset="0"/>
              </a:rPr>
              <a:t>relaxation: Transverse </a:t>
            </a:r>
            <a:r>
              <a:rPr lang="en-US" sz="2000" dirty="0">
                <a:latin typeface="Helvetica" panose="020B0604020202020204" pitchFamily="34" charset="0"/>
              </a:rPr>
              <a:t>magnetization </a:t>
            </a:r>
            <a:r>
              <a:rPr lang="en-US" sz="2000" dirty="0" smtClean="0">
                <a:latin typeface="Helvetica" panose="020B0604020202020204" pitchFamily="34" charset="0"/>
              </a:rPr>
              <a:t>undergoes exponential decay.T2 corresponds </a:t>
            </a:r>
            <a:r>
              <a:rPr lang="en-US" sz="2000" dirty="0">
                <a:latin typeface="Helvetica" panose="020B0604020202020204" pitchFamily="34" charset="0"/>
              </a:rPr>
              <a:t>to time that </a:t>
            </a:r>
            <a:r>
              <a:rPr lang="en-US" sz="2000" dirty="0" smtClean="0">
                <a:latin typeface="Helvetica" panose="020B0604020202020204" pitchFamily="34" charset="0"/>
              </a:rPr>
              <a:t>have 37</a:t>
            </a:r>
            <a:r>
              <a:rPr lang="en-US" sz="2000" dirty="0">
                <a:latin typeface="Helvetica" panose="020B0604020202020204" pitchFamily="34" charset="0"/>
              </a:rPr>
              <a:t>% of </a:t>
            </a:r>
            <a:r>
              <a:rPr lang="en-US" sz="2000" dirty="0" err="1">
                <a:latin typeface="Helvetica" panose="020B0604020202020204" pitchFamily="34" charset="0"/>
              </a:rPr>
              <a:t>Mxy</a:t>
            </a:r>
            <a:endParaRPr lang="ar-IQ" sz="2000" dirty="0"/>
          </a:p>
        </p:txBody>
      </p:sp>
      <p:sp>
        <p:nvSpPr>
          <p:cNvPr id="6" name="Rectangle 5"/>
          <p:cNvSpPr/>
          <p:nvPr/>
        </p:nvSpPr>
        <p:spPr>
          <a:xfrm>
            <a:off x="7180730" y="2743795"/>
            <a:ext cx="4323882" cy="255454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0"/>
            <a:r>
              <a:rPr lang="en-US" sz="2000" b="1" dirty="0"/>
              <a:t>time representing the decay of the signal by 1/e, or 37%, is called the T2 relaxation time. 1/T2 is referred to as the transverse relaxation rate. This process of getting from a total in-phase situation to a total out-of-phase situation is called T2 relaxation.</a:t>
            </a:r>
            <a:endParaRPr lang="ar-IQ" sz="2000" b="1" dirty="0"/>
          </a:p>
        </p:txBody>
      </p:sp>
    </p:spTree>
    <p:extLst>
      <p:ext uri="{BB962C8B-B14F-4D97-AF65-F5344CB8AC3E}">
        <p14:creationId xmlns:p14="http://schemas.microsoft.com/office/powerpoint/2010/main" val="3348492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T2 </a:t>
            </a:r>
            <a:r>
              <a:rPr lang="en-US" b="1" dirty="0"/>
              <a:t>R</a:t>
            </a:r>
            <a:r>
              <a:rPr lang="en-US" b="1" dirty="0" smtClean="0"/>
              <a:t>elaxation </a:t>
            </a:r>
            <a:endParaRPr lang="ar-IQ" dirty="0"/>
          </a:p>
        </p:txBody>
      </p:sp>
      <p:sp>
        <p:nvSpPr>
          <p:cNvPr id="3" name="Content Placeholder 2"/>
          <p:cNvSpPr>
            <a:spLocks noGrp="1"/>
          </p:cNvSpPr>
          <p:nvPr>
            <p:ph idx="1"/>
          </p:nvPr>
        </p:nvSpPr>
        <p:spPr>
          <a:xfrm>
            <a:off x="2177036" y="1568824"/>
            <a:ext cx="9521905" cy="4724400"/>
          </a:xfrm>
        </p:spPr>
        <p:txBody>
          <a:bodyPr>
            <a:noAutofit/>
          </a:bodyPr>
          <a:lstStyle/>
          <a:p>
            <a:pPr lvl="0" algn="just" rtl="0">
              <a:buFont typeface="Wingdings" panose="05000000000000000000" pitchFamily="2" charset="2"/>
              <a:buChar char="v"/>
            </a:pPr>
            <a:r>
              <a:rPr lang="en-US" sz="2400" dirty="0"/>
              <a:t>The rate of </a:t>
            </a:r>
            <a:r>
              <a:rPr lang="en-US" sz="2400" b="1" dirty="0"/>
              <a:t>de-phasing </a:t>
            </a:r>
            <a:r>
              <a:rPr lang="en-US" sz="2400" dirty="0"/>
              <a:t>is different for each tissue. Fat tissue will de-phase quickly, while water will de-phase much </a:t>
            </a:r>
            <a:r>
              <a:rPr lang="en-US" sz="2400" dirty="0" smtClean="0"/>
              <a:t>slower (figure 6). </a:t>
            </a:r>
            <a:endParaRPr lang="en-US" sz="2400" b="1" dirty="0">
              <a:solidFill>
                <a:srgbClr val="FF0000"/>
              </a:solidFill>
            </a:endParaRPr>
          </a:p>
        </p:txBody>
      </p:sp>
      <p:pic>
        <p:nvPicPr>
          <p:cNvPr id="6" name="Picture 5"/>
          <p:cNvPicPr>
            <a:picLocks noChangeAspect="1"/>
          </p:cNvPicPr>
          <p:nvPr/>
        </p:nvPicPr>
        <p:blipFill>
          <a:blip r:embed="rId2"/>
          <a:stretch>
            <a:fillRect/>
          </a:stretch>
        </p:blipFill>
        <p:spPr>
          <a:xfrm>
            <a:off x="2177036" y="2957146"/>
            <a:ext cx="6157561" cy="3510890"/>
          </a:xfrm>
          <a:prstGeom prst="rect">
            <a:avLst/>
          </a:prstGeom>
        </p:spPr>
      </p:pic>
      <p:sp>
        <p:nvSpPr>
          <p:cNvPr id="7" name="Rectangle 6"/>
          <p:cNvSpPr/>
          <p:nvPr/>
        </p:nvSpPr>
        <p:spPr>
          <a:xfrm>
            <a:off x="8861611" y="3696928"/>
            <a:ext cx="2528048" cy="1015663"/>
          </a:xfrm>
          <a:prstGeom prst="rect">
            <a:avLst/>
          </a:prstGeom>
        </p:spPr>
        <p:txBody>
          <a:bodyPr wrap="square">
            <a:spAutoFit/>
          </a:bodyPr>
          <a:lstStyle/>
          <a:p>
            <a:pPr algn="l" rtl="0"/>
            <a:r>
              <a:rPr lang="fr-FR" sz="2000" b="1" dirty="0">
                <a:solidFill>
                  <a:srgbClr val="000000"/>
                </a:solidFill>
                <a:latin typeface="Times New Roman" panose="02020603050405020304" pitchFamily="18" charset="0"/>
              </a:rPr>
              <a:t>Figure </a:t>
            </a:r>
            <a:r>
              <a:rPr lang="fr-FR" sz="2000" b="1" dirty="0" smtClean="0">
                <a:solidFill>
                  <a:srgbClr val="000000"/>
                </a:solidFill>
                <a:latin typeface="Times New Roman" panose="02020603050405020304" pitchFamily="18" charset="0"/>
              </a:rPr>
              <a:t>6: </a:t>
            </a:r>
            <a:r>
              <a:rPr lang="fr-FR" sz="2000" dirty="0">
                <a:solidFill>
                  <a:srgbClr val="000000"/>
                </a:solidFill>
                <a:latin typeface="Times New Roman" panose="02020603050405020304" pitchFamily="18" charset="0"/>
              </a:rPr>
              <a:t>Transverse magnetization </a:t>
            </a:r>
            <a:r>
              <a:rPr lang="fr-FR" sz="2000" dirty="0" err="1">
                <a:solidFill>
                  <a:srgbClr val="000000"/>
                </a:solidFill>
                <a:latin typeface="Times New Roman" panose="02020603050405020304" pitchFamily="18" charset="0"/>
              </a:rPr>
              <a:t>decay</a:t>
            </a:r>
            <a:r>
              <a:rPr lang="fr-FR" sz="2000" dirty="0">
                <a:solidFill>
                  <a:srgbClr val="000000"/>
                </a:solidFill>
                <a:latin typeface="Times New Roman" panose="02020603050405020304" pitchFamily="18" charset="0"/>
              </a:rPr>
              <a:t> (T2) </a:t>
            </a:r>
            <a:endParaRPr lang="ar-IQ" sz="2000" dirty="0"/>
          </a:p>
        </p:txBody>
      </p:sp>
    </p:spTree>
    <p:extLst>
      <p:ext uri="{BB962C8B-B14F-4D97-AF65-F5344CB8AC3E}">
        <p14:creationId xmlns:p14="http://schemas.microsoft.com/office/powerpoint/2010/main" val="1891755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Remarks </a:t>
            </a:r>
            <a:endParaRPr lang="ar-IQ" b="1" dirty="0"/>
          </a:p>
        </p:txBody>
      </p:sp>
      <p:sp>
        <p:nvSpPr>
          <p:cNvPr id="3" name="Content Placeholder 2"/>
          <p:cNvSpPr>
            <a:spLocks noGrp="1"/>
          </p:cNvSpPr>
          <p:nvPr>
            <p:ph idx="1"/>
          </p:nvPr>
        </p:nvSpPr>
        <p:spPr>
          <a:xfrm>
            <a:off x="2177036" y="1568824"/>
            <a:ext cx="9521905" cy="4724400"/>
          </a:xfrm>
        </p:spPr>
        <p:txBody>
          <a:bodyPr>
            <a:noAutofit/>
          </a:bodyPr>
          <a:lstStyle/>
          <a:p>
            <a:pPr lvl="0" algn="just" rtl="0">
              <a:buFont typeface="Wingdings" panose="05000000000000000000" pitchFamily="2" charset="2"/>
              <a:buChar char="v"/>
            </a:pPr>
            <a:r>
              <a:rPr lang="en-US" sz="2400" dirty="0"/>
              <a:t>T2: it happens much faster than T1 relaxation. </a:t>
            </a:r>
            <a:endParaRPr lang="en-US" sz="2400" dirty="0" smtClean="0"/>
          </a:p>
          <a:p>
            <a:pPr lvl="0" algn="just" rtl="0">
              <a:buFont typeface="Wingdings" panose="05000000000000000000" pitchFamily="2" charset="2"/>
              <a:buChar char="v"/>
            </a:pPr>
            <a:r>
              <a:rPr lang="en-US" sz="2400" dirty="0" smtClean="0"/>
              <a:t>T2 </a:t>
            </a:r>
            <a:r>
              <a:rPr lang="en-US" sz="2400" dirty="0"/>
              <a:t>relaxation happens in tens of milliseconds, while T1 can take up to seconds. </a:t>
            </a:r>
            <a:endParaRPr lang="en-US" sz="2400" dirty="0" smtClean="0"/>
          </a:p>
          <a:p>
            <a:pPr lvl="0" algn="just" rtl="0">
              <a:buFont typeface="Wingdings" panose="05000000000000000000" pitchFamily="2" charset="2"/>
              <a:buChar char="v"/>
            </a:pPr>
            <a:r>
              <a:rPr lang="en-US" sz="2400" dirty="0" smtClean="0"/>
              <a:t>T2 </a:t>
            </a:r>
            <a:r>
              <a:rPr lang="en-US" sz="2400" dirty="0"/>
              <a:t>relaxation is also called spin–spin relaxation because it describes interactions between protons in their immediate surroundings (molecules). </a:t>
            </a:r>
            <a:endParaRPr lang="en-US" sz="2400" b="1" dirty="0">
              <a:solidFill>
                <a:srgbClr val="FF0000"/>
              </a:solidFill>
            </a:endParaRPr>
          </a:p>
        </p:txBody>
      </p:sp>
    </p:spTree>
    <p:extLst>
      <p:ext uri="{BB962C8B-B14F-4D97-AF65-F5344CB8AC3E}">
        <p14:creationId xmlns:p14="http://schemas.microsoft.com/office/powerpoint/2010/main" val="3969754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T2* Relaxation Time</a:t>
            </a:r>
            <a:br>
              <a:rPr lang="en-US" b="1" dirty="0"/>
            </a:br>
            <a:endParaRPr lang="ar-IQ" b="1" dirty="0"/>
          </a:p>
        </p:txBody>
      </p:sp>
      <p:sp>
        <p:nvSpPr>
          <p:cNvPr id="3" name="Content Placeholder 2"/>
          <p:cNvSpPr>
            <a:spLocks noGrp="1"/>
          </p:cNvSpPr>
          <p:nvPr>
            <p:ph idx="1"/>
          </p:nvPr>
        </p:nvSpPr>
        <p:spPr>
          <a:xfrm>
            <a:off x="2177036" y="1568824"/>
            <a:ext cx="9521905" cy="4724400"/>
          </a:xfrm>
        </p:spPr>
        <p:txBody>
          <a:bodyPr>
            <a:noAutofit/>
          </a:bodyPr>
          <a:lstStyle/>
          <a:p>
            <a:pPr algn="l" rtl="0"/>
            <a:r>
              <a:rPr lang="en-US" sz="2400" dirty="0" smtClean="0"/>
              <a:t>Extrinsic </a:t>
            </a:r>
            <a:r>
              <a:rPr lang="en-US" sz="2400" dirty="0"/>
              <a:t>magnetic inhomogeneities make loss of phase coherence </a:t>
            </a:r>
            <a:r>
              <a:rPr lang="en-US" sz="2400" dirty="0" smtClean="0"/>
              <a:t>more rapidly </a:t>
            </a:r>
            <a:r>
              <a:rPr lang="en-US" sz="2400" dirty="0"/>
              <a:t>than from spin-spin interactions. When external magnet’s (Bo)</a:t>
            </a:r>
          </a:p>
          <a:p>
            <a:pPr algn="l" rtl="0"/>
            <a:r>
              <a:rPr lang="en-US" sz="2400" dirty="0"/>
              <a:t>inhomogeneity is considered, the spin-spin decay constant T2 is </a:t>
            </a:r>
            <a:r>
              <a:rPr lang="en-US" sz="2400" dirty="0" smtClean="0"/>
              <a:t>reduced to </a:t>
            </a:r>
            <a:r>
              <a:rPr lang="en-US" sz="2400" dirty="0"/>
              <a:t>T2* </a:t>
            </a:r>
            <a:r>
              <a:rPr lang="en-US" sz="2400" dirty="0" smtClean="0"/>
              <a:t>(figure 7).</a:t>
            </a:r>
          </a:p>
          <a:p>
            <a:pPr algn="l" rtl="0"/>
            <a:r>
              <a:rPr lang="en-US" sz="2400" dirty="0" smtClean="0"/>
              <a:t>The </a:t>
            </a:r>
            <a:r>
              <a:rPr lang="en-US" sz="2400" dirty="0"/>
              <a:t>T2* depends on the homogeneity of the </a:t>
            </a:r>
            <a:r>
              <a:rPr lang="en-US" sz="2400" dirty="0" smtClean="0"/>
              <a:t>main magnetic </a:t>
            </a:r>
            <a:r>
              <a:rPr lang="en-US" sz="2400" dirty="0"/>
              <a:t>field and presence of susceptibility agents (contrast </a:t>
            </a:r>
            <a:r>
              <a:rPr lang="en-US" sz="2400" dirty="0" smtClean="0"/>
              <a:t>material) in </a:t>
            </a:r>
            <a:r>
              <a:rPr lang="en-US" sz="2400" dirty="0"/>
              <a:t>the tissue.</a:t>
            </a:r>
            <a:endParaRPr lang="en-US" sz="2400" b="1" dirty="0">
              <a:solidFill>
                <a:srgbClr val="FF0000"/>
              </a:solidFill>
            </a:endParaRPr>
          </a:p>
        </p:txBody>
      </p:sp>
    </p:spTree>
    <p:extLst>
      <p:ext uri="{BB962C8B-B14F-4D97-AF65-F5344CB8AC3E}">
        <p14:creationId xmlns:p14="http://schemas.microsoft.com/office/powerpoint/2010/main" val="1560690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T2* Relaxation Time</a:t>
            </a:r>
            <a:br>
              <a:rPr lang="en-US" b="1" dirty="0"/>
            </a:br>
            <a:endParaRPr lang="ar-IQ" b="1" dirty="0"/>
          </a:p>
        </p:txBody>
      </p:sp>
      <p:pic>
        <p:nvPicPr>
          <p:cNvPr id="4" name="Picture 3"/>
          <p:cNvPicPr>
            <a:picLocks noChangeAspect="1"/>
          </p:cNvPicPr>
          <p:nvPr/>
        </p:nvPicPr>
        <p:blipFill>
          <a:blip r:embed="rId2"/>
          <a:stretch>
            <a:fillRect/>
          </a:stretch>
        </p:blipFill>
        <p:spPr>
          <a:xfrm>
            <a:off x="1838854" y="1750804"/>
            <a:ext cx="5209914" cy="3896960"/>
          </a:xfrm>
          <a:prstGeom prst="rect">
            <a:avLst/>
          </a:prstGeom>
        </p:spPr>
      </p:pic>
      <p:sp>
        <p:nvSpPr>
          <p:cNvPr id="5" name="Rectangle 4"/>
          <p:cNvSpPr/>
          <p:nvPr/>
        </p:nvSpPr>
        <p:spPr>
          <a:xfrm>
            <a:off x="7566672" y="2960620"/>
            <a:ext cx="3420035" cy="1477328"/>
          </a:xfrm>
          <a:prstGeom prst="rect">
            <a:avLst/>
          </a:prstGeom>
        </p:spPr>
        <p:txBody>
          <a:bodyPr wrap="square">
            <a:spAutoFit/>
          </a:bodyPr>
          <a:lstStyle/>
          <a:p>
            <a:pPr algn="l"/>
            <a:r>
              <a:rPr lang="en-US" b="1" dirty="0" smtClean="0">
                <a:latin typeface="Helvetica-Bold"/>
              </a:rPr>
              <a:t>Figure 6: </a:t>
            </a:r>
            <a:r>
              <a:rPr lang="en-US" dirty="0">
                <a:latin typeface="Helvetica" panose="020B0604020202020204" pitchFamily="34" charset="0"/>
              </a:rPr>
              <a:t>T2 decays with </a:t>
            </a:r>
            <a:r>
              <a:rPr lang="en-US" dirty="0" smtClean="0">
                <a:latin typeface="Helvetica" panose="020B0604020202020204" pitchFamily="34" charset="0"/>
              </a:rPr>
              <a:t>intrinsic magnetic </a:t>
            </a:r>
            <a:r>
              <a:rPr lang="en-US" dirty="0">
                <a:latin typeface="Helvetica" panose="020B0604020202020204" pitchFamily="34" charset="0"/>
              </a:rPr>
              <a:t>in-homogeneities </a:t>
            </a:r>
            <a:r>
              <a:rPr lang="en-US" dirty="0" smtClean="0">
                <a:latin typeface="Helvetica" panose="020B0604020202020204" pitchFamily="34" charset="0"/>
              </a:rPr>
              <a:t>and T2</a:t>
            </a:r>
            <a:r>
              <a:rPr lang="en-US" dirty="0">
                <a:latin typeface="Helvetica" panose="020B0604020202020204" pitchFamily="34" charset="0"/>
              </a:rPr>
              <a:t>* decays with both </a:t>
            </a:r>
            <a:r>
              <a:rPr lang="en-US" dirty="0" smtClean="0">
                <a:latin typeface="Helvetica" panose="020B0604020202020204" pitchFamily="34" charset="0"/>
              </a:rPr>
              <a:t>intrinsic and </a:t>
            </a:r>
            <a:r>
              <a:rPr lang="en-US" dirty="0">
                <a:latin typeface="Helvetica" panose="020B0604020202020204" pitchFamily="34" charset="0"/>
              </a:rPr>
              <a:t>extrinsic magnetic inhomogeneities</a:t>
            </a:r>
            <a:endParaRPr lang="ar-IQ" dirty="0"/>
          </a:p>
        </p:txBody>
      </p:sp>
    </p:spTree>
    <p:extLst>
      <p:ext uri="{BB962C8B-B14F-4D97-AF65-F5344CB8AC3E}">
        <p14:creationId xmlns:p14="http://schemas.microsoft.com/office/powerpoint/2010/main" val="4012780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372190" y="2219476"/>
            <a:ext cx="7478138" cy="3320712"/>
          </a:xfrm>
          <a:prstGeom prst="rect">
            <a:avLst/>
          </a:prstGeom>
        </p:spPr>
      </p:pic>
      <p:sp>
        <p:nvSpPr>
          <p:cNvPr id="6" name="Rectangle 5"/>
          <p:cNvSpPr/>
          <p:nvPr/>
        </p:nvSpPr>
        <p:spPr>
          <a:xfrm>
            <a:off x="3458865" y="1573145"/>
            <a:ext cx="7304787" cy="646331"/>
          </a:xfrm>
          <a:prstGeom prst="rect">
            <a:avLst/>
          </a:prstGeom>
        </p:spPr>
        <p:txBody>
          <a:bodyPr wrap="square">
            <a:spAutoFit/>
          </a:bodyPr>
          <a:lstStyle/>
          <a:p>
            <a:pPr algn="l" rtl="0"/>
            <a:r>
              <a:rPr lang="en-US" b="1" dirty="0">
                <a:solidFill>
                  <a:srgbClr val="000000"/>
                </a:solidFill>
                <a:latin typeface="Times New Roman" panose="02020603050405020304" pitchFamily="18" charset="0"/>
              </a:rPr>
              <a:t>Table </a:t>
            </a:r>
            <a:r>
              <a:rPr lang="en-US" b="1" dirty="0" smtClean="0">
                <a:solidFill>
                  <a:srgbClr val="000000"/>
                </a:solidFill>
                <a:latin typeface="Times New Roman" panose="02020603050405020304" pitchFamily="18" charset="0"/>
              </a:rPr>
              <a:t>2: </a:t>
            </a:r>
            <a:r>
              <a:rPr lang="en-US" dirty="0">
                <a:solidFill>
                  <a:srgbClr val="000000"/>
                </a:solidFill>
                <a:latin typeface="Times New Roman" panose="02020603050405020304" pitchFamily="18" charset="0"/>
              </a:rPr>
              <a:t>Approximate spin density (SD) and relaxation times (Tl, T2) for various tissues. </a:t>
            </a:r>
            <a:endParaRPr lang="ar-IQ" dirty="0"/>
          </a:p>
        </p:txBody>
      </p:sp>
    </p:spTree>
    <p:extLst>
      <p:ext uri="{BB962C8B-B14F-4D97-AF65-F5344CB8AC3E}">
        <p14:creationId xmlns:p14="http://schemas.microsoft.com/office/powerpoint/2010/main" val="1334158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b="1" dirty="0" smtClean="0"/>
              <a:t>relaxation </a:t>
            </a:r>
            <a:endParaRPr lang="ar-IQ" dirty="0"/>
          </a:p>
        </p:txBody>
      </p:sp>
      <p:sp>
        <p:nvSpPr>
          <p:cNvPr id="3" name="Content Placeholder 2"/>
          <p:cNvSpPr>
            <a:spLocks noGrp="1"/>
          </p:cNvSpPr>
          <p:nvPr>
            <p:ph idx="1"/>
          </p:nvPr>
        </p:nvSpPr>
        <p:spPr>
          <a:xfrm>
            <a:off x="2177036" y="1568824"/>
            <a:ext cx="9743464" cy="4724400"/>
          </a:xfrm>
        </p:spPr>
        <p:txBody>
          <a:bodyPr>
            <a:noAutofit/>
          </a:bodyPr>
          <a:lstStyle/>
          <a:p>
            <a:pPr marL="0" lvl="0" indent="0" algn="just" rtl="0">
              <a:buNone/>
            </a:pPr>
            <a:r>
              <a:rPr lang="en-US" sz="2400" dirty="0"/>
              <a:t>The </a:t>
            </a:r>
            <a:r>
              <a:rPr lang="en-US" sz="2400" b="1" dirty="0"/>
              <a:t>relaxation </a:t>
            </a:r>
            <a:r>
              <a:rPr lang="en-US" sz="2400" dirty="0"/>
              <a:t>means the return of a perturbed system into the original situation "equilibrium" and each relaxation process can be characterization by a relaxation time. The relaxation process can be divided into two parts: </a:t>
            </a:r>
            <a:r>
              <a:rPr lang="en-US" sz="2400" b="1" dirty="0"/>
              <a:t>T1 </a:t>
            </a:r>
            <a:r>
              <a:rPr lang="en-US" sz="2400" dirty="0"/>
              <a:t>and </a:t>
            </a:r>
            <a:r>
              <a:rPr lang="en-US" sz="2400" b="1" dirty="0"/>
              <a:t>T2 relaxation</a:t>
            </a:r>
            <a:r>
              <a:rPr lang="en-US" sz="2400" dirty="0"/>
              <a:t>. </a:t>
            </a:r>
            <a:endParaRPr lang="ar-IQ" sz="2400" dirty="0">
              <a:solidFill>
                <a:schemeClr val="tx1"/>
              </a:solidFill>
            </a:endParaRPr>
          </a:p>
        </p:txBody>
      </p:sp>
    </p:spTree>
    <p:extLst>
      <p:ext uri="{BB962C8B-B14F-4D97-AF65-F5344CB8AC3E}">
        <p14:creationId xmlns:p14="http://schemas.microsoft.com/office/powerpoint/2010/main" val="992391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286" y="624110"/>
            <a:ext cx="8911687" cy="1280890"/>
          </a:xfrm>
        </p:spPr>
        <p:txBody>
          <a:bodyPr>
            <a:normAutofit/>
          </a:bodyPr>
          <a:lstStyle/>
          <a:p>
            <a:r>
              <a:rPr lang="en-US" sz="4000" b="1" i="1" u="sng" dirty="0" smtClean="0">
                <a:solidFill>
                  <a:schemeClr val="tx1"/>
                </a:solidFill>
                <a:latin typeface="Times New Roman" panose="02020603050405020304" pitchFamily="18" charset="0"/>
                <a:cs typeface="Times New Roman" panose="02020603050405020304" pitchFamily="18" charset="0"/>
              </a:rPr>
              <a:t>Discussion</a:t>
            </a:r>
            <a:r>
              <a:rPr lang="en-US" sz="4000" b="1" dirty="0" smtClean="0">
                <a:solidFill>
                  <a:schemeClr val="tx1"/>
                </a:solidFill>
                <a:latin typeface="Times New Roman" panose="02020603050405020304" pitchFamily="18" charset="0"/>
                <a:cs typeface="Times New Roman" panose="02020603050405020304" pitchFamily="18" charset="0"/>
              </a:rPr>
              <a:t> </a:t>
            </a:r>
            <a:endParaRPr lang="ar-IQ" sz="40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136286" y="1492622"/>
            <a:ext cx="9368326" cy="3832413"/>
          </a:xfrm>
        </p:spPr>
        <p:txBody>
          <a:bodyPr>
            <a:noAutofit/>
          </a:bodyPr>
          <a:lstStyle/>
          <a:p>
            <a:pPr marL="0" lvl="0" indent="0" algn="l" rtl="0">
              <a:buNone/>
            </a:pPr>
            <a:endParaRPr lang="en-US" sz="2800" dirty="0" smtClean="0">
              <a:solidFill>
                <a:schemeClr val="tx1"/>
              </a:solidFill>
              <a:latin typeface="Times New Roman" panose="02020603050405020304" pitchFamily="18" charset="0"/>
              <a:cs typeface="Times New Roman" panose="02020603050405020304" pitchFamily="18" charset="0"/>
            </a:endParaRPr>
          </a:p>
          <a:p>
            <a:pPr algn="l" rtl="0"/>
            <a:r>
              <a:rPr lang="en-US" sz="2800" dirty="0" smtClean="0">
                <a:solidFill>
                  <a:schemeClr val="tx1"/>
                </a:solidFill>
                <a:latin typeface="Times New Roman" panose="02020603050405020304" pitchFamily="18" charset="0"/>
                <a:cs typeface="Times New Roman" panose="02020603050405020304" pitchFamily="18" charset="0"/>
              </a:rPr>
              <a:t>Q1: What are T1 and T2?</a:t>
            </a:r>
          </a:p>
          <a:p>
            <a:pPr algn="l" rtl="0"/>
            <a:r>
              <a:rPr lang="en-US" sz="2800" dirty="0" smtClean="0">
                <a:solidFill>
                  <a:schemeClr val="tx1"/>
                </a:solidFill>
                <a:latin typeface="Times New Roman" panose="02020603050405020304" pitchFamily="18" charset="0"/>
                <a:cs typeface="Times New Roman" panose="02020603050405020304" pitchFamily="18" charset="0"/>
              </a:rPr>
              <a:t> Q2: why T1 is called spin-lattice relaxation?</a:t>
            </a:r>
          </a:p>
          <a:p>
            <a:pPr algn="l" rtl="0"/>
            <a:r>
              <a:rPr lang="en-US" sz="2800" dirty="0" smtClean="0">
                <a:solidFill>
                  <a:schemeClr val="tx1"/>
                </a:solidFill>
                <a:latin typeface="Times New Roman" panose="02020603050405020304" pitchFamily="18" charset="0"/>
                <a:cs typeface="Times New Roman" panose="02020603050405020304" pitchFamily="18" charset="0"/>
              </a:rPr>
              <a:t>Q3: Why T2 is called spin- spin relaxation ?</a:t>
            </a:r>
          </a:p>
          <a:p>
            <a:pPr algn="l" rtl="0"/>
            <a:r>
              <a:rPr lang="en-US" sz="2800" dirty="0" smtClean="0">
                <a:solidFill>
                  <a:schemeClr val="tx1"/>
                </a:solidFill>
                <a:latin typeface="Times New Roman" panose="02020603050405020304" pitchFamily="18" charset="0"/>
                <a:cs typeface="Times New Roman" panose="02020603050405020304" pitchFamily="18" charset="0"/>
              </a:rPr>
              <a:t>Q4: What is the reason that the T1 are different from tissue to another?</a:t>
            </a:r>
          </a:p>
          <a:p>
            <a:pPr algn="l" rtl="0"/>
            <a:r>
              <a:rPr lang="en-US" sz="2800" dirty="0" smtClean="0">
                <a:solidFill>
                  <a:schemeClr val="tx1"/>
                </a:solidFill>
                <a:latin typeface="Times New Roman" panose="02020603050405020304" pitchFamily="18" charset="0"/>
                <a:cs typeface="Times New Roman" panose="02020603050405020304" pitchFamily="18" charset="0"/>
              </a:rPr>
              <a:t>Q5: Why T1 for fat is shorter that T1 for water?</a:t>
            </a:r>
          </a:p>
          <a:p>
            <a:pPr algn="l" rtl="0"/>
            <a:r>
              <a:rPr lang="en-US" sz="2800" dirty="0" smtClean="0">
                <a:solidFill>
                  <a:schemeClr val="tx1"/>
                </a:solidFill>
                <a:latin typeface="Times New Roman" panose="02020603050405020304" pitchFamily="18" charset="0"/>
                <a:cs typeface="Times New Roman" panose="02020603050405020304" pitchFamily="18" charset="0"/>
              </a:rPr>
              <a:t>Q6: why T1 increases with increasing magnetic field</a:t>
            </a:r>
          </a:p>
          <a:p>
            <a:pPr algn="l" rtl="0"/>
            <a:endParaRPr lang="en-US" sz="2800" dirty="0" smtClean="0">
              <a:solidFill>
                <a:schemeClr val="tx1"/>
              </a:solidFill>
              <a:latin typeface="Times New Roman" panose="02020603050405020304" pitchFamily="18" charset="0"/>
              <a:cs typeface="Times New Roman" panose="02020603050405020304" pitchFamily="18" charset="0"/>
            </a:endParaRPr>
          </a:p>
          <a:p>
            <a:pPr algn="l" rtl="0"/>
            <a:endParaRPr lang="en-US" sz="2800" dirty="0" smtClean="0">
              <a:solidFill>
                <a:schemeClr val="tx1"/>
              </a:solidFill>
              <a:latin typeface="Times New Roman" panose="02020603050405020304" pitchFamily="18" charset="0"/>
              <a:cs typeface="Times New Roman" panose="02020603050405020304" pitchFamily="18" charset="0"/>
            </a:endParaRPr>
          </a:p>
          <a:p>
            <a:pPr algn="l" rtl="0"/>
            <a:endParaRPr lang="en-US" sz="2800" dirty="0" smtClean="0">
              <a:solidFill>
                <a:schemeClr val="tx1"/>
              </a:solidFill>
              <a:latin typeface="Times New Roman" panose="02020603050405020304" pitchFamily="18" charset="0"/>
              <a:cs typeface="Times New Roman" panose="02020603050405020304" pitchFamily="18" charset="0"/>
            </a:endParaRPr>
          </a:p>
          <a:p>
            <a:pPr algn="l" rtl="0"/>
            <a:endParaRPr lang="en-US" sz="2800" dirty="0" smtClean="0">
              <a:solidFill>
                <a:schemeClr val="tx1"/>
              </a:solidFill>
              <a:latin typeface="Times New Roman" panose="02020603050405020304" pitchFamily="18" charset="0"/>
              <a:cs typeface="Times New Roman" panose="02020603050405020304" pitchFamily="18" charset="0"/>
            </a:endParaRPr>
          </a:p>
          <a:p>
            <a:pPr algn="l" rtl="0"/>
            <a:endParaRPr lang="en-US" sz="2800" dirty="0" smtClean="0">
              <a:solidFill>
                <a:schemeClr val="tx1"/>
              </a:solidFill>
              <a:latin typeface="Times New Roman" panose="02020603050405020304" pitchFamily="18" charset="0"/>
              <a:cs typeface="Times New Roman" panose="02020603050405020304" pitchFamily="18" charset="0"/>
            </a:endParaRPr>
          </a:p>
          <a:p>
            <a:pPr algn="l" rtl="0"/>
            <a:endParaRPr lang="en-US" sz="2800" dirty="0" smtClean="0">
              <a:solidFill>
                <a:schemeClr val="tx1"/>
              </a:solidFill>
              <a:latin typeface="Times New Roman" panose="02020603050405020304" pitchFamily="18" charset="0"/>
              <a:cs typeface="Times New Roman" panose="02020603050405020304" pitchFamily="18" charset="0"/>
            </a:endParaRPr>
          </a:p>
          <a:p>
            <a:pPr algn="l" rtl="0"/>
            <a:endParaRPr lang="ar-IQ"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4502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82526" y="754737"/>
            <a:ext cx="3357932" cy="1280890"/>
          </a:xfrm>
        </p:spPr>
        <p:txBody>
          <a:bodyPr>
            <a:normAutofit/>
          </a:bodyPr>
          <a:lstStyle/>
          <a:p>
            <a:r>
              <a:rPr lang="en-US" sz="4400" b="1" dirty="0" smtClean="0"/>
              <a:t>Thank you </a:t>
            </a:r>
            <a:endParaRPr lang="ar-IQ" sz="4400" b="1" dirty="0"/>
          </a:p>
        </p:txBody>
      </p:sp>
    </p:spTree>
    <p:extLst>
      <p:ext uri="{BB962C8B-B14F-4D97-AF65-F5344CB8AC3E}">
        <p14:creationId xmlns:p14="http://schemas.microsoft.com/office/powerpoint/2010/main" val="2670601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T1 </a:t>
            </a:r>
            <a:r>
              <a:rPr lang="en-US" b="1" dirty="0"/>
              <a:t>R</a:t>
            </a:r>
            <a:r>
              <a:rPr lang="en-US" b="1" dirty="0" smtClean="0"/>
              <a:t>elaxation </a:t>
            </a:r>
            <a:endParaRPr lang="ar-IQ" dirty="0"/>
          </a:p>
        </p:txBody>
      </p:sp>
      <p:sp>
        <p:nvSpPr>
          <p:cNvPr id="3" name="Content Placeholder 2"/>
          <p:cNvSpPr>
            <a:spLocks noGrp="1"/>
          </p:cNvSpPr>
          <p:nvPr>
            <p:ph idx="1"/>
          </p:nvPr>
        </p:nvSpPr>
        <p:spPr>
          <a:xfrm>
            <a:off x="2177036" y="1568824"/>
            <a:ext cx="9743464" cy="4724400"/>
          </a:xfrm>
        </p:spPr>
        <p:txBody>
          <a:bodyPr>
            <a:noAutofit/>
          </a:bodyPr>
          <a:lstStyle/>
          <a:p>
            <a:pPr lvl="0" algn="just" rtl="0">
              <a:buFont typeface="Wingdings" panose="05000000000000000000" pitchFamily="2" charset="2"/>
              <a:buChar char="v"/>
            </a:pPr>
            <a:r>
              <a:rPr lang="en-US" sz="2400" dirty="0"/>
              <a:t>T1 relaxation describes what happens in the Z </a:t>
            </a:r>
            <a:r>
              <a:rPr lang="en-US" sz="2400" dirty="0" smtClean="0"/>
              <a:t>direction.</a:t>
            </a:r>
          </a:p>
          <a:p>
            <a:pPr lvl="0" algn="just" rtl="0">
              <a:buFont typeface="Wingdings" panose="05000000000000000000" pitchFamily="2" charset="2"/>
              <a:buChar char="v"/>
            </a:pPr>
            <a:r>
              <a:rPr lang="en-US" sz="2400" dirty="0" smtClean="0"/>
              <a:t>T1 </a:t>
            </a:r>
            <a:r>
              <a:rPr lang="en-US" sz="2400" dirty="0"/>
              <a:t>is spin-lattice relaxation time which relates to the recovery of the magnetization along z direction </a:t>
            </a:r>
            <a:r>
              <a:rPr lang="en-US" sz="2400" b="1" dirty="0"/>
              <a:t>after RF pulse</a:t>
            </a:r>
            <a:r>
              <a:rPr lang="en-US" sz="2400" dirty="0"/>
              <a:t>. </a:t>
            </a:r>
            <a:endParaRPr lang="en-US" sz="2400" dirty="0" smtClean="0"/>
          </a:p>
          <a:p>
            <a:pPr lvl="0" algn="just" rtl="0">
              <a:buFont typeface="Wingdings" panose="05000000000000000000" pitchFamily="2" charset="2"/>
              <a:buChar char="v"/>
            </a:pPr>
            <a:r>
              <a:rPr lang="en-US" sz="2400" dirty="0"/>
              <a:t>We can say that this as the time it takes tissue to recover from an RF pulse so you can give another pulse and still get signal. </a:t>
            </a:r>
            <a:endParaRPr lang="en-US" sz="2400" dirty="0" smtClean="0"/>
          </a:p>
          <a:p>
            <a:pPr lvl="0" algn="just" rtl="0">
              <a:buFont typeface="Wingdings" panose="05000000000000000000" pitchFamily="2" charset="2"/>
              <a:buChar char="v"/>
            </a:pPr>
            <a:r>
              <a:rPr lang="en-US" sz="2400" dirty="0"/>
              <a:t>T1 is called the </a:t>
            </a:r>
            <a:r>
              <a:rPr lang="en-US" sz="2400" b="1" dirty="0"/>
              <a:t>spin-lattice relaxation time </a:t>
            </a:r>
            <a:r>
              <a:rPr lang="en-US" sz="2400" dirty="0"/>
              <a:t>because it refers to the time it takes for the </a:t>
            </a:r>
            <a:r>
              <a:rPr lang="en-US" sz="2400" b="1" dirty="0"/>
              <a:t>spins </a:t>
            </a:r>
            <a:r>
              <a:rPr lang="en-US" sz="2400" dirty="0"/>
              <a:t>to give the energy they obtained from the RF pulse back to the surrounding tissue (</a:t>
            </a:r>
            <a:r>
              <a:rPr lang="en-US" sz="2400" b="1" dirty="0"/>
              <a:t>lattice</a:t>
            </a:r>
            <a:r>
              <a:rPr lang="en-US" sz="2400" dirty="0"/>
              <a:t>) in order to go back to their equilibrium state. </a:t>
            </a:r>
            <a:endParaRPr lang="en-US" sz="2400" dirty="0">
              <a:solidFill>
                <a:schemeClr val="tx1"/>
              </a:solidFill>
            </a:endParaRPr>
          </a:p>
        </p:txBody>
      </p:sp>
    </p:spTree>
    <p:extLst>
      <p:ext uri="{BB962C8B-B14F-4D97-AF65-F5344CB8AC3E}">
        <p14:creationId xmlns:p14="http://schemas.microsoft.com/office/powerpoint/2010/main" val="851116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T1 </a:t>
            </a:r>
            <a:r>
              <a:rPr lang="en-US" b="1" dirty="0"/>
              <a:t>R</a:t>
            </a:r>
            <a:r>
              <a:rPr lang="en-US" b="1" dirty="0" smtClean="0"/>
              <a:t>elaxation </a:t>
            </a:r>
            <a:endParaRPr lang="ar-IQ" dirty="0"/>
          </a:p>
        </p:txBody>
      </p:sp>
      <p:sp>
        <p:nvSpPr>
          <p:cNvPr id="3" name="Content Placeholder 2"/>
          <p:cNvSpPr>
            <a:spLocks noGrp="1"/>
          </p:cNvSpPr>
          <p:nvPr>
            <p:ph idx="1"/>
          </p:nvPr>
        </p:nvSpPr>
        <p:spPr>
          <a:xfrm>
            <a:off x="2177036" y="1568824"/>
            <a:ext cx="9743464" cy="4724400"/>
          </a:xfrm>
        </p:spPr>
        <p:txBody>
          <a:bodyPr>
            <a:noAutofit/>
          </a:bodyPr>
          <a:lstStyle/>
          <a:p>
            <a:pPr algn="l" rtl="0">
              <a:buFont typeface="Wingdings" panose="05000000000000000000" pitchFamily="2" charset="2"/>
              <a:buChar char="v"/>
            </a:pPr>
            <a:r>
              <a:rPr lang="en-US" sz="2400" dirty="0"/>
              <a:t>after a little while, the situation is exactly as before we sent an RF pulse into the patient. </a:t>
            </a:r>
          </a:p>
          <a:p>
            <a:pPr marL="0" indent="0" algn="l" rtl="0">
              <a:buNone/>
            </a:pPr>
            <a:endParaRPr lang="en-US" sz="2400" dirty="0" smtClean="0"/>
          </a:p>
          <a:p>
            <a:pPr algn="l" rtl="0">
              <a:buFont typeface="Wingdings" panose="05000000000000000000" pitchFamily="2" charset="2"/>
              <a:buChar char="v"/>
            </a:pPr>
            <a:r>
              <a:rPr lang="en-US" sz="2400" dirty="0" smtClean="0"/>
              <a:t>the </a:t>
            </a:r>
            <a:r>
              <a:rPr lang="en-US" sz="2400" dirty="0"/>
              <a:t>RF pulse is </a:t>
            </a:r>
            <a:r>
              <a:rPr lang="en-US" sz="2400" b="1" dirty="0"/>
              <a:t>turned off</a:t>
            </a:r>
            <a:r>
              <a:rPr lang="en-US" sz="2400" dirty="0"/>
              <a:t>. Therefore, after the RF pulse is turned off, two things will occur: </a:t>
            </a:r>
          </a:p>
          <a:p>
            <a:pPr algn="l" rtl="0">
              <a:buFont typeface="Wingdings" panose="05000000000000000000" pitchFamily="2" charset="2"/>
              <a:buChar char="v"/>
            </a:pPr>
            <a:r>
              <a:rPr lang="en-US" sz="2400" dirty="0"/>
              <a:t>1. The spins will go back to the lowest energy state. </a:t>
            </a:r>
          </a:p>
          <a:p>
            <a:pPr algn="l" rtl="0">
              <a:buFont typeface="Wingdings" panose="05000000000000000000" pitchFamily="2" charset="2"/>
              <a:buChar char="v"/>
            </a:pPr>
            <a:r>
              <a:rPr lang="en-US" sz="2400" dirty="0"/>
              <a:t>2. The spins will get </a:t>
            </a:r>
            <a:r>
              <a:rPr lang="en-US" sz="2400" b="1" dirty="0"/>
              <a:t>out of phase </a:t>
            </a:r>
            <a:r>
              <a:rPr lang="en-US" sz="2400" dirty="0"/>
              <a:t>with each other. </a:t>
            </a:r>
            <a:endParaRPr lang="en-US" sz="2400" dirty="0" smtClean="0"/>
          </a:p>
        </p:txBody>
      </p:sp>
    </p:spTree>
    <p:extLst>
      <p:ext uri="{BB962C8B-B14F-4D97-AF65-F5344CB8AC3E}">
        <p14:creationId xmlns:p14="http://schemas.microsoft.com/office/powerpoint/2010/main" val="1214037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T1 </a:t>
            </a:r>
            <a:r>
              <a:rPr lang="en-US" b="1" dirty="0"/>
              <a:t>R</a:t>
            </a:r>
            <a:r>
              <a:rPr lang="en-US" b="1" dirty="0" smtClean="0"/>
              <a:t>elaxation </a:t>
            </a:r>
            <a:endParaRPr lang="ar-IQ" dirty="0"/>
          </a:p>
        </p:txBody>
      </p:sp>
      <p:sp>
        <p:nvSpPr>
          <p:cNvPr id="3" name="Content Placeholder 2"/>
          <p:cNvSpPr>
            <a:spLocks noGrp="1"/>
          </p:cNvSpPr>
          <p:nvPr>
            <p:ph idx="1"/>
          </p:nvPr>
        </p:nvSpPr>
        <p:spPr>
          <a:xfrm>
            <a:off x="2177036" y="1568824"/>
            <a:ext cx="9743464" cy="4724400"/>
          </a:xfrm>
        </p:spPr>
        <p:txBody>
          <a:bodyPr>
            <a:noAutofit/>
          </a:bodyPr>
          <a:lstStyle/>
          <a:p>
            <a:pPr algn="l" rtl="0">
              <a:buFont typeface="Wingdings" panose="05000000000000000000" pitchFamily="2" charset="2"/>
              <a:buChar char="v"/>
            </a:pPr>
            <a:r>
              <a:rPr lang="en-US" sz="2400" dirty="0"/>
              <a:t>The Protons are return to its original situation "equilibrium" by the releasing the absorbed energy in the form of "very little" warmth and RF waves. </a:t>
            </a:r>
            <a:endParaRPr lang="en-US" sz="2400" dirty="0" smtClean="0"/>
          </a:p>
          <a:p>
            <a:pPr algn="l" rtl="0">
              <a:buFont typeface="Wingdings" panose="05000000000000000000" pitchFamily="2" charset="2"/>
              <a:buChar char="v"/>
            </a:pPr>
            <a:r>
              <a:rPr lang="en-US" sz="2400" dirty="0" smtClean="0"/>
              <a:t>That </a:t>
            </a:r>
            <a:r>
              <a:rPr lang="en-US" sz="2400" dirty="0"/>
              <a:t>means, in principle the net magnetization rotates back to align itself with the Z-axis. </a:t>
            </a:r>
            <a:endParaRPr lang="en-US" sz="2400" dirty="0" smtClean="0"/>
          </a:p>
          <a:p>
            <a:pPr algn="l" rtl="0">
              <a:buFont typeface="Wingdings" panose="05000000000000000000" pitchFamily="2" charset="2"/>
              <a:buChar char="v"/>
            </a:pPr>
            <a:r>
              <a:rPr lang="en-US" sz="2400" dirty="0" smtClean="0"/>
              <a:t>After </a:t>
            </a:r>
            <a:r>
              <a:rPr lang="en-US" sz="2400" dirty="0"/>
              <a:t>the stops of the RF excitation pulse, the net magnetization will re-grow along the Z-axis, while emitting radio-frequency </a:t>
            </a:r>
            <a:r>
              <a:rPr lang="en-US" sz="2400" dirty="0" smtClean="0"/>
              <a:t>waves,.</a:t>
            </a:r>
          </a:p>
          <a:p>
            <a:pPr algn="l" rtl="0">
              <a:buFont typeface="Wingdings" panose="05000000000000000000" pitchFamily="2" charset="2"/>
              <a:buChar char="v"/>
            </a:pPr>
            <a:endParaRPr lang="en-US" sz="2400" dirty="0" smtClean="0"/>
          </a:p>
        </p:txBody>
      </p:sp>
    </p:spTree>
    <p:extLst>
      <p:ext uri="{BB962C8B-B14F-4D97-AF65-F5344CB8AC3E}">
        <p14:creationId xmlns:p14="http://schemas.microsoft.com/office/powerpoint/2010/main" val="4010420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T1 </a:t>
            </a:r>
            <a:r>
              <a:rPr lang="en-US" b="1" dirty="0"/>
              <a:t>R</a:t>
            </a:r>
            <a:r>
              <a:rPr lang="en-US" b="1" dirty="0" smtClean="0"/>
              <a:t>elaxation </a:t>
            </a:r>
            <a:endParaRPr lang="ar-IQ" dirty="0"/>
          </a:p>
        </p:txBody>
      </p:sp>
      <p:pic>
        <p:nvPicPr>
          <p:cNvPr id="4" name="Content Placeholder 3"/>
          <p:cNvPicPr>
            <a:picLocks noGrp="1" noChangeAspect="1"/>
          </p:cNvPicPr>
          <p:nvPr>
            <p:ph idx="1"/>
          </p:nvPr>
        </p:nvPicPr>
        <p:blipFill>
          <a:blip r:embed="rId2"/>
          <a:stretch>
            <a:fillRect/>
          </a:stretch>
        </p:blipFill>
        <p:spPr>
          <a:xfrm>
            <a:off x="4609984" y="1413920"/>
            <a:ext cx="7288909" cy="4557099"/>
          </a:xfrm>
          <a:prstGeom prst="rect">
            <a:avLst/>
          </a:prstGeom>
        </p:spPr>
      </p:pic>
      <p:sp>
        <p:nvSpPr>
          <p:cNvPr id="5" name="Rectangle 4"/>
          <p:cNvSpPr/>
          <p:nvPr/>
        </p:nvSpPr>
        <p:spPr>
          <a:xfrm>
            <a:off x="2017060" y="1905000"/>
            <a:ext cx="2371098" cy="3970318"/>
          </a:xfrm>
          <a:prstGeom prst="rect">
            <a:avLst/>
          </a:prstGeom>
        </p:spPr>
        <p:txBody>
          <a:bodyPr wrap="square">
            <a:spAutoFit/>
          </a:bodyPr>
          <a:lstStyle/>
          <a:p>
            <a:pPr algn="just" rtl="0"/>
            <a:r>
              <a:rPr lang="en-US" sz="2800" b="1" dirty="0">
                <a:solidFill>
                  <a:srgbClr val="000000"/>
                </a:solidFill>
                <a:latin typeface="Times New Roman" panose="02020603050405020304" pitchFamily="18" charset="0"/>
              </a:rPr>
              <a:t>Figure </a:t>
            </a:r>
            <a:r>
              <a:rPr lang="en-US" sz="2800" b="1" dirty="0" smtClean="0">
                <a:solidFill>
                  <a:srgbClr val="000000"/>
                </a:solidFill>
                <a:latin typeface="Times New Roman" panose="02020603050405020304" pitchFamily="18" charset="0"/>
              </a:rPr>
              <a:t>1: </a:t>
            </a:r>
            <a:r>
              <a:rPr lang="en-US" sz="2800" dirty="0">
                <a:solidFill>
                  <a:srgbClr val="000000"/>
                </a:solidFill>
                <a:latin typeface="Times New Roman" panose="02020603050405020304" pitchFamily="18" charset="0"/>
              </a:rPr>
              <a:t>The net magnetization will re-grow along the Z-axis after the stops of the RF excitation pulse </a:t>
            </a:r>
            <a:endParaRPr lang="ar-IQ" sz="2800" dirty="0"/>
          </a:p>
        </p:txBody>
      </p:sp>
    </p:spTree>
    <p:extLst>
      <p:ext uri="{BB962C8B-B14F-4D97-AF65-F5344CB8AC3E}">
        <p14:creationId xmlns:p14="http://schemas.microsoft.com/office/powerpoint/2010/main" val="3453572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T1 </a:t>
            </a:r>
            <a:r>
              <a:rPr lang="en-US" b="1" dirty="0"/>
              <a:t>R</a:t>
            </a:r>
            <a:r>
              <a:rPr lang="en-US" b="1" dirty="0" smtClean="0"/>
              <a:t>elaxation </a:t>
            </a:r>
            <a:endParaRPr lang="ar-IQ"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77036" y="1568824"/>
                <a:ext cx="9743464" cy="4724400"/>
              </a:xfrm>
            </p:spPr>
            <p:txBody>
              <a:bodyPr>
                <a:noAutofit/>
              </a:bodyPr>
              <a:lstStyle/>
              <a:p>
                <a:pPr algn="l" rtl="0">
                  <a:buFont typeface="Wingdings" panose="05000000000000000000" pitchFamily="2" charset="2"/>
                  <a:buChar char="v"/>
                </a:pPr>
                <a:r>
                  <a:rPr lang="en-US" sz="2400" dirty="0" smtClean="0"/>
                  <a:t>The recovery of MZ versus time is given by the relation:</a:t>
                </a:r>
              </a:p>
              <a:p>
                <a:pPr marL="0" indent="0" algn="ctr" rtl="0">
                  <a:buNone/>
                </a:pPr>
                <a:r>
                  <a:rPr lang="en-US" sz="2800" b="1" dirty="0">
                    <a:solidFill>
                      <a:srgbClr val="FF0000"/>
                    </a:solidFill>
                  </a:rPr>
                  <a:t>MZ (t) = </a:t>
                </a:r>
                <a:r>
                  <a:rPr lang="en-US" sz="2800" b="1" dirty="0" smtClean="0">
                    <a:solidFill>
                      <a:srgbClr val="FF0000"/>
                    </a:solidFill>
                  </a:rPr>
                  <a:t>Mo(1</a:t>
                </a:r>
                <a14:m>
                  <m:oMath xmlns:m="http://schemas.openxmlformats.org/officeDocument/2006/math">
                    <m:sSup>
                      <m:sSupPr>
                        <m:ctrlPr>
                          <a:rPr lang="en-US" sz="2800" b="1" i="1" smtClean="0">
                            <a:solidFill>
                              <a:srgbClr val="FF0000"/>
                            </a:solidFill>
                            <a:latin typeface="Cambria Math" panose="02040503050406030204" pitchFamily="18" charset="0"/>
                          </a:rPr>
                        </m:ctrlPr>
                      </m:sSupPr>
                      <m:e>
                        <m:r>
                          <m:rPr>
                            <m:nor/>
                          </m:rPr>
                          <a:rPr lang="en-US" sz="2800" b="1" dirty="0">
                            <a:solidFill>
                              <a:srgbClr val="FF0000"/>
                            </a:solidFill>
                          </a:rPr>
                          <m:t>−</m:t>
                        </m:r>
                        <m:r>
                          <a:rPr lang="en-US" sz="2800" b="1" i="1" smtClean="0">
                            <a:solidFill>
                              <a:srgbClr val="FF0000"/>
                            </a:solidFill>
                            <a:latin typeface="Cambria Math" panose="02040503050406030204" pitchFamily="18" charset="0"/>
                          </a:rPr>
                          <m:t>𝒆</m:t>
                        </m:r>
                      </m:e>
                      <m:sup>
                        <m:r>
                          <a:rPr lang="en-US" sz="2800" b="1" i="1" smtClean="0">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𝒕</m:t>
                        </m:r>
                        <m:r>
                          <a:rPr lang="en-US" sz="2800" b="1" i="1" smtClean="0">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𝑻</m:t>
                        </m:r>
                        <m:r>
                          <a:rPr lang="en-US" sz="2800" b="1" i="1" smtClean="0">
                            <a:solidFill>
                              <a:srgbClr val="FF0000"/>
                            </a:solidFill>
                            <a:latin typeface="Cambria Math" panose="02040503050406030204" pitchFamily="18" charset="0"/>
                          </a:rPr>
                          <m:t>𝟏</m:t>
                        </m:r>
                      </m:sup>
                    </m:sSup>
                  </m:oMath>
                </a14:m>
                <a:r>
                  <a:rPr lang="en-US" sz="2800" b="1" dirty="0" smtClean="0">
                    <a:solidFill>
                      <a:srgbClr val="FF0000"/>
                    </a:solidFill>
                  </a:rPr>
                  <a:t>)</a:t>
                </a:r>
                <a:endParaRPr lang="en-US" sz="2800" b="1" dirty="0">
                  <a:solidFill>
                    <a:srgbClr val="FF0000"/>
                  </a:solidFill>
                </a:endParaRPr>
              </a:p>
              <a:p>
                <a:pPr marL="0" indent="0" algn="l" rtl="0">
                  <a:buNone/>
                </a:pPr>
                <a:r>
                  <a:rPr lang="en-US" sz="2400" dirty="0"/>
                  <a:t>where, MZ is the longitudinal magnetization that recovers after a </a:t>
                </a:r>
                <a:r>
                  <a:rPr lang="en-US" sz="2400" dirty="0" smtClean="0"/>
                  <a:t>time t</a:t>
                </a:r>
                <a:r>
                  <a:rPr lang="en-US" sz="2400" dirty="0"/>
                  <a:t>, with relaxation constant T1</a:t>
                </a:r>
                <a:r>
                  <a:rPr lang="en-US" sz="2400" dirty="0" smtClean="0"/>
                  <a:t>.</a:t>
                </a:r>
              </a:p>
              <a:p>
                <a:pPr marL="0" indent="0" algn="l" rtl="0">
                  <a:buNone/>
                </a:pPr>
                <a:r>
                  <a:rPr lang="en-US" sz="2400" dirty="0" smtClean="0"/>
                  <a:t> </a:t>
                </a:r>
                <a:r>
                  <a:rPr lang="en-US" sz="2400" b="1" dirty="0"/>
                  <a:t>When t = T1, then </a:t>
                </a:r>
                <a:r>
                  <a:rPr lang="en-US" sz="2400" b="1" dirty="0" smtClean="0"/>
                  <a:t>1-</a:t>
                </a:r>
                <a14:m>
                  <m:oMath xmlns:m="http://schemas.openxmlformats.org/officeDocument/2006/math">
                    <m:sSup>
                      <m:sSupPr>
                        <m:ctrlPr>
                          <a:rPr lang="en-US" sz="2400" b="1" i="1" smtClean="0">
                            <a:latin typeface="Cambria Math" panose="02040503050406030204" pitchFamily="18" charset="0"/>
                          </a:rPr>
                        </m:ctrlPr>
                      </m:sSupPr>
                      <m:e>
                        <m:r>
                          <a:rPr lang="en-US" sz="2400" b="1" i="1" smtClean="0">
                            <a:latin typeface="Cambria Math" panose="02040503050406030204" pitchFamily="18" charset="0"/>
                          </a:rPr>
                          <m:t>𝒆</m:t>
                        </m:r>
                      </m:e>
                      <m:sup>
                        <m:r>
                          <a:rPr lang="en-US" sz="2400" b="1" i="1" smtClean="0">
                            <a:latin typeface="Cambria Math" panose="02040503050406030204" pitchFamily="18" charset="0"/>
                          </a:rPr>
                          <m:t>−</m:t>
                        </m:r>
                        <m:r>
                          <a:rPr lang="en-US" sz="2400" b="1" i="1" smtClean="0">
                            <a:latin typeface="Cambria Math" panose="02040503050406030204" pitchFamily="18" charset="0"/>
                          </a:rPr>
                          <m:t>𝟏</m:t>
                        </m:r>
                      </m:sup>
                    </m:sSup>
                  </m:oMath>
                </a14:m>
                <a:r>
                  <a:rPr lang="en-US" sz="2400" b="1" dirty="0" smtClean="0"/>
                  <a:t>= </a:t>
                </a:r>
                <a:r>
                  <a:rPr lang="en-US" sz="2400" b="1" dirty="0"/>
                  <a:t>0.63 </a:t>
                </a:r>
                <a:r>
                  <a:rPr lang="en-US" sz="2400" b="1" dirty="0" smtClean="0"/>
                  <a:t>and MZ </a:t>
                </a:r>
                <a:r>
                  <a:rPr lang="en-US" sz="2400" b="1" dirty="0"/>
                  <a:t>= 0.63 M</a:t>
                </a:r>
                <a:r>
                  <a:rPr lang="en-US" sz="1600" b="1" dirty="0"/>
                  <a:t>o</a:t>
                </a:r>
                <a:r>
                  <a:rPr lang="en-US" sz="2400" b="1" dirty="0" smtClean="0"/>
                  <a:t>.</a:t>
                </a:r>
              </a:p>
              <a:p>
                <a:pPr algn="l" rtl="0">
                  <a:buFont typeface="Wingdings" panose="05000000000000000000" pitchFamily="2" charset="2"/>
                  <a:buChar char="v"/>
                </a:pPr>
                <a:r>
                  <a:rPr lang="en-US" sz="2400" dirty="0" smtClean="0"/>
                  <a:t> </a:t>
                </a:r>
                <a:r>
                  <a:rPr lang="en-US" sz="2400" dirty="0"/>
                  <a:t>Full longitudinal recovery depends on the T1 </a:t>
                </a:r>
                <a:r>
                  <a:rPr lang="en-US" sz="2400" dirty="0" smtClean="0"/>
                  <a:t>time constant</a:t>
                </a:r>
                <a:r>
                  <a:rPr lang="en-US" sz="2400" dirty="0"/>
                  <a:t>. Time equal to 3 × T1, after 90° pulse, 95% of the </a:t>
                </a:r>
                <a:r>
                  <a:rPr lang="en-US" sz="2400" dirty="0" smtClean="0"/>
                  <a:t>equilibrium magnetization </a:t>
                </a:r>
                <a:r>
                  <a:rPr lang="en-US" sz="2400" dirty="0"/>
                  <a:t>is established. It takes 5 × T1 time, to return back </a:t>
                </a:r>
                <a:r>
                  <a:rPr lang="en-US" sz="2400" dirty="0" smtClean="0"/>
                  <a:t>to the </a:t>
                </a:r>
                <a:r>
                  <a:rPr lang="en-US" sz="2400" dirty="0"/>
                  <a:t>full magnetization.</a:t>
                </a: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77036" y="1568824"/>
                <a:ext cx="9743464" cy="4724400"/>
              </a:xfrm>
              <a:blipFill rotWithShape="0">
                <a:blip r:embed="rId2"/>
                <a:stretch>
                  <a:fillRect l="-939" t="-1032" r="-1189"/>
                </a:stretch>
              </a:blipFill>
            </p:spPr>
            <p:txBody>
              <a:bodyPr/>
              <a:lstStyle/>
              <a:p>
                <a:r>
                  <a:rPr lang="ar-IQ">
                    <a:noFill/>
                  </a:rPr>
                  <a:t> </a:t>
                </a:r>
              </a:p>
            </p:txBody>
          </p:sp>
        </mc:Fallback>
      </mc:AlternateContent>
    </p:spTree>
    <p:extLst>
      <p:ext uri="{BB962C8B-B14F-4D97-AF65-F5344CB8AC3E}">
        <p14:creationId xmlns:p14="http://schemas.microsoft.com/office/powerpoint/2010/main" val="1395534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T1 </a:t>
            </a:r>
            <a:r>
              <a:rPr lang="en-US" b="1" dirty="0"/>
              <a:t>R</a:t>
            </a:r>
            <a:r>
              <a:rPr lang="en-US" b="1" dirty="0" smtClean="0"/>
              <a:t>elaxation </a:t>
            </a:r>
            <a:endParaRPr lang="ar-IQ" dirty="0"/>
          </a:p>
        </p:txBody>
      </p:sp>
      <p:pic>
        <p:nvPicPr>
          <p:cNvPr id="4" name="Content Placeholder 3"/>
          <p:cNvPicPr>
            <a:picLocks noGrp="1" noChangeAspect="1"/>
          </p:cNvPicPr>
          <p:nvPr>
            <p:ph idx="1"/>
          </p:nvPr>
        </p:nvPicPr>
        <p:blipFill>
          <a:blip r:embed="rId2"/>
          <a:stretch>
            <a:fillRect/>
          </a:stretch>
        </p:blipFill>
        <p:spPr>
          <a:xfrm>
            <a:off x="2164977" y="2884457"/>
            <a:ext cx="5799671" cy="3828752"/>
          </a:xfrm>
          <a:prstGeom prst="rect">
            <a:avLst/>
          </a:prstGeom>
        </p:spPr>
      </p:pic>
      <p:sp>
        <p:nvSpPr>
          <p:cNvPr id="5" name="Rectangle 4"/>
          <p:cNvSpPr/>
          <p:nvPr/>
        </p:nvSpPr>
        <p:spPr>
          <a:xfrm>
            <a:off x="8561295" y="3564394"/>
            <a:ext cx="3070411" cy="2031325"/>
          </a:xfrm>
          <a:prstGeom prst="rect">
            <a:avLst/>
          </a:prstGeom>
        </p:spPr>
        <p:txBody>
          <a:bodyPr wrap="square">
            <a:spAutoFit/>
          </a:bodyPr>
          <a:lstStyle/>
          <a:p>
            <a:pPr algn="just" rtl="0"/>
            <a:r>
              <a:rPr lang="en-US" b="1" dirty="0" smtClean="0">
                <a:latin typeface="Helvetica-Bold"/>
              </a:rPr>
              <a:t>Figure 2: </a:t>
            </a:r>
            <a:r>
              <a:rPr lang="en-US" dirty="0">
                <a:latin typeface="Helvetica" panose="020B0604020202020204" pitchFamily="34" charset="0"/>
              </a:rPr>
              <a:t>Spin-lattice </a:t>
            </a:r>
            <a:r>
              <a:rPr lang="en-US" dirty="0" smtClean="0">
                <a:latin typeface="Helvetica" panose="020B0604020202020204" pitchFamily="34" charset="0"/>
              </a:rPr>
              <a:t>relaxation time</a:t>
            </a:r>
            <a:r>
              <a:rPr lang="en-US" dirty="0">
                <a:latin typeface="Helvetica" panose="020B0604020202020204" pitchFamily="34" charset="0"/>
              </a:rPr>
              <a:t>. </a:t>
            </a:r>
            <a:r>
              <a:rPr lang="en-US" dirty="0" smtClean="0">
                <a:latin typeface="Helvetica" panose="020B0604020202020204" pitchFamily="34" charset="0"/>
              </a:rPr>
              <a:t>Longitudinal magnetization</a:t>
            </a:r>
            <a:endParaRPr lang="en-US" dirty="0">
              <a:latin typeface="Helvetica" panose="020B0604020202020204" pitchFamily="34" charset="0"/>
            </a:endParaRPr>
          </a:p>
          <a:p>
            <a:pPr algn="just" rtl="0"/>
            <a:r>
              <a:rPr lang="en-US" dirty="0">
                <a:latin typeface="Helvetica" panose="020B0604020202020204" pitchFamily="34" charset="0"/>
              </a:rPr>
              <a:t>undergoes exponential growth </a:t>
            </a:r>
            <a:r>
              <a:rPr lang="en-US" dirty="0" smtClean="0">
                <a:latin typeface="Helvetica" panose="020B0604020202020204" pitchFamily="34" charset="0"/>
              </a:rPr>
              <a:t>with time</a:t>
            </a:r>
            <a:r>
              <a:rPr lang="en-US" dirty="0">
                <a:latin typeface="Helvetica" panose="020B0604020202020204" pitchFamily="34" charset="0"/>
              </a:rPr>
              <a:t>. T1 corresponds to the time, </a:t>
            </a:r>
            <a:r>
              <a:rPr lang="en-US" dirty="0" smtClean="0">
                <a:latin typeface="Helvetica" panose="020B0604020202020204" pitchFamily="34" charset="0"/>
              </a:rPr>
              <a:t>that have </a:t>
            </a:r>
            <a:r>
              <a:rPr lang="en-US" dirty="0">
                <a:latin typeface="Helvetica" panose="020B0604020202020204" pitchFamily="34" charset="0"/>
              </a:rPr>
              <a:t>63% growth of </a:t>
            </a:r>
            <a:r>
              <a:rPr lang="en-US" dirty="0" err="1">
                <a:latin typeface="Helvetica" panose="020B0604020202020204" pitchFamily="34" charset="0"/>
              </a:rPr>
              <a:t>Mz</a:t>
            </a:r>
            <a:endParaRPr lang="ar-IQ" dirty="0"/>
          </a:p>
        </p:txBody>
      </p:sp>
      <p:sp>
        <p:nvSpPr>
          <p:cNvPr id="3" name="Rectangle 2"/>
          <p:cNvSpPr/>
          <p:nvPr/>
        </p:nvSpPr>
        <p:spPr>
          <a:xfrm>
            <a:off x="2592924" y="1811367"/>
            <a:ext cx="8911687" cy="923330"/>
          </a:xfrm>
          <a:prstGeom prst="rect">
            <a:avLst/>
          </a:prstGeom>
        </p:spPr>
        <p:txBody>
          <a:bodyPr wrap="square">
            <a:spAutoFit/>
          </a:bodyPr>
          <a:lstStyle/>
          <a:p>
            <a:pPr algn="l" rtl="0"/>
            <a:r>
              <a:rPr lang="en-US" b="1" dirty="0">
                <a:solidFill>
                  <a:srgbClr val="000000"/>
                </a:solidFill>
              </a:rPr>
              <a:t>T1 relaxation is a time constant. </a:t>
            </a:r>
            <a:endParaRPr lang="en-US" b="1" dirty="0" smtClean="0">
              <a:solidFill>
                <a:srgbClr val="000000"/>
              </a:solidFill>
            </a:endParaRPr>
          </a:p>
          <a:p>
            <a:pPr algn="l" rtl="0"/>
            <a:r>
              <a:rPr lang="en-US" b="1" dirty="0" smtClean="0">
                <a:solidFill>
                  <a:srgbClr val="000000"/>
                </a:solidFill>
              </a:rPr>
              <a:t>T1 </a:t>
            </a:r>
            <a:r>
              <a:rPr lang="en-US" b="1" dirty="0">
                <a:solidFill>
                  <a:srgbClr val="000000"/>
                </a:solidFill>
              </a:rPr>
              <a:t>is defined as the time it takes for the longitudinal magnetization (M</a:t>
            </a:r>
            <a:r>
              <a:rPr lang="en-US" sz="1100" b="1" dirty="0">
                <a:solidFill>
                  <a:srgbClr val="000000"/>
                </a:solidFill>
              </a:rPr>
              <a:t>Z</a:t>
            </a:r>
            <a:r>
              <a:rPr lang="en-US" b="1" dirty="0">
                <a:solidFill>
                  <a:srgbClr val="000000"/>
                </a:solidFill>
              </a:rPr>
              <a:t>) to reach 63 % of the original </a:t>
            </a:r>
            <a:r>
              <a:rPr lang="en-US" b="1" dirty="0" smtClean="0">
                <a:solidFill>
                  <a:srgbClr val="000000"/>
                </a:solidFill>
              </a:rPr>
              <a:t>magnetization. </a:t>
            </a:r>
            <a:endParaRPr lang="ar-IQ" b="1" dirty="0"/>
          </a:p>
        </p:txBody>
      </p:sp>
    </p:spTree>
    <p:extLst>
      <p:ext uri="{BB962C8B-B14F-4D97-AF65-F5344CB8AC3E}">
        <p14:creationId xmlns:p14="http://schemas.microsoft.com/office/powerpoint/2010/main" val="2440308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T1 </a:t>
            </a:r>
            <a:r>
              <a:rPr lang="en-US" b="1" dirty="0"/>
              <a:t>R</a:t>
            </a:r>
            <a:r>
              <a:rPr lang="en-US" b="1" dirty="0" smtClean="0"/>
              <a:t>elaxation </a:t>
            </a:r>
            <a:endParaRPr lang="ar-IQ" dirty="0"/>
          </a:p>
        </p:txBody>
      </p:sp>
      <p:pic>
        <p:nvPicPr>
          <p:cNvPr id="6" name="Picture 5"/>
          <p:cNvPicPr>
            <a:picLocks noChangeAspect="1"/>
          </p:cNvPicPr>
          <p:nvPr/>
        </p:nvPicPr>
        <p:blipFill>
          <a:blip r:embed="rId2"/>
          <a:stretch>
            <a:fillRect/>
          </a:stretch>
        </p:blipFill>
        <p:spPr>
          <a:xfrm>
            <a:off x="1216580" y="1490529"/>
            <a:ext cx="6949085" cy="4086984"/>
          </a:xfrm>
          <a:prstGeom prst="rect">
            <a:avLst/>
          </a:prstGeom>
        </p:spPr>
      </p:pic>
      <p:sp>
        <p:nvSpPr>
          <p:cNvPr id="7" name="Rectangle 6"/>
          <p:cNvSpPr/>
          <p:nvPr/>
        </p:nvSpPr>
        <p:spPr>
          <a:xfrm>
            <a:off x="1391392" y="5612935"/>
            <a:ext cx="6394454" cy="830997"/>
          </a:xfrm>
          <a:prstGeom prst="rect">
            <a:avLst/>
          </a:prstGeom>
        </p:spPr>
        <p:txBody>
          <a:bodyPr wrap="square">
            <a:spAutoFit/>
          </a:bodyPr>
          <a:lstStyle/>
          <a:p>
            <a:pPr algn="ctr" rtl="0"/>
            <a:r>
              <a:rPr lang="en-US" sz="2400" b="1" dirty="0">
                <a:solidFill>
                  <a:srgbClr val="000000"/>
                </a:solidFill>
                <a:latin typeface="Times New Roman" panose="02020603050405020304" pitchFamily="18" charset="0"/>
              </a:rPr>
              <a:t>Figure </a:t>
            </a:r>
            <a:r>
              <a:rPr lang="en-US" sz="2400" b="1" dirty="0" smtClean="0">
                <a:solidFill>
                  <a:srgbClr val="000000"/>
                </a:solidFill>
                <a:latin typeface="Times New Roman" panose="02020603050405020304" pitchFamily="18" charset="0"/>
              </a:rPr>
              <a:t>3</a:t>
            </a:r>
            <a:r>
              <a:rPr lang="en-US" sz="2400" dirty="0" smtClean="0">
                <a:solidFill>
                  <a:srgbClr val="000000"/>
                </a:solidFill>
                <a:latin typeface="Times New Roman" panose="02020603050405020304" pitchFamily="18" charset="0"/>
              </a:rPr>
              <a:t>: </a:t>
            </a:r>
            <a:r>
              <a:rPr lang="en-US" sz="2400" dirty="0">
                <a:solidFill>
                  <a:srgbClr val="000000"/>
                </a:solidFill>
                <a:latin typeface="Times New Roman" panose="02020603050405020304" pitchFamily="18" charset="0"/>
              </a:rPr>
              <a:t>Example T1 curves for four tissues found in the head. </a:t>
            </a:r>
            <a:endParaRPr lang="ar-IQ" sz="2400" dirty="0"/>
          </a:p>
        </p:txBody>
      </p:sp>
      <p:sp>
        <p:nvSpPr>
          <p:cNvPr id="8" name="Rectangle 7"/>
          <p:cNvSpPr/>
          <p:nvPr/>
        </p:nvSpPr>
        <p:spPr>
          <a:xfrm>
            <a:off x="8165665" y="1035040"/>
            <a:ext cx="3688976" cy="5632311"/>
          </a:xfrm>
          <a:prstGeom prst="rect">
            <a:avLst/>
          </a:prstGeom>
        </p:spPr>
        <p:txBody>
          <a:bodyPr wrap="square">
            <a:spAutoFit/>
          </a:bodyPr>
          <a:lstStyle/>
          <a:p>
            <a:pPr algn="just" rtl="0"/>
            <a:r>
              <a:rPr lang="en-US" dirty="0"/>
              <a:t>T1 relaxation happens to the protons in the volume that experienced the 90o-excitation pulse. However, not all the protons are bound in their molecules in the same way. This is different for each tissue. One 1H atom may be bound very tight, such as in fat tissue, while the other has a much looser bond, such as in water. Tightly bound protons will release their energy much quicker to their surroundings than protons, which are bound loosely. The rate at which they release their energy is therefore different. The rate of T1 relaxation can be depicted as shown in Figure </a:t>
            </a:r>
            <a:r>
              <a:rPr lang="en-US" dirty="0" smtClean="0"/>
              <a:t>3.</a:t>
            </a:r>
            <a:endParaRPr lang="ar-IQ" dirty="0"/>
          </a:p>
        </p:txBody>
      </p:sp>
    </p:spTree>
    <p:extLst>
      <p:ext uri="{BB962C8B-B14F-4D97-AF65-F5344CB8AC3E}">
        <p14:creationId xmlns:p14="http://schemas.microsoft.com/office/powerpoint/2010/main" val="48951108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815</TotalTime>
  <Words>1084</Words>
  <Application>Microsoft Office PowerPoint</Application>
  <PresentationFormat>Widescreen</PresentationFormat>
  <Paragraphs>83</Paragraphs>
  <Slides>21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vt:lpstr>
      <vt:lpstr>Calibri-Bold</vt:lpstr>
      <vt:lpstr>Cambria Math</vt:lpstr>
      <vt:lpstr>Century Gothic</vt:lpstr>
      <vt:lpstr>Helvetica</vt:lpstr>
      <vt:lpstr>Helvetica-Bold</vt:lpstr>
      <vt:lpstr>Tahoma</vt:lpstr>
      <vt:lpstr>Times New Roman</vt:lpstr>
      <vt:lpstr>Wingdings</vt:lpstr>
      <vt:lpstr>Wingdings 3</vt:lpstr>
      <vt:lpstr>Wisp</vt:lpstr>
      <vt:lpstr>practical Lecture Relaxation, T1 Relaxation and T2 Relaxation</vt:lpstr>
      <vt:lpstr> relaxation </vt:lpstr>
      <vt:lpstr>T1 Relaxation </vt:lpstr>
      <vt:lpstr>T1 Relaxation </vt:lpstr>
      <vt:lpstr>T1 Relaxation </vt:lpstr>
      <vt:lpstr>T1 Relaxation </vt:lpstr>
      <vt:lpstr>T1 Relaxation </vt:lpstr>
      <vt:lpstr>T1 Relaxation </vt:lpstr>
      <vt:lpstr>T1 Relaxation </vt:lpstr>
      <vt:lpstr>T1 Relaxation </vt:lpstr>
      <vt:lpstr>T2 Relaxation </vt:lpstr>
      <vt:lpstr>T2 Relaxation </vt:lpstr>
      <vt:lpstr>T2 Relaxation </vt:lpstr>
      <vt:lpstr>T2 Relaxation </vt:lpstr>
      <vt:lpstr>T2 Relaxation </vt:lpstr>
      <vt:lpstr>Remarks </vt:lpstr>
      <vt:lpstr>T2* Relaxation Time </vt:lpstr>
      <vt:lpstr>T2* Relaxation Time </vt:lpstr>
      <vt:lpstr>PowerPoint Presentation</vt:lpstr>
      <vt:lpstr>Discussion </vt:lpstr>
      <vt:lpstr>Thank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Theoretical Lecture Resistive Electromagnet &amp; Superconducting Magnet</dc:title>
  <dc:creator>DELL</dc:creator>
  <cp:lastModifiedBy>DELL</cp:lastModifiedBy>
  <cp:revision>56</cp:revision>
  <dcterms:created xsi:type="dcterms:W3CDTF">2020-12-17T20:02:20Z</dcterms:created>
  <dcterms:modified xsi:type="dcterms:W3CDTF">2022-01-18T06:31:39Z</dcterms:modified>
</cp:coreProperties>
</file>