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73" r:id="rId3"/>
    <p:sldId id="257" r:id="rId4"/>
    <p:sldId id="270" r:id="rId5"/>
    <p:sldId id="268" r:id="rId6"/>
    <p:sldId id="269" r:id="rId7"/>
    <p:sldId id="271" r:id="rId8"/>
    <p:sldId id="272" r:id="rId9"/>
    <p:sldId id="274" r:id="rId10"/>
    <p:sldId id="275" r:id="rId11"/>
    <p:sldId id="27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B625A5-74AF-4730-8C4A-6CFBC4765F3D}"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219227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5B625A5-74AF-4730-8C4A-6CFBC4765F3D}"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336671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5B625A5-74AF-4730-8C4A-6CFBC4765F3D}"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1301574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A31C4-39DA-405B-9EA0-C2E8270425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C31EA96-C8F6-42A3-8506-913A39A9BBF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C97FBC2-0DDA-4294-986E-324487BB4BB4}"/>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5" name="Footer Placeholder 4">
            <a:extLst>
              <a:ext uri="{FF2B5EF4-FFF2-40B4-BE49-F238E27FC236}">
                <a16:creationId xmlns:a16="http://schemas.microsoft.com/office/drawing/2014/main" id="{6F5FD3A6-A6C2-4072-8D3C-A742CB322D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766E8-8546-46B5-B507-9871EAB204A8}"/>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2986987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3A859-7556-4DAA-9B7C-548D5D9672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2AA0D5-4F77-4AB0-B428-409384CDB4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AB660B-2F97-4272-8F4C-DCA99CE61369}"/>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5" name="Footer Placeholder 4">
            <a:extLst>
              <a:ext uri="{FF2B5EF4-FFF2-40B4-BE49-F238E27FC236}">
                <a16:creationId xmlns:a16="http://schemas.microsoft.com/office/drawing/2014/main" id="{ED6CFAEA-BE6A-4B80-9356-A9DA75193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9F55E-FEAE-4FE2-B6DE-6737B10D2C74}"/>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657495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052AC-1EFE-4304-859E-6334FFEBFD0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A740FD4-A894-4B04-94FC-B461B319E86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49CE7E-021A-41FD-9200-F462D562BAD2}"/>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5" name="Footer Placeholder 4">
            <a:extLst>
              <a:ext uri="{FF2B5EF4-FFF2-40B4-BE49-F238E27FC236}">
                <a16:creationId xmlns:a16="http://schemas.microsoft.com/office/drawing/2014/main" id="{BF3C0326-15C3-44E5-800D-AD9A036020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92FCB-54C7-4A4E-A7D9-AD33951258E2}"/>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3853014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4E387-A4D4-45AE-A2F0-83C85A7885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9155A3-5C60-45F7-B65C-A55A1E529A2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7B44CD-3BDA-462D-AF7F-7E40372A02E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016AC7-B058-4393-B171-555F77581BA2}"/>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6" name="Footer Placeholder 5">
            <a:extLst>
              <a:ext uri="{FF2B5EF4-FFF2-40B4-BE49-F238E27FC236}">
                <a16:creationId xmlns:a16="http://schemas.microsoft.com/office/drawing/2014/main" id="{8D3DF15B-1C9E-4D21-B47B-B89B25BFB0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1E984-BC66-411B-8CFD-D085176F521F}"/>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91578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FC7B-F1BE-4896-ADF2-ADE247A5C45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D4BE2E-0B03-4109-804D-6E212F34787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31F514E-F3D3-4C64-86F4-2123518A862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27AF8C-3D95-44A7-BB44-115A3A134F9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4BEA0B5-358D-46C7-BC32-AA830E1A8F0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ADA888-1D29-4738-8A61-4CE60E4D64DF}"/>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8" name="Footer Placeholder 7">
            <a:extLst>
              <a:ext uri="{FF2B5EF4-FFF2-40B4-BE49-F238E27FC236}">
                <a16:creationId xmlns:a16="http://schemas.microsoft.com/office/drawing/2014/main" id="{515DC5B8-5464-4069-8EBA-93CCEB3FB4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BDF9F-08C6-4B77-A140-9B2967145A0E}"/>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3050621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661F-B56D-4108-BA8B-377D1261EE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85D6CB-75E4-42DD-81FC-D5BC80A378A3}"/>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4" name="Footer Placeholder 3">
            <a:extLst>
              <a:ext uri="{FF2B5EF4-FFF2-40B4-BE49-F238E27FC236}">
                <a16:creationId xmlns:a16="http://schemas.microsoft.com/office/drawing/2014/main" id="{9EC52B0F-8E80-4CB7-9A88-00655300D6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2F42AD-452E-4506-8483-CFC8EA7A1A04}"/>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1241695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12D4BC-D5E8-48CF-8235-2AAC0C5B3576}"/>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3" name="Footer Placeholder 2">
            <a:extLst>
              <a:ext uri="{FF2B5EF4-FFF2-40B4-BE49-F238E27FC236}">
                <a16:creationId xmlns:a16="http://schemas.microsoft.com/office/drawing/2014/main" id="{D5EF6F51-B109-4A19-B2F5-37F1FE0F79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045DDD-1F1E-4928-BAD4-41B8AB420D9C}"/>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1644116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59C3-FB17-409A-9117-D4F3345B959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3388C83-3571-4300-A552-80077687D7F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F56E13-1F4B-47E4-BA3F-95DC2EAB8A9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197EDB6-8888-46F6-8693-1B3DC2CA0ED5}"/>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6" name="Footer Placeholder 5">
            <a:extLst>
              <a:ext uri="{FF2B5EF4-FFF2-40B4-BE49-F238E27FC236}">
                <a16:creationId xmlns:a16="http://schemas.microsoft.com/office/drawing/2014/main" id="{9DA46011-0738-4CEC-B887-EDC83C0EA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1D33D-39D4-4E8A-B7D4-1B3E8FD61DA0}"/>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313956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65B625A5-74AF-4730-8C4A-6CFBC4765F3D}"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3599720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1EC4-85BE-4AE6-9F09-7869292D98B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0E1330E-F214-4F47-A029-AA3FE1A713E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C7A44AA-7710-4AA9-B70A-8B3B6E9428D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2B15B56-AABF-4743-BA54-6C628E5A4D1D}"/>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6" name="Footer Placeholder 5">
            <a:extLst>
              <a:ext uri="{FF2B5EF4-FFF2-40B4-BE49-F238E27FC236}">
                <a16:creationId xmlns:a16="http://schemas.microsoft.com/office/drawing/2014/main" id="{DCA22D23-AE88-47FE-A878-F81F70B3D0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D16AB0-E46B-4A82-9958-5E8A5C3D9785}"/>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1446092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AAC7-7BBC-46C8-845E-0AD515FC6B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5054E0-B624-498B-8B88-8436A991C2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EF0F1A-5D6D-4AB4-B0FF-3F82389B7438}"/>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5" name="Footer Placeholder 4">
            <a:extLst>
              <a:ext uri="{FF2B5EF4-FFF2-40B4-BE49-F238E27FC236}">
                <a16:creationId xmlns:a16="http://schemas.microsoft.com/office/drawing/2014/main" id="{CD0B05A0-AAA3-4F86-BAD4-2B08400FF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3317D-B80E-4D3D-A65A-3F2485847DC5}"/>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603784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E09D90-EA5E-481B-9BCA-6AFF3A217BD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D8D9F1-CC81-447A-81B0-95D867B3217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5549B-B7E2-4F04-9A3E-03E693F8DA61}"/>
              </a:ext>
            </a:extLst>
          </p:cNvPr>
          <p:cNvSpPr>
            <a:spLocks noGrp="1"/>
          </p:cNvSpPr>
          <p:nvPr>
            <p:ph type="dt" sz="half" idx="10"/>
          </p:nvPr>
        </p:nvSpPr>
        <p:spPr/>
        <p:txBody>
          <a:bodyPr/>
          <a:lstStyle/>
          <a:p>
            <a:fld id="{8E33B111-2312-4F1F-9BAA-79F179885489}" type="datetimeFigureOut">
              <a:rPr lang="en-US" smtClean="0"/>
              <a:t>4/12/2022</a:t>
            </a:fld>
            <a:endParaRPr lang="en-US"/>
          </a:p>
        </p:txBody>
      </p:sp>
      <p:sp>
        <p:nvSpPr>
          <p:cNvPr id="5" name="Footer Placeholder 4">
            <a:extLst>
              <a:ext uri="{FF2B5EF4-FFF2-40B4-BE49-F238E27FC236}">
                <a16:creationId xmlns:a16="http://schemas.microsoft.com/office/drawing/2014/main" id="{DF6C20F4-82FA-4F03-A7F4-D53CB81CA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31632-E814-4DB1-BC0E-B7AA1B7A24B8}"/>
              </a:ext>
            </a:extLst>
          </p:cNvPr>
          <p:cNvSpPr>
            <a:spLocks noGrp="1"/>
          </p:cNvSpPr>
          <p:nvPr>
            <p:ph type="sldNum" sz="quarter" idx="12"/>
          </p:nvPr>
        </p:nvSpPr>
        <p:spPr/>
        <p:txBody>
          <a:bodyPr/>
          <a:lstStyle/>
          <a:p>
            <a:fld id="{152C5176-5CA5-4FBC-8F04-81AF74F2EA8D}" type="slidenum">
              <a:rPr lang="en-US" smtClean="0"/>
              <a:t>‹#›</a:t>
            </a:fld>
            <a:endParaRPr lang="en-US"/>
          </a:p>
        </p:txBody>
      </p:sp>
    </p:spTree>
    <p:extLst>
      <p:ext uri="{BB962C8B-B14F-4D97-AF65-F5344CB8AC3E}">
        <p14:creationId xmlns:p14="http://schemas.microsoft.com/office/powerpoint/2010/main" val="310691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65B625A5-74AF-4730-8C4A-6CFBC4765F3D}" type="datetimeFigureOut">
              <a:rPr lang="ar-IQ" smtClean="0"/>
              <a:t>11/09/1443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211608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65B625A5-74AF-4730-8C4A-6CFBC4765F3D}" type="datetimeFigureOut">
              <a:rPr lang="ar-IQ" smtClean="0"/>
              <a:t>11/09/1443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357841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65B625A5-74AF-4730-8C4A-6CFBC4765F3D}" type="datetimeFigureOut">
              <a:rPr lang="ar-IQ" smtClean="0"/>
              <a:t>11/09/1443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11233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B625A5-74AF-4730-8C4A-6CFBC4765F3D}" type="datetimeFigureOut">
              <a:rPr lang="ar-IQ" smtClean="0"/>
              <a:t>11/09/1443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369453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B625A5-74AF-4730-8C4A-6CFBC4765F3D}" type="datetimeFigureOut">
              <a:rPr lang="ar-IQ" smtClean="0"/>
              <a:t>11/09/1443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166421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5B625A5-74AF-4730-8C4A-6CFBC4765F3D}" type="datetimeFigureOut">
              <a:rPr lang="ar-IQ" smtClean="0"/>
              <a:t>11/09/1443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3125060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5B625A5-74AF-4730-8C4A-6CFBC4765F3D}" type="datetimeFigureOut">
              <a:rPr lang="ar-IQ" smtClean="0"/>
              <a:t>11/09/1443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DF0F38-DF33-4CF4-83A0-6A0BD772A8B0}" type="slidenum">
              <a:rPr lang="ar-IQ" smtClean="0"/>
              <a:t>‹#›</a:t>
            </a:fld>
            <a:endParaRPr lang="ar-IQ"/>
          </a:p>
        </p:txBody>
      </p:sp>
    </p:spTree>
    <p:extLst>
      <p:ext uri="{BB962C8B-B14F-4D97-AF65-F5344CB8AC3E}">
        <p14:creationId xmlns:p14="http://schemas.microsoft.com/office/powerpoint/2010/main" val="38798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B625A5-74AF-4730-8C4A-6CFBC4765F3D}" type="datetimeFigureOut">
              <a:rPr lang="ar-IQ" smtClean="0"/>
              <a:t>11/09/1443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DF0F38-DF33-4CF4-83A0-6A0BD772A8B0}" type="slidenum">
              <a:rPr lang="ar-IQ" smtClean="0"/>
              <a:t>‹#›</a:t>
            </a:fld>
            <a:endParaRPr lang="ar-IQ"/>
          </a:p>
        </p:txBody>
      </p:sp>
    </p:spTree>
    <p:extLst>
      <p:ext uri="{BB962C8B-B14F-4D97-AF65-F5344CB8AC3E}">
        <p14:creationId xmlns:p14="http://schemas.microsoft.com/office/powerpoint/2010/main" val="14834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F6A461-5B5A-4DEF-B900-9D7E38FF7C9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0BE8AF-73F6-493E-9ACA-F1ACDBC8434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CBCEF-53C2-49FD-83E0-ED6CB359EC4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E33B111-2312-4F1F-9BAA-79F179885489}" type="datetimeFigureOut">
              <a:rPr lang="en-US" smtClean="0"/>
              <a:t>4/12/2022</a:t>
            </a:fld>
            <a:endParaRPr lang="en-US"/>
          </a:p>
        </p:txBody>
      </p:sp>
      <p:sp>
        <p:nvSpPr>
          <p:cNvPr id="5" name="Footer Placeholder 4">
            <a:extLst>
              <a:ext uri="{FF2B5EF4-FFF2-40B4-BE49-F238E27FC236}">
                <a16:creationId xmlns:a16="http://schemas.microsoft.com/office/drawing/2014/main" id="{72392CA5-A7C1-4453-943B-ABD955D95E7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C16F2A-5C5B-459C-AED4-38E7E6DABC6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2C5176-5CA5-4FBC-8F04-81AF74F2EA8D}" type="slidenum">
              <a:rPr lang="en-US" smtClean="0"/>
              <a:t>‹#›</a:t>
            </a:fld>
            <a:endParaRPr lang="en-US"/>
          </a:p>
        </p:txBody>
      </p:sp>
    </p:spTree>
    <p:extLst>
      <p:ext uri="{BB962C8B-B14F-4D97-AF65-F5344CB8AC3E}">
        <p14:creationId xmlns:p14="http://schemas.microsoft.com/office/powerpoint/2010/main" val="23424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21677"/>
            <a:ext cx="1835697" cy="2130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672"/>
            <a:ext cx="2555776" cy="177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مستدير الزوايا 3"/>
          <p:cNvSpPr/>
          <p:nvPr/>
        </p:nvSpPr>
        <p:spPr>
          <a:xfrm>
            <a:off x="0" y="3222915"/>
            <a:ext cx="9144000" cy="2792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solidFill>
                  <a:schemeClr val="bg1"/>
                </a:solidFill>
              </a:rPr>
              <a:t>AMINO ACIDS LECTURE</a:t>
            </a:r>
          </a:p>
          <a:p>
            <a:pPr algn="ctr"/>
            <a:r>
              <a:rPr lang="en-US" sz="3200" dirty="0">
                <a:latin typeface="Constantia" panose="02030602050306030303" pitchFamily="18" charset="0"/>
              </a:rPr>
              <a:t>Article teachers</a:t>
            </a:r>
          </a:p>
          <a:p>
            <a:pPr algn="ctr"/>
            <a:endParaRPr lang="en-US" sz="2800" dirty="0"/>
          </a:p>
          <a:p>
            <a:pPr algn="ctr"/>
            <a:r>
              <a:rPr lang="en-US" sz="2800" dirty="0" err="1">
                <a:solidFill>
                  <a:srgbClr val="FF0000"/>
                </a:solidFill>
              </a:rPr>
              <a:t>M.sc.</a:t>
            </a:r>
            <a:r>
              <a:rPr lang="en-US" sz="2800" dirty="0">
                <a:solidFill>
                  <a:srgbClr val="FF0000"/>
                </a:solidFill>
              </a:rPr>
              <a:t> Zainab Mohsen        </a:t>
            </a:r>
            <a:r>
              <a:rPr lang="en-US" sz="2800" dirty="0">
                <a:solidFill>
                  <a:srgbClr val="FF0000"/>
                </a:solidFill>
                <a:latin typeface="Calibri" panose="020F0502020204030204" pitchFamily="34" charset="0"/>
                <a:ea typeface="Calibri" panose="020F0502020204030204" pitchFamily="34" charset="0"/>
                <a:cs typeface="Arial" panose="020B0604020202020204" pitchFamily="34" charset="0"/>
              </a:rPr>
              <a:t>F.I.C.M.S Path Dr. Ammar Hatem</a:t>
            </a:r>
            <a:endParaRPr lang="en-US" sz="2800" dirty="0">
              <a:solidFill>
                <a:srgbClr val="FF0000"/>
              </a:solidFill>
            </a:endParaRPr>
          </a:p>
          <a:p>
            <a:pPr algn="ctr"/>
            <a:endParaRPr lang="en-US" sz="4400" b="1" dirty="0">
              <a:solidFill>
                <a:schemeClr val="bg1"/>
              </a:solidFill>
            </a:endParaRPr>
          </a:p>
        </p:txBody>
      </p:sp>
      <p:sp>
        <p:nvSpPr>
          <p:cNvPr id="3" name="مستطيل 2">
            <a:extLst>
              <a:ext uri="{FF2B5EF4-FFF2-40B4-BE49-F238E27FC236}">
                <a16:creationId xmlns:a16="http://schemas.microsoft.com/office/drawing/2014/main" id="{B13A9092-DA28-4BDE-AA11-8FC736D0C8DE}"/>
              </a:ext>
            </a:extLst>
          </p:cNvPr>
          <p:cNvSpPr/>
          <p:nvPr/>
        </p:nvSpPr>
        <p:spPr>
          <a:xfrm>
            <a:off x="2339348" y="858842"/>
            <a:ext cx="4581128" cy="830997"/>
          </a:xfrm>
          <a:prstGeom prst="rect">
            <a:avLst/>
          </a:prstGeom>
        </p:spPr>
        <p:txBody>
          <a:bodyPr wrap="square">
            <a:spAutoFit/>
          </a:bodyPr>
          <a:lstStyle/>
          <a:p>
            <a:pPr algn="ctr"/>
            <a:r>
              <a:rPr lang="en-US" sz="2400" dirty="0">
                <a:solidFill>
                  <a:srgbClr val="FF0000"/>
                </a:solidFill>
              </a:rPr>
              <a:t>Al-</a:t>
            </a:r>
            <a:r>
              <a:rPr lang="en-US" sz="2400" dirty="0" err="1">
                <a:solidFill>
                  <a:srgbClr val="FF0000"/>
                </a:solidFill>
              </a:rPr>
              <a:t>Mustaqbal</a:t>
            </a:r>
            <a:r>
              <a:rPr lang="en-US" sz="2400" dirty="0">
                <a:solidFill>
                  <a:srgbClr val="FF0000"/>
                </a:solidFill>
              </a:rPr>
              <a:t> University College</a:t>
            </a:r>
          </a:p>
          <a:p>
            <a:pPr algn="ctr"/>
            <a:r>
              <a:rPr lang="en-US" sz="2400" dirty="0">
                <a:solidFill>
                  <a:srgbClr val="FF0000"/>
                </a:solidFill>
              </a:rPr>
              <a:t>Anesthesia Techniques Department</a:t>
            </a:r>
          </a:p>
        </p:txBody>
      </p:sp>
    </p:spTree>
    <p:extLst>
      <p:ext uri="{BB962C8B-B14F-4D97-AF65-F5344CB8AC3E}">
        <p14:creationId xmlns:p14="http://schemas.microsoft.com/office/powerpoint/2010/main" val="1560662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1DE18A0-0C06-4605-B426-1432CC61A2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4328" y="1367909"/>
            <a:ext cx="6828592" cy="4122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231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6675"/>
            <a:ext cx="9144000" cy="5591325"/>
          </a:xfrm>
          <a:prstGeom prst="rect">
            <a:avLst/>
          </a:prstGeom>
        </p:spPr>
      </p:pic>
      <p:sp>
        <p:nvSpPr>
          <p:cNvPr id="7" name="مخطط انسيابي: معالجة متعاقبة 6"/>
          <p:cNvSpPr/>
          <p:nvPr/>
        </p:nvSpPr>
        <p:spPr>
          <a:xfrm>
            <a:off x="0" y="0"/>
            <a:ext cx="9144000" cy="126667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800" b="1" dirty="0"/>
              <a:t>GOOD LUCK</a:t>
            </a:r>
            <a:endParaRPr lang="ar-IQ" sz="4800" b="1" dirty="0"/>
          </a:p>
        </p:txBody>
      </p:sp>
    </p:spTree>
    <p:extLst>
      <p:ext uri="{BB962C8B-B14F-4D97-AF65-F5344CB8AC3E}">
        <p14:creationId xmlns:p14="http://schemas.microsoft.com/office/powerpoint/2010/main" val="407157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628800"/>
            <a:ext cx="9144000" cy="5016758"/>
          </a:xfrm>
          <a:prstGeom prst="rect">
            <a:avLst/>
          </a:prstGeom>
        </p:spPr>
        <p:txBody>
          <a:bodyPr wrap="square">
            <a:spAutoFit/>
          </a:bodyPr>
          <a:lstStyle/>
          <a:p>
            <a:pPr algn="l"/>
            <a:r>
              <a:rPr lang="en-US" sz="3200" dirty="0"/>
              <a:t>Amino acids are any group of organic molecules that contain a basic amine group (NH2), a carboxylic acid group (COOH), and an organic group R that are unique to each amino acid and are the building blocks of proteins. And its shape is as follows:</a:t>
            </a:r>
          </a:p>
          <a:p>
            <a:pPr algn="l"/>
            <a:endParaRPr lang="en-US" sz="3200" dirty="0"/>
          </a:p>
          <a:p>
            <a:pPr algn="l"/>
            <a:endParaRPr lang="en-US" sz="3200" dirty="0"/>
          </a:p>
          <a:p>
            <a:pPr algn="l"/>
            <a:endParaRPr lang="en-US" sz="3200" dirty="0"/>
          </a:p>
          <a:p>
            <a:pPr algn="l"/>
            <a:r>
              <a:rPr lang="en-US" sz="3200" dirty="0"/>
              <a:t>Amino acids differ from each other according to the specific chemical group, the R group</a:t>
            </a:r>
            <a:endParaRPr lang="ar-IQ" sz="3200" dirty="0"/>
          </a:p>
        </p:txBody>
      </p:sp>
      <p:sp>
        <p:nvSpPr>
          <p:cNvPr id="6" name="مستطيل 5"/>
          <p:cNvSpPr/>
          <p:nvPr/>
        </p:nvSpPr>
        <p:spPr>
          <a:xfrm>
            <a:off x="539552" y="0"/>
            <a:ext cx="784887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7200" dirty="0"/>
              <a:t>Amino Acids</a:t>
            </a:r>
            <a:endParaRPr lang="ar-IQ" sz="72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756" y="3603823"/>
            <a:ext cx="2880320" cy="2046543"/>
          </a:xfrm>
          <a:prstGeom prst="rect">
            <a:avLst/>
          </a:prstGeom>
        </p:spPr>
      </p:pic>
    </p:spTree>
    <p:extLst>
      <p:ext uri="{BB962C8B-B14F-4D97-AF65-F5344CB8AC3E}">
        <p14:creationId xmlns:p14="http://schemas.microsoft.com/office/powerpoint/2010/main" val="400545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indent="0" algn="l">
              <a:buNone/>
            </a:pPr>
            <a:r>
              <a:rPr lang="en-US" dirty="0"/>
              <a:t>If the amine group is to the right of the carbon atom The amino acid is of type D.</a:t>
            </a:r>
          </a:p>
          <a:p>
            <a:pPr marL="0" indent="0" algn="l">
              <a:buNone/>
            </a:pPr>
            <a:r>
              <a:rPr lang="en-US" dirty="0"/>
              <a:t> If the amine group is to the left of the </a:t>
            </a:r>
            <a:r>
              <a:rPr lang="en-US"/>
              <a:t>carbon atom The </a:t>
            </a:r>
            <a:r>
              <a:rPr lang="en-US" dirty="0"/>
              <a:t>amino acid is of the L type.</a:t>
            </a:r>
          </a:p>
        </p:txBody>
      </p:sp>
      <p:pic>
        <p:nvPicPr>
          <p:cNvPr id="4" name="Picture 3">
            <a:extLst>
              <a:ext uri="{FF2B5EF4-FFF2-40B4-BE49-F238E27FC236}">
                <a16:creationId xmlns:a16="http://schemas.microsoft.com/office/drawing/2014/main" id="{78CAA73C-4CD4-4DA6-B6C5-14ABAA7C84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492896"/>
            <a:ext cx="6496397" cy="3477483"/>
          </a:xfrm>
          <a:prstGeom prst="rect">
            <a:avLst/>
          </a:prstGeom>
        </p:spPr>
      </p:pic>
    </p:spTree>
    <p:extLst>
      <p:ext uri="{BB962C8B-B14F-4D97-AF65-F5344CB8AC3E}">
        <p14:creationId xmlns:p14="http://schemas.microsoft.com/office/powerpoint/2010/main" val="137711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The importance of amino acids</a:t>
            </a:r>
            <a:endParaRPr lang="ar-IQ" b="1" dirty="0">
              <a:solidFill>
                <a:srgbClr val="FF0000"/>
              </a:solidFill>
            </a:endParaRPr>
          </a:p>
        </p:txBody>
      </p:sp>
      <p:sp>
        <p:nvSpPr>
          <p:cNvPr id="4" name="مستطيل 3"/>
          <p:cNvSpPr/>
          <p:nvPr/>
        </p:nvSpPr>
        <p:spPr>
          <a:xfrm>
            <a:off x="179512" y="1412776"/>
            <a:ext cx="8820472" cy="2062103"/>
          </a:xfrm>
          <a:prstGeom prst="rect">
            <a:avLst/>
          </a:prstGeom>
        </p:spPr>
        <p:txBody>
          <a:bodyPr wrap="square">
            <a:spAutoFit/>
          </a:bodyPr>
          <a:lstStyle/>
          <a:p>
            <a:pPr algn="l"/>
            <a:r>
              <a:rPr lang="en-US" sz="3200" dirty="0"/>
              <a:t>1- </a:t>
            </a:r>
            <a:r>
              <a:rPr lang="en-US" sz="3200" b="1" dirty="0"/>
              <a:t>Help improve general mood</a:t>
            </a:r>
            <a:r>
              <a:rPr lang="en-US" sz="3200" dirty="0"/>
              <a:t>; That is, the mental and psychological state of the human body An example is the amino acid tryptophan, which is essential for the production of serotonin.</a:t>
            </a:r>
            <a:endParaRPr lang="ar-IQ" sz="3200" dirty="0"/>
          </a:p>
        </p:txBody>
      </p:sp>
      <p:sp>
        <p:nvSpPr>
          <p:cNvPr id="5" name="مستطيل 4"/>
          <p:cNvSpPr/>
          <p:nvPr/>
        </p:nvSpPr>
        <p:spPr>
          <a:xfrm>
            <a:off x="167386" y="3645024"/>
            <a:ext cx="8424936" cy="1569660"/>
          </a:xfrm>
          <a:prstGeom prst="rect">
            <a:avLst/>
          </a:prstGeom>
        </p:spPr>
        <p:txBody>
          <a:bodyPr wrap="square">
            <a:spAutoFit/>
          </a:bodyPr>
          <a:lstStyle/>
          <a:p>
            <a:pPr algn="l"/>
            <a:r>
              <a:rPr lang="en-US" sz="3200" dirty="0"/>
              <a:t>2- </a:t>
            </a:r>
            <a:r>
              <a:rPr lang="en-US" sz="3200" b="1" dirty="0"/>
              <a:t>Protein building </a:t>
            </a:r>
            <a:r>
              <a:rPr lang="en-US" sz="3200" dirty="0"/>
              <a:t>:When protein is broken down, the amino acids in the body build up the protein in the body again.</a:t>
            </a:r>
            <a:endParaRPr lang="ar-IQ" sz="3200" dirty="0"/>
          </a:p>
        </p:txBody>
      </p:sp>
      <p:sp>
        <p:nvSpPr>
          <p:cNvPr id="6" name="مستطيل 5"/>
          <p:cNvSpPr/>
          <p:nvPr/>
        </p:nvSpPr>
        <p:spPr>
          <a:xfrm>
            <a:off x="179512" y="5488880"/>
            <a:ext cx="8460432" cy="1077218"/>
          </a:xfrm>
          <a:prstGeom prst="rect">
            <a:avLst/>
          </a:prstGeom>
        </p:spPr>
        <p:txBody>
          <a:bodyPr wrap="square">
            <a:spAutoFit/>
          </a:bodyPr>
          <a:lstStyle/>
          <a:p>
            <a:pPr algn="l"/>
            <a:r>
              <a:rPr lang="en-US" sz="3200" dirty="0"/>
              <a:t>3- Amino acids, such as </a:t>
            </a:r>
            <a:r>
              <a:rPr lang="en-US" sz="3200" b="1" dirty="0"/>
              <a:t>arginine</a:t>
            </a:r>
            <a:r>
              <a:rPr lang="en-US" sz="3200" dirty="0"/>
              <a:t>, help the body </a:t>
            </a:r>
            <a:r>
              <a:rPr lang="en-US" sz="3200" b="1" dirty="0"/>
              <a:t>maintain arteries elasticity</a:t>
            </a:r>
            <a:r>
              <a:rPr lang="en-US" b="1" dirty="0"/>
              <a:t>.</a:t>
            </a:r>
            <a:endParaRPr lang="ar-IQ" b="1" dirty="0"/>
          </a:p>
        </p:txBody>
      </p:sp>
    </p:spTree>
    <p:extLst>
      <p:ext uri="{BB962C8B-B14F-4D97-AF65-F5344CB8AC3E}">
        <p14:creationId xmlns:p14="http://schemas.microsoft.com/office/powerpoint/2010/main" val="2132496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052736"/>
            <a:ext cx="8460432" cy="5328592"/>
          </a:xfrm>
        </p:spPr>
        <p:txBody>
          <a:bodyPr/>
          <a:lstStyle/>
          <a:p>
            <a:pPr marL="0" indent="0" algn="l">
              <a:buNone/>
            </a:pPr>
            <a:r>
              <a:rPr lang="en-US" dirty="0"/>
              <a:t> 4-Some amino acids, such as </a:t>
            </a:r>
            <a:r>
              <a:rPr lang="en-US" b="1" dirty="0"/>
              <a:t>lysine</a:t>
            </a:r>
            <a:r>
              <a:rPr lang="en-US" dirty="0"/>
              <a:t>, help the body better </a:t>
            </a:r>
            <a:r>
              <a:rPr lang="en-US" b="1" dirty="0"/>
              <a:t>absorb calcium</a:t>
            </a:r>
            <a:r>
              <a:rPr lang="en-US" dirty="0"/>
              <a:t>, which </a:t>
            </a:r>
            <a:r>
              <a:rPr lang="en-US" b="1" dirty="0"/>
              <a:t>reduces weak and osteoporosis</a:t>
            </a:r>
            <a:r>
              <a:rPr lang="en-US" dirty="0"/>
              <a:t>.</a:t>
            </a:r>
          </a:p>
          <a:p>
            <a:pPr marL="0" indent="0" algn="l">
              <a:buNone/>
            </a:pPr>
            <a:endParaRPr lang="en-US" dirty="0"/>
          </a:p>
          <a:p>
            <a:pPr marL="0" indent="0" algn="l">
              <a:buNone/>
            </a:pPr>
            <a:r>
              <a:rPr lang="en-US" dirty="0"/>
              <a:t> 5- </a:t>
            </a:r>
            <a:r>
              <a:rPr lang="en-US" b="1" dirty="0"/>
              <a:t>Repair of muscles, skin, and connective tissues: </a:t>
            </a:r>
            <a:r>
              <a:rPr lang="en-US" dirty="0"/>
              <a:t>- they need amino acids to repair themselves when injured or damaged. Taking an amino acid like arginine after exercising can help your muscles recover. </a:t>
            </a:r>
            <a:endParaRPr lang="ar-IQ" dirty="0"/>
          </a:p>
        </p:txBody>
      </p:sp>
    </p:spTree>
    <p:extLst>
      <p:ext uri="{BB962C8B-B14F-4D97-AF65-F5344CB8AC3E}">
        <p14:creationId xmlns:p14="http://schemas.microsoft.com/office/powerpoint/2010/main" val="105730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7EEC-BCDE-47E5-A0AC-4D6866673B1B}"/>
              </a:ext>
            </a:extLst>
          </p:cNvPr>
          <p:cNvSpPr>
            <a:spLocks noGrp="1"/>
          </p:cNvSpPr>
          <p:nvPr>
            <p:ph type="title"/>
          </p:nvPr>
        </p:nvSpPr>
        <p:spPr/>
        <p:txBody>
          <a:bodyPr/>
          <a:lstStyle/>
          <a:p>
            <a:r>
              <a:rPr lang="en-US" b="1" dirty="0">
                <a:solidFill>
                  <a:srgbClr val="FF0000"/>
                </a:solidFill>
              </a:rPr>
              <a:t>CLASSIFICATION</a:t>
            </a:r>
          </a:p>
        </p:txBody>
      </p:sp>
      <p:sp>
        <p:nvSpPr>
          <p:cNvPr id="3" name="Content Placeholder 2">
            <a:extLst>
              <a:ext uri="{FF2B5EF4-FFF2-40B4-BE49-F238E27FC236}">
                <a16:creationId xmlns:a16="http://schemas.microsoft.com/office/drawing/2014/main" id="{9E63A92F-ECB1-4FFE-8D8E-0BC9C69BBF04}"/>
              </a:ext>
            </a:extLst>
          </p:cNvPr>
          <p:cNvSpPr>
            <a:spLocks noGrp="1"/>
          </p:cNvSpPr>
          <p:nvPr>
            <p:ph idx="1"/>
          </p:nvPr>
        </p:nvSpPr>
        <p:spPr/>
        <p:txBody>
          <a:bodyPr>
            <a:normAutofit fontScale="92500" lnSpcReduction="10000"/>
          </a:bodyPr>
          <a:lstStyle/>
          <a:p>
            <a:r>
              <a:rPr lang="en-US" sz="3200" dirty="0"/>
              <a:t>Amino acids are classified mainly into three groups depending on their reaction in solution as neutral, acidic and basic amino acids which is known as </a:t>
            </a:r>
            <a:r>
              <a:rPr lang="en-US" sz="3200" b="1" dirty="0"/>
              <a:t>chemical classification </a:t>
            </a:r>
            <a:r>
              <a:rPr lang="en-US" sz="3200" dirty="0"/>
              <a:t>.</a:t>
            </a:r>
          </a:p>
          <a:p>
            <a:endParaRPr lang="en-US" sz="3200" dirty="0"/>
          </a:p>
          <a:p>
            <a:r>
              <a:rPr lang="en-US" sz="3200" dirty="0"/>
              <a:t>They are also classified on the basis of their essentiality in the diet known as </a:t>
            </a:r>
            <a:r>
              <a:rPr lang="en-US" sz="3200" b="1" dirty="0"/>
              <a:t>nutritional  classification </a:t>
            </a:r>
            <a:r>
              <a:rPr lang="en-US" sz="3200" dirty="0"/>
              <a:t>.</a:t>
            </a:r>
          </a:p>
          <a:p>
            <a:endParaRPr lang="en-US" sz="3200" dirty="0"/>
          </a:p>
          <a:p>
            <a:r>
              <a:rPr lang="en-US" sz="3200" dirty="0"/>
              <a:t>Amino acids have also </a:t>
            </a:r>
            <a:r>
              <a:rPr lang="en-US" sz="3200" b="1" dirty="0"/>
              <a:t>Metabolic Classification</a:t>
            </a:r>
          </a:p>
          <a:p>
            <a:pPr marL="0" indent="0">
              <a:buNone/>
            </a:pPr>
            <a:endParaRPr lang="en-US" dirty="0"/>
          </a:p>
        </p:txBody>
      </p:sp>
    </p:spTree>
    <p:extLst>
      <p:ext uri="{BB962C8B-B14F-4D97-AF65-F5344CB8AC3E}">
        <p14:creationId xmlns:p14="http://schemas.microsoft.com/office/powerpoint/2010/main" val="71330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18C2B-C764-4159-8019-8C5BA43A8F59}"/>
              </a:ext>
            </a:extLst>
          </p:cNvPr>
          <p:cNvSpPr>
            <a:spLocks noGrp="1"/>
          </p:cNvSpPr>
          <p:nvPr>
            <p:ph idx="1"/>
          </p:nvPr>
        </p:nvSpPr>
        <p:spPr>
          <a:xfrm>
            <a:off x="628650" y="1412776"/>
            <a:ext cx="7886700" cy="4764187"/>
          </a:xfrm>
        </p:spPr>
        <p:txBody>
          <a:bodyPr>
            <a:noAutofit/>
          </a:bodyPr>
          <a:lstStyle/>
          <a:p>
            <a:pPr>
              <a:spcBef>
                <a:spcPts val="0"/>
              </a:spcBef>
            </a:pPr>
            <a:r>
              <a:rPr lang="en-US" sz="2800" dirty="0">
                <a:solidFill>
                  <a:srgbClr val="000000"/>
                </a:solidFill>
                <a:latin typeface="Arial" panose="020B0604020202020204" pitchFamily="34" charset="0"/>
              </a:rPr>
              <a:t>Essential and Nonessential amino acids</a:t>
            </a:r>
            <a:endParaRPr lang="en-US" sz="2800" b="0" dirty="0">
              <a:effectLst/>
            </a:endParaRPr>
          </a:p>
          <a:p>
            <a:pPr marL="0" indent="0">
              <a:spcBef>
                <a:spcPts val="0"/>
              </a:spcBef>
              <a:buNone/>
            </a:pPr>
            <a:br>
              <a:rPr lang="en-US" sz="2800" b="0" dirty="0">
                <a:effectLst/>
              </a:rPr>
            </a:br>
            <a:r>
              <a:rPr lang="en-US" sz="2800" dirty="0">
                <a:solidFill>
                  <a:srgbClr val="000000"/>
                </a:solidFill>
                <a:latin typeface="Arial" panose="020B0604020202020204" pitchFamily="34" charset="0"/>
              </a:rPr>
              <a:t>Nutritionally, amino acids are classified as essential and nonessential amino acids. Of the 20 amino acids, our body has the ability to synthesize 10 of them. Even if they are absent in our dietary proteins, our body can synthesize them. Hence, they are known as nonessential. On the other hand, our body cannot synthesize the remaining 10 amino acids, should be supplied through diet. Hence, they are called essential amino acids.</a:t>
            </a:r>
            <a:br>
              <a:rPr lang="en-US" sz="2800" dirty="0"/>
            </a:br>
            <a:endParaRPr lang="en-US" sz="2800" dirty="0"/>
          </a:p>
        </p:txBody>
      </p:sp>
      <p:sp>
        <p:nvSpPr>
          <p:cNvPr id="5" name="Title 4">
            <a:extLst>
              <a:ext uri="{FF2B5EF4-FFF2-40B4-BE49-F238E27FC236}">
                <a16:creationId xmlns:a16="http://schemas.microsoft.com/office/drawing/2014/main" id="{CE98AC6C-2ABE-4347-9384-BB1E927C8AA7}"/>
              </a:ext>
            </a:extLst>
          </p:cNvPr>
          <p:cNvSpPr>
            <a:spLocks noGrp="1"/>
          </p:cNvSpPr>
          <p:nvPr>
            <p:ph type="title"/>
          </p:nvPr>
        </p:nvSpPr>
        <p:spPr/>
        <p:txBody>
          <a:bodyPr/>
          <a:lstStyle/>
          <a:p>
            <a:r>
              <a:rPr lang="en-US" b="1" dirty="0">
                <a:solidFill>
                  <a:srgbClr val="FF0000"/>
                </a:solidFill>
              </a:rPr>
              <a:t>Nutritional</a:t>
            </a:r>
            <a:r>
              <a:rPr lang="en-US" dirty="0">
                <a:solidFill>
                  <a:srgbClr val="FF0000"/>
                </a:solidFill>
              </a:rPr>
              <a:t> </a:t>
            </a:r>
            <a:r>
              <a:rPr lang="en-US" b="1" dirty="0">
                <a:solidFill>
                  <a:srgbClr val="FF0000"/>
                </a:solidFill>
              </a:rPr>
              <a:t>Classification of Amino Acids</a:t>
            </a:r>
            <a:r>
              <a:rPr lang="en-US" dirty="0">
                <a:solidFill>
                  <a:srgbClr val="FF0000"/>
                </a:solidFill>
              </a:rPr>
              <a:t> </a:t>
            </a:r>
          </a:p>
        </p:txBody>
      </p:sp>
    </p:spTree>
    <p:extLst>
      <p:ext uri="{BB962C8B-B14F-4D97-AF65-F5344CB8AC3E}">
        <p14:creationId xmlns:p14="http://schemas.microsoft.com/office/powerpoint/2010/main" val="255020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C02B-7181-4EE3-AAFA-B3DBA0CB6237}"/>
              </a:ext>
            </a:extLst>
          </p:cNvPr>
          <p:cNvSpPr>
            <a:spLocks noGrp="1"/>
          </p:cNvSpPr>
          <p:nvPr>
            <p:ph type="title"/>
          </p:nvPr>
        </p:nvSpPr>
        <p:spPr/>
        <p:txBody>
          <a:bodyPr>
            <a:normAutofit/>
          </a:bodyPr>
          <a:lstStyle/>
          <a:p>
            <a:br>
              <a:rPr lang="en-US" b="1" dirty="0">
                <a:solidFill>
                  <a:srgbClr val="FF0000"/>
                </a:solidFill>
              </a:rPr>
            </a:br>
            <a:r>
              <a:rPr lang="en-US" b="1" dirty="0">
                <a:solidFill>
                  <a:srgbClr val="FF0000"/>
                </a:solidFill>
              </a:rPr>
              <a:t>Metabolic Classification of Amino Acids</a:t>
            </a:r>
          </a:p>
        </p:txBody>
      </p:sp>
      <p:sp>
        <p:nvSpPr>
          <p:cNvPr id="3" name="Content Placeholder 2">
            <a:extLst>
              <a:ext uri="{FF2B5EF4-FFF2-40B4-BE49-F238E27FC236}">
                <a16:creationId xmlns:a16="http://schemas.microsoft.com/office/drawing/2014/main" id="{1A471526-9232-4677-AA4C-7D7AB26062C7}"/>
              </a:ext>
            </a:extLst>
          </p:cNvPr>
          <p:cNvSpPr>
            <a:spLocks noGrp="1"/>
          </p:cNvSpPr>
          <p:nvPr>
            <p:ph idx="1"/>
          </p:nvPr>
        </p:nvSpPr>
        <p:spPr>
          <a:xfrm>
            <a:off x="628650" y="1628800"/>
            <a:ext cx="7886700" cy="4548163"/>
          </a:xfrm>
        </p:spPr>
        <p:txBody>
          <a:bodyPr>
            <a:normAutofit fontScale="85000" lnSpcReduction="10000"/>
          </a:bodyPr>
          <a:lstStyle/>
          <a:p>
            <a:r>
              <a:rPr lang="en-US" sz="2800" dirty="0"/>
              <a:t>After the removal of amino group from amino acid, if the carbon skeleton of amino acid can be converted into glucose in the body, such amino acids are called </a:t>
            </a:r>
            <a:r>
              <a:rPr lang="en-US" sz="2800" b="1" dirty="0"/>
              <a:t>glucogenic amino acids.</a:t>
            </a:r>
          </a:p>
          <a:p>
            <a:endParaRPr lang="en-US" sz="2800" dirty="0"/>
          </a:p>
          <a:p>
            <a:pPr marL="0" indent="0">
              <a:buNone/>
            </a:pPr>
            <a:r>
              <a:rPr lang="en-US" sz="2800" dirty="0"/>
              <a:t>• Similarly, if the carbon skeleton of amino acid is converted into ketone body (acetoacetic acid), such amino acids are called </a:t>
            </a:r>
            <a:r>
              <a:rPr lang="en-US" sz="2800" b="1" dirty="0"/>
              <a:t>ketogenic amino acids.</a:t>
            </a:r>
          </a:p>
          <a:p>
            <a:pPr marL="0" indent="0">
              <a:buNone/>
            </a:pPr>
            <a:r>
              <a:rPr lang="en-US" sz="2800" dirty="0"/>
              <a:t>Two amino acids</a:t>
            </a:r>
            <a:r>
              <a:rPr lang="en-US" sz="2800" b="1" dirty="0"/>
              <a:t> leucine and lysine </a:t>
            </a:r>
            <a:r>
              <a:rPr lang="en-US" sz="2800" dirty="0"/>
              <a:t>are exclusively ketogenic.</a:t>
            </a:r>
          </a:p>
          <a:p>
            <a:pPr marL="0" indent="0">
              <a:buNone/>
            </a:pPr>
            <a:endParaRPr lang="en-US" sz="2800" dirty="0"/>
          </a:p>
          <a:p>
            <a:pPr marL="0" indent="0">
              <a:buNone/>
            </a:pPr>
            <a:r>
              <a:rPr lang="en-US" sz="2800" dirty="0"/>
              <a:t>• If one part of the carbon skeleton is converted into glucose and other part is converted into ketone body, such amino acids are termed </a:t>
            </a:r>
            <a:r>
              <a:rPr lang="en-US" sz="2800" b="1" dirty="0"/>
              <a:t>both glucogenic and ketogenic amino acid.</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00766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6B295-A147-4EDB-89D4-05562DC0CAB1}"/>
              </a:ext>
            </a:extLst>
          </p:cNvPr>
          <p:cNvSpPr>
            <a:spLocks noGrp="1"/>
          </p:cNvSpPr>
          <p:nvPr>
            <p:ph type="title"/>
          </p:nvPr>
        </p:nvSpPr>
        <p:spPr/>
        <p:txBody>
          <a:bodyPr/>
          <a:lstStyle/>
          <a:p>
            <a:r>
              <a:rPr lang="en-US" b="1" dirty="0">
                <a:solidFill>
                  <a:srgbClr val="FF0000"/>
                </a:solidFill>
              </a:rPr>
              <a:t>Peptide bonds</a:t>
            </a:r>
          </a:p>
        </p:txBody>
      </p:sp>
      <p:sp>
        <p:nvSpPr>
          <p:cNvPr id="3" name="Content Placeholder 2">
            <a:extLst>
              <a:ext uri="{FF2B5EF4-FFF2-40B4-BE49-F238E27FC236}">
                <a16:creationId xmlns:a16="http://schemas.microsoft.com/office/drawing/2014/main" id="{CB598675-ACF7-41DE-9299-1A951FDCC828}"/>
              </a:ext>
            </a:extLst>
          </p:cNvPr>
          <p:cNvSpPr>
            <a:spLocks noGrp="1"/>
          </p:cNvSpPr>
          <p:nvPr>
            <p:ph idx="1"/>
          </p:nvPr>
        </p:nvSpPr>
        <p:spPr/>
        <p:txBody>
          <a:bodyPr>
            <a:normAutofit lnSpcReduction="10000"/>
          </a:bodyPr>
          <a:lstStyle/>
          <a:p>
            <a:r>
              <a:rPr lang="en-US" sz="2800" dirty="0"/>
              <a:t>Individual amino acids can be linked by forming covalent bonds. The bond is formed between the a-carboxyl group of one amino acid and the a-amino group of the next one. Water is eliminated in the process, and the linked amino acid residues remain after water is eliminated. A bond formed in this way is called a peptide bond. </a:t>
            </a:r>
            <a:r>
              <a:rPr lang="en-US" sz="2800" u="sng" dirty="0"/>
              <a:t>Peptides</a:t>
            </a:r>
            <a:r>
              <a:rPr lang="en-US" sz="2800" dirty="0"/>
              <a:t> are compounds formed by linking small numbers of amino acids, ranging </a:t>
            </a:r>
            <a:r>
              <a:rPr lang="en-US" sz="2800" b="1" dirty="0"/>
              <a:t>from two to about 50 amino acids</a:t>
            </a:r>
            <a:r>
              <a:rPr lang="en-US" sz="2800" dirty="0"/>
              <a:t>. In a </a:t>
            </a:r>
            <a:r>
              <a:rPr lang="en-US" sz="2800" u="sng" dirty="0"/>
              <a:t>protein</a:t>
            </a:r>
            <a:r>
              <a:rPr lang="en-US" sz="2800" dirty="0"/>
              <a:t>, many amino acids are linked by peptide bonds to form a polypeptide chain of </a:t>
            </a:r>
            <a:r>
              <a:rPr lang="en-US" sz="2800" b="1" dirty="0"/>
              <a:t>more than 50 amino acids .</a:t>
            </a:r>
          </a:p>
        </p:txBody>
      </p:sp>
    </p:spTree>
    <p:extLst>
      <p:ext uri="{BB962C8B-B14F-4D97-AF65-F5344CB8AC3E}">
        <p14:creationId xmlns:p14="http://schemas.microsoft.com/office/powerpoint/2010/main" val="13777902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657</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Constantia</vt:lpstr>
      <vt:lpstr>نسق Office</vt:lpstr>
      <vt:lpstr>Office Theme</vt:lpstr>
      <vt:lpstr>PowerPoint Presentation</vt:lpstr>
      <vt:lpstr>PowerPoint Presentation</vt:lpstr>
      <vt:lpstr>PowerPoint Presentation</vt:lpstr>
      <vt:lpstr>The importance of amino acids</vt:lpstr>
      <vt:lpstr>PowerPoint Presentation</vt:lpstr>
      <vt:lpstr>CLASSIFICATION</vt:lpstr>
      <vt:lpstr>Nutritional Classification of Amino Acids </vt:lpstr>
      <vt:lpstr> Metabolic Classification of Amino Acids</vt:lpstr>
      <vt:lpstr>Peptide bonds</vt:lpstr>
      <vt:lpstr>PowerPoint Presentation</vt:lpstr>
      <vt:lpstr>PowerPoint Presentation</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ALFA</dc:creator>
  <cp:lastModifiedBy>Ammar</cp:lastModifiedBy>
  <cp:revision>23</cp:revision>
  <dcterms:created xsi:type="dcterms:W3CDTF">2021-04-26T20:32:35Z</dcterms:created>
  <dcterms:modified xsi:type="dcterms:W3CDTF">2022-04-11T21:38:33Z</dcterms:modified>
</cp:coreProperties>
</file>