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8" r:id="rId8"/>
    <p:sldId id="261" r:id="rId9"/>
    <p:sldId id="262" r:id="rId10"/>
    <p:sldId id="269" r:id="rId11"/>
    <p:sldId id="272" r:id="rId12"/>
    <p:sldId id="270" r:id="rId13"/>
    <p:sldId id="271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6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8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0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6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5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1"/>
            <a:ext cx="8229600" cy="1752599"/>
          </a:xfrm>
        </p:spPr>
        <p:txBody>
          <a:bodyPr>
            <a:normAutofit fontScale="90000"/>
          </a:bodyPr>
          <a:lstStyle/>
          <a:p>
            <a:pPr algn="justLow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Lecture -  14   -                 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 Valvular Disease Of The Heart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362200"/>
            <a:ext cx="91821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           Surgical management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Valve replacements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Prosthetic 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Biologic 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Surgical repairs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Balloon valvuloplasty –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lab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Reconstructive  or “Valvuloplasty”:</a:t>
            </a:r>
          </a:p>
          <a:p>
            <a:pPr marL="0" lv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a. Open commissurotomy</a:t>
            </a:r>
          </a:p>
          <a:p>
            <a:pPr marL="0" lv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b.  Annuloplasty repairs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4724400" cy="64008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Pre-Operative Care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Similar to CABG surgery</a:t>
            </a:r>
          </a:p>
          <a:p>
            <a:pPr lvl="0" algn="l" rt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pPr lvl="0" algn="l" rt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Incisional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care</a:t>
            </a:r>
          </a:p>
          <a:p>
            <a:pPr lvl="0" algn="l" rt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Prevent pulmonary complications</a:t>
            </a:r>
          </a:p>
          <a:p>
            <a:pPr marL="0" lvl="0" indent="0" algn="l" rtl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STOP oral anticoagulants   72 hours before procedure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495800" cy="5745163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Post-Operative Care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Respiratory care</a:t>
            </a:r>
          </a:p>
          <a:p>
            <a:pPr lvl="0" algn="l" rt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Monitor for hemorrhage</a:t>
            </a:r>
          </a:p>
          <a:p>
            <a:pPr lvl="0" algn="l" rt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Cardiac output reduction</a:t>
            </a:r>
          </a:p>
          <a:p>
            <a:pPr lvl="0" algn="l" rt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Discharge teaching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          Complications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Fluid &amp; Electrolyte imbalances</a:t>
            </a: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Hypotension</a:t>
            </a: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Bleeding</a:t>
            </a: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Cardiac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tamponade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Altered cerebral perfusion</a:t>
            </a: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Hypothermia</a:t>
            </a: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Infection</a:t>
            </a:r>
            <a:endParaRPr lang="ar-IQ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              Client Education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Disease process</a:t>
            </a: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Medications</a:t>
            </a: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Anticoagulants</a:t>
            </a: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Prophylactic antibiotics</a:t>
            </a:r>
          </a:p>
          <a:p>
            <a:pPr lvl="0"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Rest and activity plan</a:t>
            </a:r>
          </a:p>
          <a:p>
            <a:pPr algn="l" rtl="0"/>
            <a:endParaRPr lang="ar-IQ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Pictures\imagesPPHK701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315200" cy="487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imagesCT7WIZG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162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Definition: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function of normal heart valves is to maintain the forward flow of blood from the atria to the ventricles and from the ventricles to the great vessels. 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Valvular damage may interfere with valvular function by stenosis or by impaired closure that allows backward leakage of blood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valvular insufficiency, regurgitation, or incompetence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Valvular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Disorders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Mitral stenosis</a:t>
            </a:r>
          </a:p>
          <a:p>
            <a:pPr lvl="0" algn="l" rt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Mitral regurgitation</a:t>
            </a:r>
          </a:p>
          <a:p>
            <a:pPr lvl="0" algn="l" rt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Mitral valve prolapse</a:t>
            </a:r>
          </a:p>
          <a:p>
            <a:pPr lvl="0" algn="l" rt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Aortic stenosis</a:t>
            </a:r>
          </a:p>
          <a:p>
            <a:pPr lvl="0" algn="l" rt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Aortic regurgitation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8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4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    Mitral Stenosis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Most common cause: rheumatic fever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Results from rheumatic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carditis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Causing valve thickening by fibrosis and calcification</a:t>
            </a:r>
          </a:p>
          <a:p>
            <a:pPr lvl="0" algn="l" rtl="0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Non-rheumatic causes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Atrial tumor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Calcium accumulation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l" rtl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Diagnostics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Echocardiogram    </a:t>
            </a:r>
          </a:p>
          <a:p>
            <a:pPr lvl="0" algn="l" rt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Chest X  ray</a:t>
            </a:r>
          </a:p>
          <a:p>
            <a:pPr lvl="0" algn="l" rt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EKG</a:t>
            </a:r>
          </a:p>
          <a:p>
            <a:pPr lvl="0" algn="l" rt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Cardiac catheterization </a:t>
            </a:r>
          </a:p>
          <a:p>
            <a:pPr algn="l" rtl="0"/>
            <a:endParaRPr lang="ar-IQ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IQ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334000"/>
          </a:xfrm>
        </p:spPr>
        <p:txBody>
          <a:bodyPr>
            <a:normAutofit fontScale="92500"/>
          </a:bodyPr>
          <a:lstStyle/>
          <a:p>
            <a:pPr marL="0" lvl="0" indent="0" algn="l" rtl="0">
              <a:buNone/>
            </a:pPr>
            <a:r>
              <a:rPr lang="en-US" sz="4300" b="1" u="sng" dirty="0">
                <a:latin typeface="Times New Roman" pitchFamily="18" charset="0"/>
                <a:cs typeface="Times New Roman" pitchFamily="18" charset="0"/>
              </a:rPr>
              <a:t>   Mild stenosis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Asymptomatic</a:t>
            </a:r>
          </a:p>
          <a:p>
            <a:pPr lvl="0" algn="l" rtl="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Beginning </a:t>
            </a:r>
          </a:p>
          <a:p>
            <a:pPr lvl="0" algn="l" rtl="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Dyspnea on exertion (DOE)</a:t>
            </a:r>
          </a:p>
          <a:p>
            <a:pPr lvl="0" algn="l" rtl="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Orthopnea</a:t>
            </a:r>
          </a:p>
          <a:p>
            <a:pPr lvl="0" algn="l" rtl="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Paroxysmal nocturnal dyspnea (PND)</a:t>
            </a:r>
          </a:p>
          <a:p>
            <a:pPr lvl="0" algn="l" rtl="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Dry cough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4724400" cy="5334000"/>
          </a:xfrm>
        </p:spPr>
        <p:txBody>
          <a:bodyPr>
            <a:normAutofit fontScale="92500"/>
          </a:bodyPr>
          <a:lstStyle/>
          <a:p>
            <a:pPr marL="0" lvl="0" indent="0" algn="l" rtl="0">
              <a:buNone/>
            </a:pP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   Later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Hemoptysis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(Cough with Blood)</a:t>
            </a:r>
          </a:p>
          <a:p>
            <a:pPr lvl="0" algn="l" rtl="0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Pulmonary edema</a:t>
            </a:r>
          </a:p>
          <a:p>
            <a:pPr lvl="0" algn="l" rtl="0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Right-sided heart failure </a:t>
            </a:r>
          </a:p>
          <a:p>
            <a:pPr lvl="0" algn="l" rtl="0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Hepatomegaly (Enlargement of the liver)</a:t>
            </a:r>
          </a:p>
          <a:p>
            <a:pPr lvl="0" algn="l" rtl="0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Neck vein distention (JVD)</a:t>
            </a:r>
          </a:p>
          <a:p>
            <a:pPr lvl="0" algn="l" rtl="0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Pitting edema</a:t>
            </a:r>
          </a:p>
          <a:p>
            <a:pPr lvl="0" algn="l" rtl="0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Apical diastolic murmur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172200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              Mitral Regurgitation</a:t>
            </a:r>
            <a:endParaRPr lang="en-US" sz="43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Mitral Regurgitation (Insufficiency)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Fibrotic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calcific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changes prevent the mitral valve from closing completely during systole.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End result left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ventricular dilation and hypertrophy.</a:t>
            </a:r>
          </a:p>
          <a:p>
            <a:pPr algn="l" rtl="0"/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Causes</a:t>
            </a:r>
            <a:endParaRPr lang="en-US" sz="43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Rheumatic heart disease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Degenerative calcification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Left ventricular hypertrophy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MI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Congenital defects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4700" b="1" dirty="0">
                <a:latin typeface="Times New Roman" pitchFamily="18" charset="0"/>
                <a:cs typeface="Times New Roman" pitchFamily="18" charset="0"/>
              </a:rPr>
              <a:t>         Clinical Manifestations</a:t>
            </a:r>
            <a:endParaRPr lang="en-US" sz="47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Progresses slowly 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Asymptomatic for decades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Chief complaints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Fatigue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Chronic weakness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DOE</a:t>
            </a:r>
          </a:p>
          <a:p>
            <a:pPr lvl="0" algn="l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Orthopnea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Normal blood pressure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Atrial fibrillation (75% of all clients).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Changes in respiratory patterns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High pitched systolic murmur at apex</a:t>
            </a:r>
          </a:p>
          <a:p>
            <a:pPr lvl="0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Third heart sound (S3 or S4)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353</Words>
  <Application>Microsoft Office PowerPoint</Application>
  <PresentationFormat>عرض على الشاشة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نسق Office</vt:lpstr>
      <vt:lpstr>                   Lecture -  14   -                     Valvular Disease Of The Heart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Clinical Manifestations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ACQUIRED VALVULAR DISEASE OF THE HEART</dc:title>
  <dc:creator>hp</dc:creator>
  <cp:lastModifiedBy>A.S</cp:lastModifiedBy>
  <cp:revision>18</cp:revision>
  <dcterms:created xsi:type="dcterms:W3CDTF">2006-08-16T00:00:00Z</dcterms:created>
  <dcterms:modified xsi:type="dcterms:W3CDTF">2022-04-16T19:20:51Z</dcterms:modified>
</cp:coreProperties>
</file>