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CB1-F17D-4D46-98D7-6CD08F7FC4F9}" type="datetimeFigureOut">
              <a:rPr lang="ar-IQ" smtClean="0"/>
              <a:t>02/09/1443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7BD-887D-4606-A327-9A2CC4CEF0E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474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CB1-F17D-4D46-98D7-6CD08F7FC4F9}" type="datetimeFigureOut">
              <a:rPr lang="ar-IQ" smtClean="0"/>
              <a:t>02/09/1443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7BD-887D-4606-A327-9A2CC4CEF0E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283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CB1-F17D-4D46-98D7-6CD08F7FC4F9}" type="datetimeFigureOut">
              <a:rPr lang="ar-IQ" smtClean="0"/>
              <a:t>02/09/1443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7BD-887D-4606-A327-9A2CC4CEF0E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1176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CB1-F17D-4D46-98D7-6CD08F7FC4F9}" type="datetimeFigureOut">
              <a:rPr lang="ar-IQ" smtClean="0"/>
              <a:t>02/09/1443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7BD-887D-4606-A327-9A2CC4CEF0E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493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CB1-F17D-4D46-98D7-6CD08F7FC4F9}" type="datetimeFigureOut">
              <a:rPr lang="ar-IQ" smtClean="0"/>
              <a:t>02/09/1443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7BD-887D-4606-A327-9A2CC4CEF0E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8449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CB1-F17D-4D46-98D7-6CD08F7FC4F9}" type="datetimeFigureOut">
              <a:rPr lang="ar-IQ" smtClean="0"/>
              <a:t>02/09/1443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7BD-887D-4606-A327-9A2CC4CEF0E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098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CB1-F17D-4D46-98D7-6CD08F7FC4F9}" type="datetimeFigureOut">
              <a:rPr lang="ar-IQ" smtClean="0"/>
              <a:t>02/09/1443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7BD-887D-4606-A327-9A2CC4CEF0E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545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CB1-F17D-4D46-98D7-6CD08F7FC4F9}" type="datetimeFigureOut">
              <a:rPr lang="ar-IQ" smtClean="0"/>
              <a:t>02/09/1443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7BD-887D-4606-A327-9A2CC4CEF0E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339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CB1-F17D-4D46-98D7-6CD08F7FC4F9}" type="datetimeFigureOut">
              <a:rPr lang="ar-IQ" smtClean="0"/>
              <a:t>02/09/1443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7BD-887D-4606-A327-9A2CC4CEF0E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334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CB1-F17D-4D46-98D7-6CD08F7FC4F9}" type="datetimeFigureOut">
              <a:rPr lang="ar-IQ" smtClean="0"/>
              <a:t>02/09/1443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7BD-887D-4606-A327-9A2CC4CEF0E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520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CB1-F17D-4D46-98D7-6CD08F7FC4F9}" type="datetimeFigureOut">
              <a:rPr lang="ar-IQ" smtClean="0"/>
              <a:t>02/09/1443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7BD-887D-4606-A327-9A2CC4CEF0E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07070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CB1-F17D-4D46-98D7-6CD08F7FC4F9}" type="datetimeFigureOut">
              <a:rPr lang="ar-IQ" smtClean="0"/>
              <a:t>02/09/1443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F77BD-887D-4606-A327-9A2CC4CEF0E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8234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                         </a:t>
            </a: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sz="6700" dirty="0" smtClean="0"/>
              <a:t>الاعلام الجديد </a:t>
            </a:r>
            <a:endParaRPr lang="ar-IQ" sz="67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b="1" dirty="0" smtClean="0">
                <a:solidFill>
                  <a:schemeClr val="tx1"/>
                </a:solidFill>
              </a:rPr>
              <a:t>استاذ المادة : أمجد علي الربيعي </a:t>
            </a:r>
            <a:endParaRPr lang="ar-IQ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60648"/>
            <a:ext cx="252412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554287" cy="162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3386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مظاهر الاعلام الجديد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1- تمثل ثورة المعلومات التي يعيشها العالم في الوقت الراهن احد اهم مراحل التطور التاريخي الكبرى في تأريخ الانسانية .</a:t>
            </a:r>
          </a:p>
          <a:p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2- من اهم نتائج هذه الثورة المعلوماتية التغيرات الكبرى التي حدثت في الصناعة الاعلامية ، وانماط استهلاك المعلومات ، وانتاجها ، ونشرها ، والتشارك في مضامينها.</a:t>
            </a:r>
          </a:p>
          <a:p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3- ادى هذا التطور الكبير الى انقسام القطاع الاعلامي الى مجالين :</a:t>
            </a:r>
          </a:p>
          <a:p>
            <a:r>
              <a:rPr lang="ar-IQ" sz="2400" b="1" dirty="0" smtClean="0">
                <a:latin typeface="Simplified Arabic" pitchFamily="18" charset="-78"/>
                <a:cs typeface="Simplified Arabic" pitchFamily="18" charset="-78"/>
              </a:rPr>
              <a:t>أ- الاعلام التقليدي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: الذي يضم الصحف المجلات والاذاعة والتلفزيون .</a:t>
            </a:r>
          </a:p>
          <a:p>
            <a:r>
              <a:rPr lang="ar-IQ" sz="2400" b="1" dirty="0" smtClean="0">
                <a:latin typeface="Simplified Arabic" pitchFamily="18" charset="-78"/>
                <a:cs typeface="Simplified Arabic" pitchFamily="18" charset="-78"/>
              </a:rPr>
              <a:t>ب- الاعلام الجديد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: الذي يقوم على تدفق المعلومات عبر شبكة الانترنت والهاتف الجوال.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9575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الاعلام التقليدي</a:t>
            </a:r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196752"/>
            <a:ext cx="8640960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6512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الاعلام الجديد</a:t>
            </a:r>
            <a:endParaRPr lang="ar-IQ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8373616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9007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مرادفات الاعلام الجديد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يطلق على الاعلام الجديد العديد من التسميات والمصطلحات هي : </a:t>
            </a:r>
          </a:p>
          <a:p>
            <a:r>
              <a:rPr lang="ar-IQ" dirty="0" smtClean="0"/>
              <a:t>1- الاعلام الرقمي </a:t>
            </a:r>
          </a:p>
          <a:p>
            <a:r>
              <a:rPr lang="ar-IQ" dirty="0" smtClean="0"/>
              <a:t>2- الاعلام التفاعلي </a:t>
            </a:r>
          </a:p>
          <a:p>
            <a:r>
              <a:rPr lang="ar-IQ" dirty="0" smtClean="0"/>
              <a:t>3- اعلام المعلومات </a:t>
            </a:r>
          </a:p>
          <a:p>
            <a:r>
              <a:rPr lang="ar-IQ" dirty="0" smtClean="0"/>
              <a:t>4- الوسائط المتعددة </a:t>
            </a:r>
          </a:p>
          <a:p>
            <a:r>
              <a:rPr lang="ar-IQ" dirty="0" smtClean="0"/>
              <a:t>5- الاعلام الشبكي الحي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76191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الاعلام الجديد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هو العملية الاتصالية الناتجة من اندماج ثلاثة عناصر هي :</a:t>
            </a:r>
          </a:p>
          <a:p>
            <a:r>
              <a:rPr lang="ar-IQ" dirty="0" smtClean="0"/>
              <a:t>1- الكومبيوتر </a:t>
            </a:r>
          </a:p>
          <a:p>
            <a:r>
              <a:rPr lang="ar-IQ" dirty="0" smtClean="0"/>
              <a:t>2- الشبكات </a:t>
            </a:r>
          </a:p>
          <a:p>
            <a:r>
              <a:rPr lang="ar-IQ" dirty="0" smtClean="0"/>
              <a:t>3- الوسائط المتعددة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16713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وسائل الاعلام الجديد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1- المحطات التلفزيونية التفاعلية </a:t>
            </a:r>
          </a:p>
          <a:p>
            <a:r>
              <a:rPr lang="ar-IQ" dirty="0" smtClean="0"/>
              <a:t>2- الكابل الرقمي </a:t>
            </a:r>
          </a:p>
          <a:p>
            <a:r>
              <a:rPr lang="ar-IQ" dirty="0" smtClean="0"/>
              <a:t>3- الصحافة الالكترونية </a:t>
            </a:r>
          </a:p>
          <a:p>
            <a:r>
              <a:rPr lang="ar-IQ" dirty="0" smtClean="0"/>
              <a:t>4- منتديات الحوار </a:t>
            </a:r>
          </a:p>
          <a:p>
            <a:r>
              <a:rPr lang="ar-IQ" dirty="0" smtClean="0"/>
              <a:t>5- المدونات</a:t>
            </a:r>
          </a:p>
          <a:p>
            <a:r>
              <a:rPr lang="ar-IQ" dirty="0" smtClean="0"/>
              <a:t>6- المواقع الشخصية والمؤسساتية والتجارية </a:t>
            </a:r>
          </a:p>
          <a:p>
            <a:r>
              <a:rPr lang="ar-IQ" dirty="0" smtClean="0"/>
              <a:t>7- الاذاعات الرقمية</a:t>
            </a:r>
          </a:p>
          <a:p>
            <a:r>
              <a:rPr lang="ar-IQ" dirty="0" smtClean="0"/>
              <a:t>8- مقاطع الفيديو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7769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خصائص الاعلام الجديد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1- التفاعلية</a:t>
            </a:r>
          </a:p>
          <a:p>
            <a:r>
              <a:rPr lang="ar-IQ" dirty="0" smtClean="0"/>
              <a:t>2- اللاتزامنية</a:t>
            </a:r>
          </a:p>
          <a:p>
            <a:r>
              <a:rPr lang="ar-IQ" dirty="0" smtClean="0"/>
              <a:t>3- المشاركة والانتشار </a:t>
            </a:r>
          </a:p>
          <a:p>
            <a:r>
              <a:rPr lang="ar-IQ" dirty="0" smtClean="0"/>
              <a:t>4- الحركة والمرونة </a:t>
            </a:r>
          </a:p>
          <a:p>
            <a:r>
              <a:rPr lang="ar-IQ" dirty="0" smtClean="0"/>
              <a:t>5- الكونية </a:t>
            </a:r>
          </a:p>
          <a:p>
            <a:r>
              <a:rPr lang="ar-IQ" dirty="0" smtClean="0"/>
              <a:t>6- اندماج الوسائط</a:t>
            </a:r>
          </a:p>
          <a:p>
            <a:r>
              <a:rPr lang="ar-IQ" dirty="0" smtClean="0"/>
              <a:t>7- الانتباه والتركيز </a:t>
            </a:r>
          </a:p>
          <a:p>
            <a:r>
              <a:rPr lang="ar-IQ" dirty="0" smtClean="0"/>
              <a:t>8- التخزين والحفظ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5552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العلاقة بين الاعلام التقليدي والاعلام الجديد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هناك منافسة شديدة بين وسائل الاعلام التقليدي والاعلام الجديد .</a:t>
            </a:r>
          </a:p>
          <a:p>
            <a:r>
              <a:rPr lang="ar-IQ" dirty="0" smtClean="0"/>
              <a:t>2- هناك ارقام مؤكدة حول انحسار عدد المتابعين لوسائل الاعلام التقليدي وازدياد مستخدمي الاعلام الجديد في المجال الصحفي .</a:t>
            </a:r>
          </a:p>
          <a:p>
            <a:r>
              <a:rPr lang="ar-IQ" dirty="0" smtClean="0"/>
              <a:t>3- بعض وسائل الاعلام التقليدي اخذت تعيد تكوين نفسها وتعيد بناء ذاتها لتندمج في الاعلام الجديد وتكون جزءا منه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9245754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255</Words>
  <Application>Microsoft Office PowerPoint</Application>
  <PresentationFormat>عرض على الشاشة (3:4)‏</PresentationFormat>
  <Paragraphs>44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                             الاعلام الجديد </vt:lpstr>
      <vt:lpstr>مظاهر الاعلام الجديد </vt:lpstr>
      <vt:lpstr>الاعلام التقليدي</vt:lpstr>
      <vt:lpstr>الاعلام الجديد</vt:lpstr>
      <vt:lpstr>مرادفات الاعلام الجديد </vt:lpstr>
      <vt:lpstr>الاعلام الجديد</vt:lpstr>
      <vt:lpstr>وسائل الاعلام الجديد</vt:lpstr>
      <vt:lpstr>خصائص الاعلام الجديد</vt:lpstr>
      <vt:lpstr>العلاقة بين الاعلام التقليدي والاعلام الجديد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الاعلام الجديد</dc:title>
  <dc:creator>DR.Ahmed Saker 2o1O</dc:creator>
  <cp:lastModifiedBy>DR.Ahmed Saker 2o1O</cp:lastModifiedBy>
  <cp:revision>4</cp:revision>
  <dcterms:created xsi:type="dcterms:W3CDTF">2022-04-02T20:18:56Z</dcterms:created>
  <dcterms:modified xsi:type="dcterms:W3CDTF">2022-04-03T09:09:42Z</dcterms:modified>
</cp:coreProperties>
</file>