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756" r:id="rId2"/>
  </p:sldMasterIdLst>
  <p:sldIdLst>
    <p:sldId id="287" r:id="rId3"/>
    <p:sldId id="267" r:id="rId4"/>
    <p:sldId id="271" r:id="rId5"/>
    <p:sldId id="268" r:id="rId6"/>
    <p:sldId id="269" r:id="rId7"/>
    <p:sldId id="272" r:id="rId8"/>
    <p:sldId id="270" r:id="rId9"/>
    <p:sldId id="273" r:id="rId10"/>
    <p:sldId id="274" r:id="rId11"/>
    <p:sldId id="275" r:id="rId12"/>
    <p:sldId id="276" r:id="rId13"/>
    <p:sldId id="278"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66FF"/>
    <a:srgbClr val="FF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984" y="4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7C2D8DB-1A55-4E7C-8C72-92A875E7B570}" type="datetimeFigureOut">
              <a:rPr lang="ar-IQ" smtClean="0"/>
              <a:t>10/08/1443</a:t>
            </a:fld>
            <a:endParaRPr lang="ar-IQ"/>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IQ"/>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AF96A43-5CAF-44CC-998F-E150590A5F05}" type="slidenum">
              <a:rPr lang="ar-IQ" smtClean="0"/>
              <a:t>‹#›</a:t>
            </a:fld>
            <a:endParaRPr lang="ar-IQ"/>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2D8DB-1A55-4E7C-8C72-92A875E7B570}" type="datetimeFigureOut">
              <a:rPr lang="ar-IQ" smtClean="0"/>
              <a:t>10/08/1443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AF96A43-5CAF-44CC-998F-E150590A5F05}" type="slidenum">
              <a:rPr lang="ar-IQ" smtClean="0"/>
              <a:t>‹#›</a:t>
            </a:fld>
            <a:endParaRPr lang="ar-IQ"/>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2D8DB-1A55-4E7C-8C72-92A875E7B570}" type="datetimeFigureOut">
              <a:rPr lang="ar-IQ" smtClean="0"/>
              <a:t>10/08/1443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AF96A43-5CAF-44CC-998F-E150590A5F05}" type="slidenum">
              <a:rPr lang="ar-IQ" smtClean="0"/>
              <a:t>‹#›</a:t>
            </a:fld>
            <a:endParaRPr lang="ar-IQ"/>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7C2D8DB-1A55-4E7C-8C72-92A875E7B570}" type="datetimeFigureOut">
              <a:rPr lang="ar-IQ" smtClean="0">
                <a:solidFill>
                  <a:srgbClr val="CAF278"/>
                </a:solidFill>
              </a:rPr>
              <a:pPr/>
              <a:t>10/08/1443</a:t>
            </a:fld>
            <a:endParaRPr lang="ar-IQ">
              <a:solidFill>
                <a:srgbClr val="CAF278"/>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IQ">
              <a:solidFill>
                <a:srgbClr val="CAF278"/>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AF96A43-5CAF-44CC-998F-E150590A5F05}" type="slidenum">
              <a:rPr lang="ar-IQ" smtClean="0">
                <a:solidFill>
                  <a:srgbClr val="CAF278"/>
                </a:solidFill>
              </a:rPr>
              <a:pPr/>
              <a:t>‹#›</a:t>
            </a:fld>
            <a:endParaRPr lang="ar-IQ">
              <a:solidFill>
                <a:srgbClr val="CAF278"/>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CAF278">
                        <a:alpha val="60000"/>
                      </a:srgbClr>
                    </a:solidFill>
                  </a:ln>
                  <a:solidFill>
                    <a:srgbClr val="CAF278">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5431553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2D8DB-1A55-4E7C-8C72-92A875E7B570}" type="datetimeFigureOut">
              <a:rPr lang="ar-IQ" smtClean="0">
                <a:solidFill>
                  <a:srgbClr val="3E3D2D"/>
                </a:solidFill>
              </a:rPr>
              <a:pPr/>
              <a:t>10/08/1443</a:t>
            </a:fld>
            <a:endParaRPr lang="ar-IQ">
              <a:solidFill>
                <a:srgbClr val="3E3D2D"/>
              </a:solidFill>
            </a:endParaRPr>
          </a:p>
        </p:txBody>
      </p:sp>
      <p:sp>
        <p:nvSpPr>
          <p:cNvPr id="5" name="Footer Placeholder 4"/>
          <p:cNvSpPr>
            <a:spLocks noGrp="1"/>
          </p:cNvSpPr>
          <p:nvPr>
            <p:ph type="ftr" sz="quarter" idx="11"/>
          </p:nvPr>
        </p:nvSpPr>
        <p:spPr/>
        <p:txBody>
          <a:bodyPr/>
          <a:lstStyle/>
          <a:p>
            <a:endParaRPr lang="ar-IQ">
              <a:solidFill>
                <a:srgbClr val="3E3D2D"/>
              </a:solidFill>
            </a:endParaRPr>
          </a:p>
        </p:txBody>
      </p:sp>
      <p:sp>
        <p:nvSpPr>
          <p:cNvPr id="6" name="Slide Number Placeholder 5"/>
          <p:cNvSpPr>
            <a:spLocks noGrp="1"/>
          </p:cNvSpPr>
          <p:nvPr>
            <p:ph type="sldNum" sz="quarter" idx="12"/>
          </p:nvPr>
        </p:nvSpPr>
        <p:spPr/>
        <p:txBody>
          <a:bodyPr/>
          <a:lstStyle/>
          <a:p>
            <a:fld id="{EAF96A43-5CAF-44CC-998F-E150590A5F05}" type="slidenum">
              <a:rPr lang="ar-IQ" smtClean="0">
                <a:solidFill>
                  <a:srgbClr val="3E3D2D"/>
                </a:solidFill>
              </a:rPr>
              <a:pPr/>
              <a:t>‹#›</a:t>
            </a:fld>
            <a:endParaRPr lang="ar-IQ">
              <a:solidFill>
                <a:srgbClr val="3E3D2D"/>
              </a:solidFill>
            </a:endParaRPr>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3E3D2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370612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3E3D2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C2D8DB-1A55-4E7C-8C72-92A875E7B570}" type="datetimeFigureOut">
              <a:rPr lang="ar-IQ" smtClean="0">
                <a:solidFill>
                  <a:srgbClr val="3E3D2D"/>
                </a:solidFill>
              </a:rPr>
              <a:pPr/>
              <a:t>10/08/1443</a:t>
            </a:fld>
            <a:endParaRPr lang="ar-IQ">
              <a:solidFill>
                <a:srgbClr val="3E3D2D"/>
              </a:solidFill>
            </a:endParaRPr>
          </a:p>
        </p:txBody>
      </p:sp>
      <p:sp>
        <p:nvSpPr>
          <p:cNvPr id="5" name="Footer Placeholder 4"/>
          <p:cNvSpPr>
            <a:spLocks noGrp="1"/>
          </p:cNvSpPr>
          <p:nvPr>
            <p:ph type="ftr" sz="quarter" idx="11"/>
          </p:nvPr>
        </p:nvSpPr>
        <p:spPr/>
        <p:txBody>
          <a:bodyPr/>
          <a:lstStyle/>
          <a:p>
            <a:endParaRPr lang="ar-IQ">
              <a:solidFill>
                <a:srgbClr val="3E3D2D"/>
              </a:solidFill>
            </a:endParaRPr>
          </a:p>
        </p:txBody>
      </p:sp>
      <p:sp>
        <p:nvSpPr>
          <p:cNvPr id="6" name="Slide Number Placeholder 5"/>
          <p:cNvSpPr>
            <a:spLocks noGrp="1"/>
          </p:cNvSpPr>
          <p:nvPr>
            <p:ph type="sldNum" sz="quarter" idx="12"/>
          </p:nvPr>
        </p:nvSpPr>
        <p:spPr/>
        <p:txBody>
          <a:bodyPr/>
          <a:lstStyle/>
          <a:p>
            <a:fld id="{EAF96A43-5CAF-44CC-998F-E150590A5F05}" type="slidenum">
              <a:rPr lang="ar-IQ" smtClean="0">
                <a:solidFill>
                  <a:srgbClr val="3E3D2D"/>
                </a:solidFill>
              </a:rPr>
              <a:pPr/>
              <a:t>‹#›</a:t>
            </a:fld>
            <a:endParaRPr lang="ar-IQ">
              <a:solidFill>
                <a:srgbClr val="3E3D2D"/>
              </a:solidFill>
            </a:endParaRPr>
          </a:p>
        </p:txBody>
      </p:sp>
    </p:spTree>
    <p:extLst>
      <p:ext uri="{BB962C8B-B14F-4D97-AF65-F5344CB8AC3E}">
        <p14:creationId xmlns:p14="http://schemas.microsoft.com/office/powerpoint/2010/main" val="105435555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C2D8DB-1A55-4E7C-8C72-92A875E7B570}" type="datetimeFigureOut">
              <a:rPr lang="ar-IQ" smtClean="0">
                <a:solidFill>
                  <a:srgbClr val="3E3D2D"/>
                </a:solidFill>
              </a:rPr>
              <a:pPr/>
              <a:t>10/08/1443</a:t>
            </a:fld>
            <a:endParaRPr lang="ar-IQ">
              <a:solidFill>
                <a:srgbClr val="3E3D2D"/>
              </a:solidFill>
            </a:endParaRPr>
          </a:p>
        </p:txBody>
      </p:sp>
      <p:sp>
        <p:nvSpPr>
          <p:cNvPr id="6" name="Footer Placeholder 5"/>
          <p:cNvSpPr>
            <a:spLocks noGrp="1"/>
          </p:cNvSpPr>
          <p:nvPr>
            <p:ph type="ftr" sz="quarter" idx="11"/>
          </p:nvPr>
        </p:nvSpPr>
        <p:spPr/>
        <p:txBody>
          <a:bodyPr/>
          <a:lstStyle/>
          <a:p>
            <a:endParaRPr lang="ar-IQ">
              <a:solidFill>
                <a:srgbClr val="3E3D2D"/>
              </a:solidFill>
            </a:endParaRPr>
          </a:p>
        </p:txBody>
      </p:sp>
      <p:sp>
        <p:nvSpPr>
          <p:cNvPr id="7" name="Slide Number Placeholder 6"/>
          <p:cNvSpPr>
            <a:spLocks noGrp="1"/>
          </p:cNvSpPr>
          <p:nvPr>
            <p:ph type="sldNum" sz="quarter" idx="12"/>
          </p:nvPr>
        </p:nvSpPr>
        <p:spPr/>
        <p:txBody>
          <a:bodyPr/>
          <a:lstStyle/>
          <a:p>
            <a:fld id="{EAF96A43-5CAF-44CC-998F-E150590A5F05}" type="slidenum">
              <a:rPr lang="ar-IQ" smtClean="0">
                <a:solidFill>
                  <a:srgbClr val="3E3D2D"/>
                </a:solidFill>
              </a:rPr>
              <a:pPr/>
              <a:t>‹#›</a:t>
            </a:fld>
            <a:endParaRPr lang="ar-IQ">
              <a:solidFill>
                <a:srgbClr val="3E3D2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3E3D2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7942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C2D8DB-1A55-4E7C-8C72-92A875E7B570}" type="datetimeFigureOut">
              <a:rPr lang="ar-IQ" smtClean="0">
                <a:solidFill>
                  <a:srgbClr val="3E3D2D"/>
                </a:solidFill>
              </a:rPr>
              <a:pPr/>
              <a:t>10/08/1443</a:t>
            </a:fld>
            <a:endParaRPr lang="ar-IQ">
              <a:solidFill>
                <a:srgbClr val="3E3D2D"/>
              </a:solidFill>
            </a:endParaRPr>
          </a:p>
        </p:txBody>
      </p:sp>
      <p:sp>
        <p:nvSpPr>
          <p:cNvPr id="8" name="Footer Placeholder 7"/>
          <p:cNvSpPr>
            <a:spLocks noGrp="1"/>
          </p:cNvSpPr>
          <p:nvPr>
            <p:ph type="ftr" sz="quarter" idx="11"/>
          </p:nvPr>
        </p:nvSpPr>
        <p:spPr/>
        <p:txBody>
          <a:bodyPr/>
          <a:lstStyle/>
          <a:p>
            <a:endParaRPr lang="ar-IQ">
              <a:solidFill>
                <a:srgbClr val="3E3D2D"/>
              </a:solidFill>
            </a:endParaRPr>
          </a:p>
        </p:txBody>
      </p:sp>
      <p:sp>
        <p:nvSpPr>
          <p:cNvPr id="9" name="Slide Number Placeholder 8"/>
          <p:cNvSpPr>
            <a:spLocks noGrp="1"/>
          </p:cNvSpPr>
          <p:nvPr>
            <p:ph type="sldNum" sz="quarter" idx="12"/>
          </p:nvPr>
        </p:nvSpPr>
        <p:spPr/>
        <p:txBody>
          <a:bodyPr/>
          <a:lstStyle/>
          <a:p>
            <a:fld id="{EAF96A43-5CAF-44CC-998F-E150590A5F05}" type="slidenum">
              <a:rPr lang="ar-IQ" smtClean="0">
                <a:solidFill>
                  <a:srgbClr val="3E3D2D"/>
                </a:solidFill>
              </a:rPr>
              <a:pPr/>
              <a:t>‹#›</a:t>
            </a:fld>
            <a:endParaRPr lang="ar-IQ">
              <a:solidFill>
                <a:srgbClr val="3E3D2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3E3D2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6778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C2D8DB-1A55-4E7C-8C72-92A875E7B570}" type="datetimeFigureOut">
              <a:rPr lang="ar-IQ" smtClean="0">
                <a:solidFill>
                  <a:srgbClr val="3E3D2D"/>
                </a:solidFill>
              </a:rPr>
              <a:pPr/>
              <a:t>10/08/1443</a:t>
            </a:fld>
            <a:endParaRPr lang="ar-IQ">
              <a:solidFill>
                <a:srgbClr val="3E3D2D"/>
              </a:solidFill>
            </a:endParaRPr>
          </a:p>
        </p:txBody>
      </p:sp>
      <p:sp>
        <p:nvSpPr>
          <p:cNvPr id="4" name="Footer Placeholder 3"/>
          <p:cNvSpPr>
            <a:spLocks noGrp="1"/>
          </p:cNvSpPr>
          <p:nvPr>
            <p:ph type="ftr" sz="quarter" idx="11"/>
          </p:nvPr>
        </p:nvSpPr>
        <p:spPr/>
        <p:txBody>
          <a:bodyPr/>
          <a:lstStyle/>
          <a:p>
            <a:endParaRPr lang="ar-IQ">
              <a:solidFill>
                <a:srgbClr val="3E3D2D"/>
              </a:solidFill>
            </a:endParaRPr>
          </a:p>
        </p:txBody>
      </p:sp>
      <p:sp>
        <p:nvSpPr>
          <p:cNvPr id="5" name="Slide Number Placeholder 4"/>
          <p:cNvSpPr>
            <a:spLocks noGrp="1"/>
          </p:cNvSpPr>
          <p:nvPr>
            <p:ph type="sldNum" sz="quarter" idx="12"/>
          </p:nvPr>
        </p:nvSpPr>
        <p:spPr/>
        <p:txBody>
          <a:bodyPr/>
          <a:lstStyle/>
          <a:p>
            <a:fld id="{EAF96A43-5CAF-44CC-998F-E150590A5F05}" type="slidenum">
              <a:rPr lang="ar-IQ" smtClean="0">
                <a:solidFill>
                  <a:srgbClr val="3E3D2D"/>
                </a:solidFill>
              </a:rPr>
              <a:pPr/>
              <a:t>‹#›</a:t>
            </a:fld>
            <a:endParaRPr lang="ar-IQ">
              <a:solidFill>
                <a:srgbClr val="3E3D2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3E3D2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5744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2D8DB-1A55-4E7C-8C72-92A875E7B570}" type="datetimeFigureOut">
              <a:rPr lang="ar-IQ" smtClean="0">
                <a:solidFill>
                  <a:srgbClr val="3E3D2D"/>
                </a:solidFill>
              </a:rPr>
              <a:pPr/>
              <a:t>10/08/1443</a:t>
            </a:fld>
            <a:endParaRPr lang="ar-IQ">
              <a:solidFill>
                <a:srgbClr val="3E3D2D"/>
              </a:solidFill>
            </a:endParaRPr>
          </a:p>
        </p:txBody>
      </p:sp>
      <p:sp>
        <p:nvSpPr>
          <p:cNvPr id="3" name="Footer Placeholder 2"/>
          <p:cNvSpPr>
            <a:spLocks noGrp="1"/>
          </p:cNvSpPr>
          <p:nvPr>
            <p:ph type="ftr" sz="quarter" idx="11"/>
          </p:nvPr>
        </p:nvSpPr>
        <p:spPr/>
        <p:txBody>
          <a:bodyPr/>
          <a:lstStyle/>
          <a:p>
            <a:endParaRPr lang="ar-IQ">
              <a:solidFill>
                <a:srgbClr val="3E3D2D"/>
              </a:solidFill>
            </a:endParaRPr>
          </a:p>
        </p:txBody>
      </p:sp>
      <p:sp>
        <p:nvSpPr>
          <p:cNvPr id="4" name="Slide Number Placeholder 3"/>
          <p:cNvSpPr>
            <a:spLocks noGrp="1"/>
          </p:cNvSpPr>
          <p:nvPr>
            <p:ph type="sldNum" sz="quarter" idx="12"/>
          </p:nvPr>
        </p:nvSpPr>
        <p:spPr/>
        <p:txBody>
          <a:bodyPr/>
          <a:lstStyle/>
          <a:p>
            <a:fld id="{EAF96A43-5CAF-44CC-998F-E150590A5F05}" type="slidenum">
              <a:rPr lang="ar-IQ" smtClean="0">
                <a:solidFill>
                  <a:srgbClr val="3E3D2D"/>
                </a:solidFill>
              </a:rPr>
              <a:pPr/>
              <a:t>‹#›</a:t>
            </a:fld>
            <a:endParaRPr lang="ar-IQ">
              <a:solidFill>
                <a:srgbClr val="3E3D2D"/>
              </a:solidFill>
            </a:endParaRPr>
          </a:p>
        </p:txBody>
      </p:sp>
    </p:spTree>
    <p:extLst>
      <p:ext uri="{BB962C8B-B14F-4D97-AF65-F5344CB8AC3E}">
        <p14:creationId xmlns:p14="http://schemas.microsoft.com/office/powerpoint/2010/main" val="3577771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C2D8DB-1A55-4E7C-8C72-92A875E7B570}" type="datetimeFigureOut">
              <a:rPr lang="ar-IQ" smtClean="0">
                <a:solidFill>
                  <a:srgbClr val="3E3D2D"/>
                </a:solidFill>
              </a:rPr>
              <a:pPr/>
              <a:t>10/08/1443</a:t>
            </a:fld>
            <a:endParaRPr lang="ar-IQ">
              <a:solidFill>
                <a:srgbClr val="3E3D2D"/>
              </a:solidFill>
            </a:endParaRPr>
          </a:p>
        </p:txBody>
      </p:sp>
      <p:sp>
        <p:nvSpPr>
          <p:cNvPr id="6" name="Footer Placeholder 5"/>
          <p:cNvSpPr>
            <a:spLocks noGrp="1"/>
          </p:cNvSpPr>
          <p:nvPr>
            <p:ph type="ftr" sz="quarter" idx="11"/>
          </p:nvPr>
        </p:nvSpPr>
        <p:spPr/>
        <p:txBody>
          <a:bodyPr/>
          <a:lstStyle/>
          <a:p>
            <a:endParaRPr lang="ar-IQ">
              <a:solidFill>
                <a:srgbClr val="3E3D2D"/>
              </a:solidFill>
            </a:endParaRPr>
          </a:p>
        </p:txBody>
      </p:sp>
      <p:sp>
        <p:nvSpPr>
          <p:cNvPr id="7" name="Slide Number Placeholder 6"/>
          <p:cNvSpPr>
            <a:spLocks noGrp="1"/>
          </p:cNvSpPr>
          <p:nvPr>
            <p:ph type="sldNum" sz="quarter" idx="12"/>
          </p:nvPr>
        </p:nvSpPr>
        <p:spPr/>
        <p:txBody>
          <a:bodyPr/>
          <a:lstStyle/>
          <a:p>
            <a:fld id="{EAF96A43-5CAF-44CC-998F-E150590A5F05}" type="slidenum">
              <a:rPr lang="ar-IQ" smtClean="0">
                <a:solidFill>
                  <a:srgbClr val="3E3D2D"/>
                </a:solidFill>
              </a:rPr>
              <a:pPr/>
              <a:t>‹#›</a:t>
            </a:fld>
            <a:endParaRPr lang="ar-IQ">
              <a:solidFill>
                <a:srgbClr val="3E3D2D"/>
              </a:solidFill>
            </a:endParaRPr>
          </a:p>
        </p:txBody>
      </p:sp>
    </p:spTree>
    <p:extLst>
      <p:ext uri="{BB962C8B-B14F-4D97-AF65-F5344CB8AC3E}">
        <p14:creationId xmlns:p14="http://schemas.microsoft.com/office/powerpoint/2010/main" val="18967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2D8DB-1A55-4E7C-8C72-92A875E7B570}" type="datetimeFigureOut">
              <a:rPr lang="ar-IQ" smtClean="0"/>
              <a:t>10/08/1443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AF96A43-5CAF-44CC-998F-E150590A5F05}" type="slidenum">
              <a:rPr lang="ar-IQ" smtClean="0"/>
              <a:t>‹#›</a:t>
            </a:fld>
            <a:endParaRPr lang="ar-IQ"/>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C2D8DB-1A55-4E7C-8C72-92A875E7B570}" type="datetimeFigureOut">
              <a:rPr lang="ar-IQ" smtClean="0">
                <a:solidFill>
                  <a:srgbClr val="3E3D2D"/>
                </a:solidFill>
              </a:rPr>
              <a:pPr/>
              <a:t>10/08/1443</a:t>
            </a:fld>
            <a:endParaRPr lang="ar-IQ">
              <a:solidFill>
                <a:srgbClr val="3E3D2D"/>
              </a:solidFill>
            </a:endParaRPr>
          </a:p>
        </p:txBody>
      </p:sp>
      <p:sp>
        <p:nvSpPr>
          <p:cNvPr id="6" name="Footer Placeholder 5"/>
          <p:cNvSpPr>
            <a:spLocks noGrp="1"/>
          </p:cNvSpPr>
          <p:nvPr>
            <p:ph type="ftr" sz="quarter" idx="11"/>
          </p:nvPr>
        </p:nvSpPr>
        <p:spPr/>
        <p:txBody>
          <a:bodyPr/>
          <a:lstStyle/>
          <a:p>
            <a:endParaRPr lang="ar-IQ">
              <a:solidFill>
                <a:srgbClr val="3E3D2D"/>
              </a:solidFill>
            </a:endParaRPr>
          </a:p>
        </p:txBody>
      </p:sp>
      <p:sp>
        <p:nvSpPr>
          <p:cNvPr id="7" name="Slide Number Placeholder 6"/>
          <p:cNvSpPr>
            <a:spLocks noGrp="1"/>
          </p:cNvSpPr>
          <p:nvPr>
            <p:ph type="sldNum" sz="quarter" idx="12"/>
          </p:nvPr>
        </p:nvSpPr>
        <p:spPr/>
        <p:txBody>
          <a:bodyPr/>
          <a:lstStyle/>
          <a:p>
            <a:fld id="{EAF96A43-5CAF-44CC-998F-E150590A5F05}" type="slidenum">
              <a:rPr lang="ar-IQ" smtClean="0">
                <a:solidFill>
                  <a:srgbClr val="3E3D2D"/>
                </a:solidFill>
              </a:rPr>
              <a:pPr/>
              <a:t>‹#›</a:t>
            </a:fld>
            <a:endParaRPr lang="ar-IQ">
              <a:solidFill>
                <a:srgbClr val="3E3D2D"/>
              </a:solidFill>
            </a:endParaRPr>
          </a:p>
        </p:txBody>
      </p:sp>
    </p:spTree>
    <p:extLst>
      <p:ext uri="{BB962C8B-B14F-4D97-AF65-F5344CB8AC3E}">
        <p14:creationId xmlns:p14="http://schemas.microsoft.com/office/powerpoint/2010/main" val="402545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2D8DB-1A55-4E7C-8C72-92A875E7B570}" type="datetimeFigureOut">
              <a:rPr lang="ar-IQ" smtClean="0">
                <a:solidFill>
                  <a:srgbClr val="3E3D2D"/>
                </a:solidFill>
              </a:rPr>
              <a:pPr/>
              <a:t>10/08/1443</a:t>
            </a:fld>
            <a:endParaRPr lang="ar-IQ">
              <a:solidFill>
                <a:srgbClr val="3E3D2D"/>
              </a:solidFill>
            </a:endParaRPr>
          </a:p>
        </p:txBody>
      </p:sp>
      <p:sp>
        <p:nvSpPr>
          <p:cNvPr id="5" name="Footer Placeholder 4"/>
          <p:cNvSpPr>
            <a:spLocks noGrp="1"/>
          </p:cNvSpPr>
          <p:nvPr>
            <p:ph type="ftr" sz="quarter" idx="11"/>
          </p:nvPr>
        </p:nvSpPr>
        <p:spPr/>
        <p:txBody>
          <a:bodyPr/>
          <a:lstStyle/>
          <a:p>
            <a:endParaRPr lang="ar-IQ">
              <a:solidFill>
                <a:srgbClr val="3E3D2D"/>
              </a:solidFill>
            </a:endParaRPr>
          </a:p>
        </p:txBody>
      </p:sp>
      <p:sp>
        <p:nvSpPr>
          <p:cNvPr id="6" name="Slide Number Placeholder 5"/>
          <p:cNvSpPr>
            <a:spLocks noGrp="1"/>
          </p:cNvSpPr>
          <p:nvPr>
            <p:ph type="sldNum" sz="quarter" idx="12"/>
          </p:nvPr>
        </p:nvSpPr>
        <p:spPr/>
        <p:txBody>
          <a:bodyPr/>
          <a:lstStyle/>
          <a:p>
            <a:fld id="{EAF96A43-5CAF-44CC-998F-E150590A5F05}" type="slidenum">
              <a:rPr lang="ar-IQ" smtClean="0">
                <a:solidFill>
                  <a:srgbClr val="3E3D2D"/>
                </a:solidFill>
              </a:rPr>
              <a:pPr/>
              <a:t>‹#›</a:t>
            </a:fld>
            <a:endParaRPr lang="ar-IQ">
              <a:solidFill>
                <a:srgbClr val="3E3D2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3E3D2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9064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2D8DB-1A55-4E7C-8C72-92A875E7B570}" type="datetimeFigureOut">
              <a:rPr lang="ar-IQ" smtClean="0">
                <a:solidFill>
                  <a:srgbClr val="3E3D2D"/>
                </a:solidFill>
              </a:rPr>
              <a:pPr/>
              <a:t>10/08/1443</a:t>
            </a:fld>
            <a:endParaRPr lang="ar-IQ">
              <a:solidFill>
                <a:srgbClr val="3E3D2D"/>
              </a:solidFill>
            </a:endParaRPr>
          </a:p>
        </p:txBody>
      </p:sp>
      <p:sp>
        <p:nvSpPr>
          <p:cNvPr id="5" name="Footer Placeholder 4"/>
          <p:cNvSpPr>
            <a:spLocks noGrp="1"/>
          </p:cNvSpPr>
          <p:nvPr>
            <p:ph type="ftr" sz="quarter" idx="11"/>
          </p:nvPr>
        </p:nvSpPr>
        <p:spPr/>
        <p:txBody>
          <a:bodyPr/>
          <a:lstStyle/>
          <a:p>
            <a:endParaRPr lang="ar-IQ">
              <a:solidFill>
                <a:srgbClr val="3E3D2D"/>
              </a:solidFill>
            </a:endParaRPr>
          </a:p>
        </p:txBody>
      </p:sp>
      <p:sp>
        <p:nvSpPr>
          <p:cNvPr id="6" name="Slide Number Placeholder 5"/>
          <p:cNvSpPr>
            <a:spLocks noGrp="1"/>
          </p:cNvSpPr>
          <p:nvPr>
            <p:ph type="sldNum" sz="quarter" idx="12"/>
          </p:nvPr>
        </p:nvSpPr>
        <p:spPr/>
        <p:txBody>
          <a:bodyPr/>
          <a:lstStyle/>
          <a:p>
            <a:fld id="{EAF96A43-5CAF-44CC-998F-E150590A5F05}" type="slidenum">
              <a:rPr lang="ar-IQ" smtClean="0">
                <a:solidFill>
                  <a:srgbClr val="3E3D2D"/>
                </a:solidFill>
              </a:rPr>
              <a:pPr/>
              <a:t>‹#›</a:t>
            </a:fld>
            <a:endParaRPr lang="ar-IQ">
              <a:solidFill>
                <a:srgbClr val="3E3D2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3E3D2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615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C2D8DB-1A55-4E7C-8C72-92A875E7B570}" type="datetimeFigureOut">
              <a:rPr lang="ar-IQ" smtClean="0"/>
              <a:t>10/08/1443</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AF96A43-5CAF-44CC-998F-E150590A5F05}"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C2D8DB-1A55-4E7C-8C72-92A875E7B570}" type="datetimeFigureOut">
              <a:rPr lang="ar-IQ" smtClean="0"/>
              <a:t>10/08/1443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AF96A43-5CAF-44CC-998F-E150590A5F05}" type="slidenum">
              <a:rPr lang="ar-IQ" smtClean="0"/>
              <a:t>‹#›</a:t>
            </a:fld>
            <a:endParaRPr lang="ar-IQ"/>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C2D8DB-1A55-4E7C-8C72-92A875E7B570}" type="datetimeFigureOut">
              <a:rPr lang="ar-IQ" smtClean="0"/>
              <a:t>10/08/1443</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AF96A43-5CAF-44CC-998F-E150590A5F05}" type="slidenum">
              <a:rPr lang="ar-IQ" smtClean="0"/>
              <a:t>‹#›</a:t>
            </a:fld>
            <a:endParaRPr lang="ar-IQ"/>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C2D8DB-1A55-4E7C-8C72-92A875E7B570}" type="datetimeFigureOut">
              <a:rPr lang="ar-IQ" smtClean="0"/>
              <a:t>10/08/1443</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AF96A43-5CAF-44CC-998F-E150590A5F05}" type="slidenum">
              <a:rPr lang="ar-IQ" smtClean="0"/>
              <a:t>‹#›</a:t>
            </a:fld>
            <a:endParaRPr lang="ar-IQ"/>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2D8DB-1A55-4E7C-8C72-92A875E7B570}" type="datetimeFigureOut">
              <a:rPr lang="ar-IQ" smtClean="0"/>
              <a:t>10/08/1443</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AF96A43-5CAF-44CC-998F-E150590A5F05}"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C2D8DB-1A55-4E7C-8C72-92A875E7B570}" type="datetimeFigureOut">
              <a:rPr lang="ar-IQ" smtClean="0"/>
              <a:t>10/08/1443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AF96A43-5CAF-44CC-998F-E150590A5F05}"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C2D8DB-1A55-4E7C-8C72-92A875E7B570}" type="datetimeFigureOut">
              <a:rPr lang="ar-IQ" smtClean="0"/>
              <a:t>10/08/1443</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AF96A43-5CAF-44CC-998F-E150590A5F05}"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7C2D8DB-1A55-4E7C-8C72-92A875E7B570}" type="datetimeFigureOut">
              <a:rPr lang="ar-IQ" smtClean="0"/>
              <a:t>10/08/1443</a:t>
            </a:fld>
            <a:endParaRPr lang="ar-IQ"/>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IQ"/>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AF96A43-5CAF-44CC-998F-E150590A5F0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7C2D8DB-1A55-4E7C-8C72-92A875E7B570}" type="datetimeFigureOut">
              <a:rPr lang="ar-IQ" smtClean="0">
                <a:solidFill>
                  <a:srgbClr val="3E3D2D"/>
                </a:solidFill>
              </a:rPr>
              <a:pPr/>
              <a:t>10/08/1443</a:t>
            </a:fld>
            <a:endParaRPr lang="ar-IQ">
              <a:solidFill>
                <a:srgbClr val="3E3D2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IQ">
              <a:solidFill>
                <a:srgbClr val="3E3D2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AF96A43-5CAF-44CC-998F-E150590A5F05}" type="slidenum">
              <a:rPr lang="ar-IQ" smtClean="0">
                <a:solidFill>
                  <a:srgbClr val="3E3D2D"/>
                </a:solidFill>
              </a:rPr>
              <a:pPr/>
              <a:t>‹#›</a:t>
            </a:fld>
            <a:endParaRPr lang="ar-IQ">
              <a:solidFill>
                <a:srgbClr val="3E3D2D"/>
              </a:solidFill>
            </a:endParaRPr>
          </a:p>
        </p:txBody>
      </p:sp>
    </p:spTree>
    <p:extLst>
      <p:ext uri="{BB962C8B-B14F-4D97-AF65-F5344CB8AC3E}">
        <p14:creationId xmlns:p14="http://schemas.microsoft.com/office/powerpoint/2010/main" val="60159289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microsoft.com/office/2007/relationships/hdphoto" Target="../media/hdphoto5.wdp"/><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2.xml"/><Relationship Id="rId5" Type="http://schemas.openxmlformats.org/officeDocument/2006/relationships/image" Target="../media/image21.wmf"/><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8352928" cy="3528392"/>
          </a:xfrm>
        </p:spPr>
        <p:txBody>
          <a:bodyPr/>
          <a:lstStyle/>
          <a:p>
            <a:pPr rtl="0"/>
            <a:r>
              <a:rPr lang="en-US" sz="4800" b="1" dirty="0">
                <a:solidFill>
                  <a:srgbClr val="FF0066"/>
                </a:solidFill>
                <a:latin typeface="Andalus" pitchFamily="18" charset="-78"/>
                <a:cs typeface="Andalus" pitchFamily="18" charset="-78"/>
              </a:rPr>
              <a:t>Diseases of esophagus </a:t>
            </a:r>
            <a:r>
              <a:rPr lang="en-US" sz="4800" dirty="0"/>
              <a:t> </a:t>
            </a:r>
            <a:r>
              <a:rPr lang="en-US" sz="4800" b="1" dirty="0">
                <a:solidFill>
                  <a:srgbClr val="FF0066"/>
                </a:solidFill>
                <a:latin typeface="Andalus" pitchFamily="18" charset="-78"/>
                <a:cs typeface="Andalus" pitchFamily="18" charset="-78"/>
              </a:rPr>
              <a:t> </a:t>
            </a:r>
            <a:r>
              <a:rPr lang="en-US" sz="4800" b="1" dirty="0">
                <a:latin typeface="Andalus" pitchFamily="18" charset="-78"/>
                <a:cs typeface="Andalus" pitchFamily="18" charset="-78"/>
              </a:rPr>
              <a:t/>
            </a:r>
            <a:br>
              <a:rPr lang="en-US" sz="4800" b="1" dirty="0">
                <a:latin typeface="Andalus" pitchFamily="18" charset="-78"/>
                <a:cs typeface="Andalus" pitchFamily="18" charset="-78"/>
              </a:rPr>
            </a:br>
            <a:r>
              <a:rPr lang="en-US" sz="4800" b="1" dirty="0">
                <a:solidFill>
                  <a:srgbClr val="FFFF00"/>
                </a:solidFill>
                <a:latin typeface="Andalus" pitchFamily="18" charset="-78"/>
                <a:cs typeface="Andalus" pitchFamily="18" charset="-78"/>
              </a:rPr>
              <a:t>Esophageal </a:t>
            </a:r>
            <a:r>
              <a:rPr lang="en-US" sz="4800" b="1" dirty="0" smtClean="0">
                <a:solidFill>
                  <a:srgbClr val="FFFF00"/>
                </a:solidFill>
                <a:latin typeface="Andalus" pitchFamily="18" charset="-78"/>
                <a:cs typeface="Andalus" pitchFamily="18" charset="-78"/>
              </a:rPr>
              <a:t>cancer</a:t>
            </a:r>
            <a:br>
              <a:rPr lang="en-US" sz="4800" b="1" dirty="0" smtClean="0">
                <a:solidFill>
                  <a:srgbClr val="FFFF00"/>
                </a:solidFill>
                <a:latin typeface="Andalus" pitchFamily="18" charset="-78"/>
                <a:cs typeface="Andalus" pitchFamily="18" charset="-78"/>
              </a:rPr>
            </a:br>
            <a:r>
              <a:rPr lang="en-US" sz="4800" b="1" dirty="0" smtClean="0">
                <a:solidFill>
                  <a:srgbClr val="FFFF00"/>
                </a:solidFill>
                <a:latin typeface="Andalus" pitchFamily="18" charset="-78"/>
                <a:cs typeface="Andalus" pitchFamily="18" charset="-78"/>
              </a:rPr>
              <a:t/>
            </a:r>
            <a:br>
              <a:rPr lang="en-US" sz="4800" b="1" dirty="0" smtClean="0">
                <a:solidFill>
                  <a:srgbClr val="FFFF00"/>
                </a:solidFill>
                <a:latin typeface="Andalus" pitchFamily="18" charset="-78"/>
                <a:cs typeface="Andalus" pitchFamily="18" charset="-78"/>
              </a:rPr>
            </a:br>
            <a:r>
              <a:rPr lang="en-US" sz="4800" b="1" dirty="0" smtClean="0">
                <a:solidFill>
                  <a:srgbClr val="FFFF00"/>
                </a:solidFill>
                <a:latin typeface="Andalus" pitchFamily="18" charset="-78"/>
                <a:cs typeface="Andalus" pitchFamily="18" charset="-78"/>
              </a:rPr>
              <a:t>Lab. 8</a:t>
            </a:r>
            <a:endParaRPr lang="ar-IQ" sz="4800" b="1" dirty="0">
              <a:solidFill>
                <a:srgbClr val="FFFF00"/>
              </a:solidFill>
              <a:latin typeface="Andalus" pitchFamily="18" charset="-78"/>
              <a:cs typeface="Andalus" pitchFamily="18" charset="-78"/>
            </a:endParaRPr>
          </a:p>
        </p:txBody>
      </p:sp>
      <p:sp>
        <p:nvSpPr>
          <p:cNvPr id="3" name="Subtitle 2"/>
          <p:cNvSpPr>
            <a:spLocks noGrp="1"/>
          </p:cNvSpPr>
          <p:nvPr>
            <p:ph type="subTitle" idx="1"/>
          </p:nvPr>
        </p:nvSpPr>
        <p:spPr>
          <a:xfrm>
            <a:off x="971600" y="4869160"/>
            <a:ext cx="7552928" cy="576064"/>
          </a:xfrm>
        </p:spPr>
        <p:txBody>
          <a:bodyPr/>
          <a:lstStyle/>
          <a:p>
            <a:endParaRPr lang="ar-IQ" dirty="0">
              <a:solidFill>
                <a:srgbClr val="00B0F0"/>
              </a:solidFill>
              <a:latin typeface="Arial Black" pitchFamily="34" charset="0"/>
            </a:endParaRPr>
          </a:p>
        </p:txBody>
      </p:sp>
      <p:sp>
        <p:nvSpPr>
          <p:cNvPr id="6" name="Cloud 5"/>
          <p:cNvSpPr/>
          <p:nvPr/>
        </p:nvSpPr>
        <p:spPr>
          <a:xfrm rot="1594329">
            <a:off x="7388249" y="3779177"/>
            <a:ext cx="914400" cy="914400"/>
          </a:xfrm>
          <a:prstGeom prst="cloud">
            <a:avLst/>
          </a:prstGeom>
          <a:solidFill>
            <a:srgbClr val="FFFF00"/>
          </a:solidFill>
        </p:spPr>
        <p:style>
          <a:lnRef idx="3">
            <a:schemeClr val="lt1"/>
          </a:lnRef>
          <a:fillRef idx="1">
            <a:schemeClr val="accent6"/>
          </a:fillRef>
          <a:effectRef idx="1">
            <a:schemeClr val="accent6"/>
          </a:effectRef>
          <a:fontRef idx="minor">
            <a:schemeClr val="lt1"/>
          </a:fontRef>
        </p:style>
        <p:txBody>
          <a:bodyPr rtlCol="1" anchor="ctr"/>
          <a:lstStyle/>
          <a:p>
            <a:pPr algn="ctr"/>
            <a:endParaRPr lang="ar-IQ">
              <a:solidFill>
                <a:prstClr val="white"/>
              </a:solidFill>
            </a:endParaRPr>
          </a:p>
        </p:txBody>
      </p:sp>
    </p:spTree>
    <p:extLst>
      <p:ext uri="{BB962C8B-B14F-4D97-AF65-F5344CB8AC3E}">
        <p14:creationId xmlns:p14="http://schemas.microsoft.com/office/powerpoint/2010/main" val="320177096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204864"/>
            <a:ext cx="8352928" cy="4320480"/>
          </a:xfrm>
        </p:spPr>
        <p:txBody>
          <a:bodyPr>
            <a:normAutofit/>
          </a:bodyPr>
          <a:lstStyle/>
          <a:p>
            <a:pPr marL="457200" indent="-457200" algn="just" rtl="0">
              <a:buFont typeface="+mj-lt"/>
              <a:buAutoNum type="arabicPeriod"/>
            </a:pPr>
            <a:r>
              <a:rPr lang="en-US" dirty="0">
                <a:solidFill>
                  <a:srgbClr val="00B050"/>
                </a:solidFill>
              </a:rPr>
              <a:t>Having </a:t>
            </a:r>
            <a:r>
              <a:rPr lang="en-US" dirty="0" err="1">
                <a:solidFill>
                  <a:srgbClr val="00B050"/>
                </a:solidFill>
              </a:rPr>
              <a:t>gastroesophageal</a:t>
            </a:r>
            <a:r>
              <a:rPr lang="en-US" dirty="0">
                <a:solidFill>
                  <a:srgbClr val="00B050"/>
                </a:solidFill>
              </a:rPr>
              <a:t> reflux disease (GERD)</a:t>
            </a:r>
          </a:p>
          <a:p>
            <a:pPr marL="457200" indent="-457200" algn="just" rtl="0">
              <a:buFont typeface="+mj-lt"/>
              <a:buAutoNum type="arabicPeriod"/>
            </a:pPr>
            <a:r>
              <a:rPr lang="en-US" dirty="0"/>
              <a:t>Smoking</a:t>
            </a:r>
          </a:p>
          <a:p>
            <a:pPr marL="457200" indent="-457200" algn="just" rtl="0">
              <a:buFont typeface="+mj-lt"/>
              <a:buAutoNum type="arabicPeriod"/>
            </a:pPr>
            <a:r>
              <a:rPr lang="en-US" dirty="0">
                <a:solidFill>
                  <a:srgbClr val="FF0066"/>
                </a:solidFill>
              </a:rPr>
              <a:t>Having precancerous changes in the cells of the esophagus (Barrett's esophagus)</a:t>
            </a:r>
          </a:p>
          <a:p>
            <a:pPr marL="457200" indent="-457200" algn="just" rtl="0">
              <a:buFont typeface="+mj-lt"/>
              <a:buAutoNum type="arabicPeriod"/>
            </a:pPr>
            <a:r>
              <a:rPr lang="en-US" dirty="0" smtClean="0">
                <a:solidFill>
                  <a:srgbClr val="00B0F0"/>
                </a:solidFill>
              </a:rPr>
              <a:t>Drinking </a:t>
            </a:r>
            <a:r>
              <a:rPr lang="en-US" dirty="0">
                <a:solidFill>
                  <a:srgbClr val="00B0F0"/>
                </a:solidFill>
              </a:rPr>
              <a:t>alcohol</a:t>
            </a:r>
          </a:p>
          <a:p>
            <a:pPr marL="457200" indent="-457200" algn="just" rtl="0">
              <a:buFont typeface="+mj-lt"/>
              <a:buAutoNum type="arabicPeriod"/>
            </a:pPr>
            <a:r>
              <a:rPr lang="en-US" dirty="0"/>
              <a:t>Having bile reflux</a:t>
            </a:r>
          </a:p>
          <a:p>
            <a:pPr marL="457200" indent="-457200" algn="just" rtl="0">
              <a:buFont typeface="+mj-lt"/>
              <a:buAutoNum type="arabicPeriod"/>
            </a:pPr>
            <a:r>
              <a:rPr lang="en-US" dirty="0">
                <a:solidFill>
                  <a:srgbClr val="FF9900"/>
                </a:solidFill>
              </a:rPr>
              <a:t>Having a steady habit of drinking very hot liquids</a:t>
            </a:r>
          </a:p>
          <a:p>
            <a:pPr marL="457200" indent="-457200" algn="just" rtl="0">
              <a:buFont typeface="+mj-lt"/>
              <a:buAutoNum type="arabicPeriod"/>
            </a:pPr>
            <a:r>
              <a:rPr lang="en-US" dirty="0"/>
              <a:t>Not eating enough fruits and vegetables</a:t>
            </a:r>
          </a:p>
          <a:p>
            <a:pPr marL="457200" indent="-457200" algn="just" rtl="0">
              <a:buFont typeface="+mj-lt"/>
              <a:buAutoNum type="arabicPeriod"/>
            </a:pPr>
            <a:r>
              <a:rPr lang="en-US" dirty="0">
                <a:solidFill>
                  <a:srgbClr val="7030A0"/>
                </a:solidFill>
              </a:rPr>
              <a:t>Undergoing radiation treatment to the chest or upper abdomen</a:t>
            </a:r>
            <a:endParaRPr lang="ar-IQ" dirty="0">
              <a:solidFill>
                <a:srgbClr val="7030A0"/>
              </a:solidFill>
            </a:endParaRPr>
          </a:p>
        </p:txBody>
      </p:sp>
      <p:sp>
        <p:nvSpPr>
          <p:cNvPr id="3" name="Title 2"/>
          <p:cNvSpPr>
            <a:spLocks noGrp="1"/>
          </p:cNvSpPr>
          <p:nvPr>
            <p:ph type="title"/>
          </p:nvPr>
        </p:nvSpPr>
        <p:spPr>
          <a:xfrm>
            <a:off x="683568" y="476672"/>
            <a:ext cx="7756263" cy="1054250"/>
          </a:xfrm>
          <a:solidFill>
            <a:srgbClr val="0066FF"/>
          </a:solidFill>
          <a:ln w="57150">
            <a:solidFill>
              <a:schemeClr val="bg1"/>
            </a:solidFill>
          </a:ln>
          <a:effectLst>
            <a:glow rad="228600">
              <a:schemeClr val="accent2">
                <a:satMod val="175000"/>
                <a:alpha val="40000"/>
              </a:schemeClr>
            </a:glow>
          </a:effectLst>
        </p:spPr>
        <p:txBody>
          <a:bodyPr/>
          <a:lstStyle/>
          <a:p>
            <a:r>
              <a:rPr lang="en-US" dirty="0">
                <a:solidFill>
                  <a:schemeClr val="bg1"/>
                </a:solidFill>
                <a:latin typeface="Castellar" pitchFamily="18" charset="0"/>
              </a:rPr>
              <a:t>Risk factors</a:t>
            </a:r>
            <a:endParaRPr lang="ar-IQ" dirty="0">
              <a:solidFill>
                <a:schemeClr val="bg1"/>
              </a:solidFill>
              <a:latin typeface="Castellar" pitchFamily="18" charset="0"/>
            </a:endParaRPr>
          </a:p>
        </p:txBody>
      </p:sp>
      <p:pic>
        <p:nvPicPr>
          <p:cNvPr id="9218" name="Picture 2" descr="C:\Program Files (x86)\Microsoft Office\MEDIA\CAGCAT10\j028606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48680"/>
            <a:ext cx="625450" cy="9372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19" name="Picture 3" descr="C:\Program Files (x86)\Microsoft Office\MEDIA\CAGCAT10\j028603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555892"/>
            <a:ext cx="918972" cy="8851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889709"/>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204865"/>
            <a:ext cx="8208911" cy="4104456"/>
          </a:xfrm>
        </p:spPr>
        <p:txBody>
          <a:bodyPr>
            <a:normAutofit/>
          </a:bodyPr>
          <a:lstStyle/>
          <a:p>
            <a:pPr algn="just" rtl="0">
              <a:buFont typeface="Wingdings" pitchFamily="2" charset="2"/>
              <a:buChar char="q"/>
            </a:pPr>
            <a:r>
              <a:rPr lang="en-US" dirty="0"/>
              <a:t>As esophageal cancer advances, it can cause complications, such as:</a:t>
            </a:r>
          </a:p>
          <a:p>
            <a:pPr algn="l" rtl="0"/>
            <a:endParaRPr lang="en-US" dirty="0"/>
          </a:p>
          <a:p>
            <a:pPr marL="457200" indent="-457200" algn="just" rtl="0">
              <a:buFont typeface="+mj-lt"/>
              <a:buAutoNum type="arabicPeriod"/>
            </a:pPr>
            <a:r>
              <a:rPr lang="en-US" b="1" dirty="0">
                <a:solidFill>
                  <a:srgbClr val="FF3300"/>
                </a:solidFill>
              </a:rPr>
              <a:t>Obstruction of the esophagus. </a:t>
            </a:r>
            <a:r>
              <a:rPr lang="en-US" dirty="0"/>
              <a:t>Cancer may make it difficult or impossible for food and liquid to pass through your esophagus.</a:t>
            </a:r>
          </a:p>
          <a:p>
            <a:pPr marL="457200" indent="-457200" algn="just" rtl="0">
              <a:buFont typeface="+mj-lt"/>
              <a:buAutoNum type="arabicPeriod"/>
            </a:pPr>
            <a:r>
              <a:rPr lang="en-US" b="1" dirty="0">
                <a:solidFill>
                  <a:srgbClr val="0066FF"/>
                </a:solidFill>
              </a:rPr>
              <a:t>Pain. </a:t>
            </a:r>
            <a:r>
              <a:rPr lang="en-US" dirty="0"/>
              <a:t>Advanced esophageal cancer can cause pain.</a:t>
            </a:r>
          </a:p>
          <a:p>
            <a:pPr marL="457200" indent="-457200" algn="just" rtl="0">
              <a:buFont typeface="+mj-lt"/>
              <a:buAutoNum type="arabicPeriod"/>
            </a:pPr>
            <a:r>
              <a:rPr lang="en-US" b="1" dirty="0">
                <a:solidFill>
                  <a:srgbClr val="FF9900"/>
                </a:solidFill>
              </a:rPr>
              <a:t>Bleeding in the esophagus. </a:t>
            </a:r>
            <a:r>
              <a:rPr lang="en-US" dirty="0"/>
              <a:t>Esophageal cancer can cause bleeding. Though bleeding is usually gradual, it can be sudden and severe at times.</a:t>
            </a:r>
          </a:p>
          <a:p>
            <a:pPr algn="l" rtl="0"/>
            <a:endParaRPr lang="ar-IQ" dirty="0"/>
          </a:p>
        </p:txBody>
      </p:sp>
      <p:sp>
        <p:nvSpPr>
          <p:cNvPr id="3" name="Title 2"/>
          <p:cNvSpPr>
            <a:spLocks noGrp="1"/>
          </p:cNvSpPr>
          <p:nvPr>
            <p:ph type="title"/>
          </p:nvPr>
        </p:nvSpPr>
        <p:spPr>
          <a:xfrm>
            <a:off x="683568" y="476672"/>
            <a:ext cx="7756263" cy="1054250"/>
          </a:xfrm>
        </p:spPr>
        <p:style>
          <a:lnRef idx="0">
            <a:schemeClr val="dk1"/>
          </a:lnRef>
          <a:fillRef idx="3">
            <a:schemeClr val="dk1"/>
          </a:fillRef>
          <a:effectRef idx="3">
            <a:schemeClr val="dk1"/>
          </a:effectRef>
          <a:fontRef idx="minor">
            <a:schemeClr val="lt1"/>
          </a:fontRef>
        </p:style>
        <p:txBody>
          <a:bodyPr/>
          <a:lstStyle/>
          <a:p>
            <a:r>
              <a:rPr lang="en-US" sz="7200" dirty="0">
                <a:solidFill>
                  <a:srgbClr val="FF9900"/>
                </a:solidFill>
                <a:latin typeface="Bernard MT Condensed" pitchFamily="18" charset="0"/>
              </a:rPr>
              <a:t>Complications</a:t>
            </a:r>
            <a:endParaRPr lang="ar-IQ" sz="7200" dirty="0">
              <a:solidFill>
                <a:srgbClr val="FF9900"/>
              </a:solidFill>
              <a:latin typeface="Bernard MT Condensed" pitchFamily="18" charset="0"/>
            </a:endParaRPr>
          </a:p>
        </p:txBody>
      </p:sp>
      <p:pic>
        <p:nvPicPr>
          <p:cNvPr id="10242" name="Picture 2" descr="C:\Program Files (x86)\Microsoft Office\MEDIA\CAGCAT10\j02929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60648"/>
            <a:ext cx="1505305" cy="148589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Program Files (x86)\Microsoft Office\MEDIA\CAGCAT10\j029202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210568"/>
            <a:ext cx="1593239" cy="1512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09772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157943"/>
            <a:ext cx="7128792" cy="4684635"/>
          </a:xfrm>
        </p:spPr>
      </p:pic>
      <p:sp>
        <p:nvSpPr>
          <p:cNvPr id="3" name="Title 2"/>
          <p:cNvSpPr>
            <a:spLocks noGrp="1"/>
          </p:cNvSpPr>
          <p:nvPr>
            <p:ph type="title"/>
          </p:nvPr>
        </p:nvSpPr>
        <p:spPr/>
        <p:txBody>
          <a:bodyPr/>
          <a:lstStyle/>
          <a:p>
            <a:r>
              <a:rPr lang="en-US" sz="8800" dirty="0">
                <a:solidFill>
                  <a:srgbClr val="00B0F0"/>
                </a:solidFill>
                <a:latin typeface="Bernard MT Condensed" pitchFamily="18" charset="0"/>
              </a:rPr>
              <a:t>THANK YOU</a:t>
            </a:r>
            <a:endParaRPr lang="ar-IQ" sz="8800" dirty="0">
              <a:solidFill>
                <a:srgbClr val="00B0F0"/>
              </a:solidFill>
              <a:latin typeface="Bernard MT Condensed" pitchFamily="18" charset="0"/>
            </a:endParaRPr>
          </a:p>
        </p:txBody>
      </p:sp>
    </p:spTree>
    <p:extLst>
      <p:ext uri="{BB962C8B-B14F-4D97-AF65-F5344CB8AC3E}">
        <p14:creationId xmlns:p14="http://schemas.microsoft.com/office/powerpoint/2010/main" val="93238825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248347"/>
            <a:ext cx="8424935" cy="4349005"/>
          </a:xfrm>
        </p:spPr>
        <p:txBody>
          <a:bodyPr>
            <a:normAutofit fontScale="92500" lnSpcReduction="10000"/>
          </a:bodyPr>
          <a:lstStyle/>
          <a:p>
            <a:pPr algn="just" rtl="0">
              <a:buFont typeface="Wingdings" pitchFamily="2" charset="2"/>
              <a:buChar char="q"/>
            </a:pPr>
            <a:r>
              <a:rPr lang="en-US" b="1" dirty="0">
                <a:solidFill>
                  <a:srgbClr val="00B0F0"/>
                </a:solidFill>
              </a:rPr>
              <a:t>Esophageal cancer is cancer that occurs in the esophagus — a long, hollow tube that runs from your throat to your stomach. Your esophagus helps move the food you swallow from the back of your throat to your stomach to be digested.</a:t>
            </a:r>
          </a:p>
          <a:p>
            <a:pPr algn="just" rtl="0"/>
            <a:endParaRPr lang="en-US" dirty="0"/>
          </a:p>
          <a:p>
            <a:pPr algn="just" rtl="0">
              <a:buFont typeface="Wingdings" pitchFamily="2" charset="2"/>
              <a:buChar char="v"/>
            </a:pPr>
            <a:r>
              <a:rPr lang="en-US" b="1" dirty="0">
                <a:solidFill>
                  <a:srgbClr val="FF0066"/>
                </a:solidFill>
              </a:rPr>
              <a:t>Esophageal cancer usually begins in the cells that line the inside of the esophagus. Esophageal cancer can occur anywhere along the esophagus. More men than women get esophageal cancer.</a:t>
            </a:r>
          </a:p>
          <a:p>
            <a:pPr algn="just" rtl="0"/>
            <a:endParaRPr lang="en-US" dirty="0"/>
          </a:p>
          <a:p>
            <a:pPr algn="just" rtl="0">
              <a:buFont typeface="Wingdings" pitchFamily="2" charset="2"/>
              <a:buChar char="Ø"/>
            </a:pPr>
            <a:r>
              <a:rPr lang="en-US" b="1" dirty="0">
                <a:solidFill>
                  <a:srgbClr val="00B050"/>
                </a:solidFill>
              </a:rPr>
              <a:t>Esophageal cancer is the sixth most common cause of cancer deaths worldwide.</a:t>
            </a:r>
            <a:endParaRPr lang="ar-IQ" b="1" dirty="0">
              <a:solidFill>
                <a:srgbClr val="00B050"/>
              </a:solidFill>
            </a:endParaRPr>
          </a:p>
        </p:txBody>
      </p:sp>
      <p:sp>
        <p:nvSpPr>
          <p:cNvPr id="3" name="Title 2"/>
          <p:cNvSpPr>
            <a:spLocks noGrp="1"/>
          </p:cNvSpPr>
          <p:nvPr>
            <p:ph type="title"/>
          </p:nvPr>
        </p:nvSpPr>
        <p:spPr>
          <a:xfrm>
            <a:off x="683568" y="476672"/>
            <a:ext cx="7756263" cy="1054250"/>
          </a:xfrm>
          <a:ln w="57150">
            <a:solidFill>
              <a:schemeClr val="bg1"/>
            </a:solidFill>
          </a:ln>
        </p:spPr>
        <p:style>
          <a:lnRef idx="1">
            <a:schemeClr val="accent3"/>
          </a:lnRef>
          <a:fillRef idx="3">
            <a:schemeClr val="accent3"/>
          </a:fillRef>
          <a:effectRef idx="2">
            <a:schemeClr val="accent3"/>
          </a:effectRef>
          <a:fontRef idx="minor">
            <a:schemeClr val="lt1"/>
          </a:fontRef>
        </p:style>
        <p:txBody>
          <a:bodyPr/>
          <a:lstStyle/>
          <a:p>
            <a:r>
              <a:rPr lang="en-US" dirty="0"/>
              <a:t>Esophageal cancer</a:t>
            </a:r>
            <a:endParaRPr lang="ar-IQ" dirty="0"/>
          </a:p>
        </p:txBody>
      </p:sp>
      <p:pic>
        <p:nvPicPr>
          <p:cNvPr id="2050" name="Picture 2" descr="C:\Program Files (x86)\Microsoft Office\MEDIA\CAGCAT10\j015776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92696"/>
            <a:ext cx="1113508" cy="1123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C:\Program Files (x86)\Microsoft Office\MEDIA\CAGCAT10\j018316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476672"/>
            <a:ext cx="1310559" cy="1148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76694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740" y="280978"/>
            <a:ext cx="9143260" cy="6205226"/>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4644008" y="14108"/>
            <a:ext cx="3728737" cy="266556"/>
          </a:xfrm>
        </p:spPr>
        <p:txBody>
          <a:bodyPr/>
          <a:lstStyle/>
          <a:p>
            <a:endParaRPr lang="ar-IQ" sz="2800" dirty="0"/>
          </a:p>
        </p:txBody>
      </p:sp>
    </p:spTree>
    <p:extLst>
      <p:ext uri="{BB962C8B-B14F-4D97-AF65-F5344CB8AC3E}">
        <p14:creationId xmlns:p14="http://schemas.microsoft.com/office/powerpoint/2010/main" val="821874268"/>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ar-IQ"/>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115616" y="1"/>
            <a:ext cx="6923732" cy="6858000"/>
          </a:xfrm>
          <a:prstGeom prst="rect">
            <a:avLst/>
          </a:prstGeom>
          <a:ln>
            <a:noFill/>
          </a:ln>
          <a:effectLst>
            <a:outerShdw blurRad="292100" dist="139700" dir="2700000" algn="tl" rotWithShape="0">
              <a:srgbClr val="333333">
                <a:alpha val="65000"/>
              </a:srgbClr>
            </a:outerShdw>
          </a:effectLst>
        </p:spPr>
      </p:pic>
      <p:sp>
        <p:nvSpPr>
          <p:cNvPr id="6" name="Content Placeholder 5"/>
          <p:cNvSpPr>
            <a:spLocks noGrp="1"/>
          </p:cNvSpPr>
          <p:nvPr>
            <p:ph idx="1"/>
          </p:nvPr>
        </p:nvSpPr>
        <p:spPr>
          <a:xfrm>
            <a:off x="7452320" y="5445224"/>
            <a:ext cx="992432" cy="680938"/>
          </a:xfrm>
        </p:spPr>
        <p:txBody>
          <a:bodyPr/>
          <a:lstStyle/>
          <a:p>
            <a:endParaRPr lang="ar-IQ" dirty="0"/>
          </a:p>
        </p:txBody>
      </p:sp>
      <p:pic>
        <p:nvPicPr>
          <p:cNvPr id="5122" name="Picture 2" descr="C:\Program Files (x86)\Microsoft Office\MEDIA\CAGCAT10\j0216516.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268760"/>
            <a:ext cx="936104" cy="1083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descr="C:\Program Files (x86)\Microsoft Office\MEDIA\CAGCAT10\j0217698.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1687" y="5445224"/>
            <a:ext cx="1022313" cy="99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624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6974" y="2060848"/>
            <a:ext cx="7833192" cy="4132981"/>
          </a:xfrm>
        </p:spPr>
        <p:txBody>
          <a:bodyPr>
            <a:normAutofit/>
          </a:bodyPr>
          <a:lstStyle/>
          <a:p>
            <a:pPr marL="0" indent="0" algn="l" rtl="0">
              <a:buNone/>
            </a:pPr>
            <a:endParaRPr lang="en-US" dirty="0"/>
          </a:p>
          <a:p>
            <a:pPr marL="457200" indent="-457200" algn="l" rtl="0">
              <a:buFont typeface="+mj-lt"/>
              <a:buAutoNum type="arabicPeriod"/>
            </a:pPr>
            <a:r>
              <a:rPr lang="en-US" b="1" dirty="0">
                <a:solidFill>
                  <a:srgbClr val="00B0F0"/>
                </a:solidFill>
              </a:rPr>
              <a:t> Difficulty swallowing (dysphagia)</a:t>
            </a:r>
          </a:p>
          <a:p>
            <a:pPr marL="457200" indent="-457200" algn="l" rtl="0">
              <a:buFont typeface="+mj-lt"/>
              <a:buAutoNum type="arabicPeriod"/>
            </a:pPr>
            <a:r>
              <a:rPr lang="en-US" b="1" dirty="0">
                <a:solidFill>
                  <a:srgbClr val="FF3300"/>
                </a:solidFill>
              </a:rPr>
              <a:t> Weight loss without trying</a:t>
            </a:r>
          </a:p>
          <a:p>
            <a:pPr marL="457200" indent="-457200" algn="l" rtl="0">
              <a:buFont typeface="+mj-lt"/>
              <a:buAutoNum type="arabicPeriod"/>
            </a:pPr>
            <a:r>
              <a:rPr lang="en-US" b="1" dirty="0">
                <a:solidFill>
                  <a:srgbClr val="7030A0"/>
                </a:solidFill>
              </a:rPr>
              <a:t> Chest pain, pressure or burning</a:t>
            </a:r>
          </a:p>
          <a:p>
            <a:pPr marL="457200" indent="-457200" algn="l" rtl="0">
              <a:buFont typeface="+mj-lt"/>
              <a:buAutoNum type="arabicPeriod"/>
            </a:pPr>
            <a:r>
              <a:rPr lang="en-US" b="1" dirty="0">
                <a:solidFill>
                  <a:srgbClr val="00B050"/>
                </a:solidFill>
              </a:rPr>
              <a:t> Worsening indigestion or heartburn</a:t>
            </a:r>
          </a:p>
          <a:p>
            <a:pPr marL="457200" indent="-457200" algn="l" rtl="0">
              <a:buFont typeface="+mj-lt"/>
              <a:buAutoNum type="arabicPeriod"/>
            </a:pPr>
            <a:r>
              <a:rPr lang="en-US" b="1" dirty="0">
                <a:solidFill>
                  <a:srgbClr val="FF3300"/>
                </a:solidFill>
              </a:rPr>
              <a:t> Coughing or hoarseness</a:t>
            </a:r>
          </a:p>
          <a:p>
            <a:pPr algn="l" rtl="0"/>
            <a:endParaRPr lang="en-US" dirty="0"/>
          </a:p>
          <a:p>
            <a:pPr algn="l" rtl="0">
              <a:buFont typeface="Wingdings" pitchFamily="2" charset="2"/>
              <a:buChar char="q"/>
            </a:pPr>
            <a:r>
              <a:rPr lang="en-US" dirty="0"/>
              <a:t>Early esophageal cancer typically causes no signs or symptoms.</a:t>
            </a:r>
            <a:endParaRPr lang="ar-IQ" dirty="0"/>
          </a:p>
        </p:txBody>
      </p:sp>
      <p:sp>
        <p:nvSpPr>
          <p:cNvPr id="3" name="Title 2"/>
          <p:cNvSpPr>
            <a:spLocks noGrp="1"/>
          </p:cNvSpPr>
          <p:nvPr>
            <p:ph type="title"/>
          </p:nvPr>
        </p:nvSpPr>
        <p:spPr>
          <a:xfrm>
            <a:off x="683568" y="476672"/>
            <a:ext cx="7756263" cy="1054250"/>
          </a:xfrm>
          <a:ln w="38100">
            <a:solidFill>
              <a:schemeClr val="bg1"/>
            </a:solidFill>
          </a:ln>
        </p:spPr>
        <p:style>
          <a:lnRef idx="1">
            <a:schemeClr val="accent1"/>
          </a:lnRef>
          <a:fillRef idx="3">
            <a:schemeClr val="accent1"/>
          </a:fillRef>
          <a:effectRef idx="2">
            <a:schemeClr val="accent1"/>
          </a:effectRef>
          <a:fontRef idx="minor">
            <a:schemeClr val="lt1"/>
          </a:fontRef>
        </p:style>
        <p:txBody>
          <a:bodyPr/>
          <a:lstStyle/>
          <a:p>
            <a:r>
              <a:rPr lang="en-US" b="1" dirty="0">
                <a:solidFill>
                  <a:srgbClr val="002060"/>
                </a:solidFill>
              </a:rPr>
              <a:t>Symptoms</a:t>
            </a:r>
            <a:endParaRPr lang="ar-IQ" dirty="0">
              <a:solidFill>
                <a:srgbClr val="002060"/>
              </a:solidFill>
            </a:endParaRPr>
          </a:p>
        </p:txBody>
      </p:sp>
      <p:pic>
        <p:nvPicPr>
          <p:cNvPr id="3074" name="Picture 2" descr="C:\Program Files (x86)\Microsoft Office\MEDIA\CAGCAT10\j018329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332656"/>
            <a:ext cx="1293870" cy="13879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3" descr="C:\Program Files (x86)\Microsoft Office\MEDIA\CAGCAT10\j019553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63577"/>
            <a:ext cx="1264073" cy="1556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6444208" y="2132856"/>
            <a:ext cx="2551105" cy="27973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168540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199968" y="1772816"/>
            <a:ext cx="4909193" cy="3878263"/>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4860032" y="404664"/>
            <a:ext cx="3584721" cy="986636"/>
          </a:xfrm>
        </p:spPr>
        <p:style>
          <a:lnRef idx="1">
            <a:schemeClr val="accent3"/>
          </a:lnRef>
          <a:fillRef idx="3">
            <a:schemeClr val="accent3"/>
          </a:fillRef>
          <a:effectRef idx="2">
            <a:schemeClr val="accent3"/>
          </a:effectRef>
          <a:fontRef idx="minor">
            <a:schemeClr val="lt1"/>
          </a:fontRef>
        </p:style>
        <p:txBody>
          <a:bodyPr/>
          <a:lstStyle/>
          <a:p>
            <a:endParaRPr lang="ar-IQ" sz="3200" dirty="0"/>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10264" y="188640"/>
            <a:ext cx="4199969" cy="321297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1" y="3501008"/>
            <a:ext cx="4189705" cy="3130715"/>
          </a:xfrm>
          <a:prstGeom prst="rect">
            <a:avLst/>
          </a:prstGeom>
          <a:ln>
            <a:noFill/>
          </a:ln>
          <a:effectLst>
            <a:outerShdw blurRad="292100" dist="139700" dir="2700000" algn="tl" rotWithShape="0">
              <a:srgbClr val="333333">
                <a:alpha val="65000"/>
              </a:srgbClr>
            </a:outerShdw>
          </a:effectLst>
        </p:spPr>
      </p:pic>
      <p:pic>
        <p:nvPicPr>
          <p:cNvPr id="6146" name="Picture 2" descr="C:\Program Files (x86)\Microsoft Office\MEDIA\CAGCAT10\j02341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6176" y="5651314"/>
            <a:ext cx="950514" cy="10107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6171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endParaRPr lang="en-US" dirty="0"/>
          </a:p>
          <a:p>
            <a:pPr algn="l" rtl="0">
              <a:buFont typeface="Wingdings" pitchFamily="2" charset="2"/>
              <a:buChar char="q"/>
            </a:pPr>
            <a:r>
              <a:rPr lang="en-US" b="1" dirty="0">
                <a:solidFill>
                  <a:srgbClr val="FF3300"/>
                </a:solidFill>
              </a:rPr>
              <a:t>It's not exactly clear what causes esophageal cancer.</a:t>
            </a:r>
          </a:p>
          <a:p>
            <a:pPr algn="l" rtl="0"/>
            <a:endParaRPr lang="en-US" dirty="0"/>
          </a:p>
          <a:p>
            <a:pPr algn="l" rtl="0"/>
            <a:r>
              <a:rPr lang="en-US" dirty="0"/>
              <a:t>Esophageal cancer occurs when cells in your esophagus develop errors (</a:t>
            </a:r>
            <a:r>
              <a:rPr lang="en-US" b="1" dirty="0">
                <a:solidFill>
                  <a:srgbClr val="FF3300"/>
                </a:solidFill>
              </a:rPr>
              <a:t>mutations</a:t>
            </a:r>
            <a:r>
              <a:rPr lang="en-US" dirty="0"/>
              <a:t>) in their DNA. The errors make cells grow and divide out of control. </a:t>
            </a:r>
            <a:r>
              <a:rPr lang="en-US" u="sng" dirty="0">
                <a:solidFill>
                  <a:srgbClr val="00B0F0"/>
                </a:solidFill>
              </a:rPr>
              <a:t>The accumulating abnormal cells form a tumor in the esophagus that can grow to invade nearby structures and spread to other parts of the body.</a:t>
            </a:r>
            <a:endParaRPr lang="ar-IQ" u="sng" dirty="0">
              <a:solidFill>
                <a:srgbClr val="00B0F0"/>
              </a:solidFill>
            </a:endParaRPr>
          </a:p>
        </p:txBody>
      </p:sp>
      <p:sp>
        <p:nvSpPr>
          <p:cNvPr id="3" name="Title 2"/>
          <p:cNvSpPr>
            <a:spLocks noGrp="1"/>
          </p:cNvSpPr>
          <p:nvPr>
            <p:ph type="title"/>
          </p:nvPr>
        </p:nvSpPr>
        <p:spPr>
          <a:xfrm>
            <a:off x="683568" y="476672"/>
            <a:ext cx="7756263" cy="1054250"/>
          </a:xfrm>
        </p:spPr>
        <p:style>
          <a:lnRef idx="0">
            <a:schemeClr val="dk1"/>
          </a:lnRef>
          <a:fillRef idx="3">
            <a:schemeClr val="dk1"/>
          </a:fillRef>
          <a:effectRef idx="3">
            <a:schemeClr val="dk1"/>
          </a:effectRef>
          <a:fontRef idx="minor">
            <a:schemeClr val="lt1"/>
          </a:fontRef>
        </p:style>
        <p:txBody>
          <a:bodyPr/>
          <a:lstStyle/>
          <a:p>
            <a:r>
              <a:rPr lang="en-US" sz="8000" dirty="0">
                <a:latin typeface="Baskerville Old Face" pitchFamily="18" charset="0"/>
              </a:rPr>
              <a:t>Causes</a:t>
            </a:r>
            <a:endParaRPr lang="ar-IQ" sz="8000" dirty="0">
              <a:latin typeface="Baskerville Old Face" pitchFamily="18" charset="0"/>
            </a:endParaRPr>
          </a:p>
        </p:txBody>
      </p:sp>
      <p:pic>
        <p:nvPicPr>
          <p:cNvPr id="4098" name="Picture 2" descr="C:\Program Files (x86)\Microsoft Office\MEDIA\CAGCAT10\j02055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6632"/>
            <a:ext cx="1776679" cy="1630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descr="C:\Program Files (x86)\Microsoft Office\MEDIA\CAGCAT10\j021658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83269">
            <a:off x="7097278" y="236331"/>
            <a:ext cx="1307802" cy="1469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21303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132857"/>
            <a:ext cx="8208911" cy="4392488"/>
          </a:xfrm>
        </p:spPr>
        <p:txBody>
          <a:bodyPr>
            <a:normAutofit fontScale="92500" lnSpcReduction="10000"/>
          </a:bodyPr>
          <a:lstStyle/>
          <a:p>
            <a:pPr algn="just" rtl="0">
              <a:buFont typeface="Wingdings" pitchFamily="2" charset="2"/>
              <a:buChar char="q"/>
            </a:pPr>
            <a:r>
              <a:rPr lang="en-US" dirty="0"/>
              <a:t>Esophageal cancer is classified according to the type of cells that are involved.</a:t>
            </a:r>
          </a:p>
          <a:p>
            <a:pPr marL="457200" indent="-457200" algn="just" rtl="0">
              <a:buFont typeface="+mj-lt"/>
              <a:buAutoNum type="arabicPeriod"/>
            </a:pPr>
            <a:r>
              <a:rPr lang="en-US" b="1" u="sng" dirty="0">
                <a:solidFill>
                  <a:srgbClr val="FF0066"/>
                </a:solidFill>
              </a:rPr>
              <a:t>Adenocarcinoma</a:t>
            </a:r>
            <a:r>
              <a:rPr lang="en-US" dirty="0"/>
              <a:t>. Adenocarcinoma begins in the cells of mucus-secreting glands in the esophagus. Adenocarcinoma occurs most often in the lower portion of the esophagus. Adenocarcinoma is the most common form of esophageal cancer in the United States, and it affects primarily white men.</a:t>
            </a:r>
          </a:p>
          <a:p>
            <a:pPr marL="457200" indent="-457200" algn="just" rtl="0">
              <a:buFont typeface="+mj-lt"/>
              <a:buAutoNum type="arabicPeriod"/>
            </a:pPr>
            <a:r>
              <a:rPr lang="en-US" b="1" u="sng" dirty="0">
                <a:solidFill>
                  <a:srgbClr val="0066FF"/>
                </a:solidFill>
              </a:rPr>
              <a:t>Squamous cell carcinoma. </a:t>
            </a:r>
            <a:r>
              <a:rPr lang="en-US" dirty="0"/>
              <a:t>The squamous cells are flat, thin cells that line the surface of the esophagus. Squamous cell carcinoma occurs most often in the upper and middle portions of the esophagus. Squamous cell carcinoma is the most prevalent esophageal cancer worldwide.</a:t>
            </a:r>
            <a:endParaRPr lang="ar-IQ" dirty="0"/>
          </a:p>
        </p:txBody>
      </p:sp>
      <p:sp>
        <p:nvSpPr>
          <p:cNvPr id="3" name="Title 2"/>
          <p:cNvSpPr>
            <a:spLocks noGrp="1"/>
          </p:cNvSpPr>
          <p:nvPr>
            <p:ph type="title"/>
          </p:nvPr>
        </p:nvSpPr>
        <p:spPr>
          <a:xfrm>
            <a:off x="1043608" y="498419"/>
            <a:ext cx="7756263" cy="1054250"/>
          </a:xfrm>
        </p:spPr>
        <p:style>
          <a:lnRef idx="0">
            <a:schemeClr val="dk1"/>
          </a:lnRef>
          <a:fillRef idx="3">
            <a:schemeClr val="dk1"/>
          </a:fillRef>
          <a:effectRef idx="3">
            <a:schemeClr val="dk1"/>
          </a:effectRef>
          <a:fontRef idx="minor">
            <a:schemeClr val="lt1"/>
          </a:fontRef>
        </p:style>
        <p:txBody>
          <a:bodyPr/>
          <a:lstStyle/>
          <a:p>
            <a:r>
              <a:rPr lang="en-US" sz="4800" dirty="0">
                <a:solidFill>
                  <a:srgbClr val="FF0066"/>
                </a:solidFill>
                <a:latin typeface="Andalus" pitchFamily="18" charset="-78"/>
                <a:cs typeface="Andalus" pitchFamily="18" charset="-78"/>
              </a:rPr>
              <a:t>Types of esophageal cancer</a:t>
            </a:r>
            <a:endParaRPr lang="ar-IQ" sz="4800" dirty="0">
              <a:solidFill>
                <a:srgbClr val="FF0066"/>
              </a:solidFill>
              <a:latin typeface="Andalus" pitchFamily="18" charset="-78"/>
              <a:cs typeface="Andalus" pitchFamily="18" charset="-78"/>
            </a:endParaRPr>
          </a:p>
        </p:txBody>
      </p:sp>
      <p:pic>
        <p:nvPicPr>
          <p:cNvPr id="7170" name="Picture 2" descr="C:\Program Files (x86)\Microsoft Office\MEDIA\CAGCAT10\j028536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1"/>
            <a:ext cx="1474013" cy="1817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90045"/>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132856"/>
            <a:ext cx="8332327" cy="4204989"/>
          </a:xfrm>
        </p:spPr>
        <p:txBody>
          <a:bodyPr/>
          <a:lstStyle/>
          <a:p>
            <a:pPr marL="0" indent="0" algn="just" rtl="0">
              <a:buNone/>
            </a:pPr>
            <a:r>
              <a:rPr lang="en-US" b="1" dirty="0">
                <a:solidFill>
                  <a:schemeClr val="bg2">
                    <a:lumMod val="75000"/>
                  </a:schemeClr>
                </a:solidFill>
              </a:rPr>
              <a:t>3.  </a:t>
            </a:r>
            <a:r>
              <a:rPr lang="en-US" b="1" u="sng" dirty="0">
                <a:solidFill>
                  <a:srgbClr val="FFC000"/>
                </a:solidFill>
              </a:rPr>
              <a:t>Other rare types. </a:t>
            </a:r>
            <a:r>
              <a:rPr lang="en-US" dirty="0"/>
              <a:t>Some rare forms of esophageal cancer include small cell carcinoma, sarcoma, lymphoma, melanoma and </a:t>
            </a:r>
            <a:r>
              <a:rPr lang="en-US" dirty="0" err="1"/>
              <a:t>choriocarcinoma</a:t>
            </a:r>
            <a:r>
              <a:rPr lang="en-US" dirty="0"/>
              <a:t>.</a:t>
            </a:r>
            <a:endParaRPr lang="ar-IQ" dirty="0"/>
          </a:p>
        </p:txBody>
      </p:sp>
      <p:sp>
        <p:nvSpPr>
          <p:cNvPr id="3" name="Title 2"/>
          <p:cNvSpPr>
            <a:spLocks noGrp="1"/>
          </p:cNvSpPr>
          <p:nvPr>
            <p:ph type="title"/>
          </p:nvPr>
        </p:nvSpPr>
        <p:spPr>
          <a:xfrm>
            <a:off x="683568" y="476672"/>
            <a:ext cx="7756263" cy="1054250"/>
          </a:xfrm>
        </p:spPr>
        <p:txBody>
          <a:bodyPr/>
          <a:lstStyle/>
          <a:p>
            <a:endParaRPr lang="ar-IQ" dirty="0"/>
          </a:p>
        </p:txBody>
      </p:sp>
      <p:sp>
        <p:nvSpPr>
          <p:cNvPr id="4" name="Title 2"/>
          <p:cNvSpPr txBox="1">
            <a:spLocks/>
          </p:cNvSpPr>
          <p:nvPr/>
        </p:nvSpPr>
        <p:spPr>
          <a:xfrm>
            <a:off x="1043608" y="498419"/>
            <a:ext cx="7756263" cy="1054250"/>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chor="ctr">
            <a:noAutofit/>
          </a:bodyPr>
          <a:lstStyle>
            <a:lvl1pPr algn="ctr" defTabSz="914400" rtl="1" eaLnBrk="1" latinLnBrk="0" hangingPunct="1">
              <a:spcBef>
                <a:spcPct val="0"/>
              </a:spcBef>
              <a:buNone/>
              <a:defRPr sz="54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r>
              <a:rPr lang="en-US" sz="4800">
                <a:solidFill>
                  <a:srgbClr val="FF0066"/>
                </a:solidFill>
                <a:latin typeface="Andalus" pitchFamily="18" charset="-78"/>
                <a:cs typeface="Andalus" pitchFamily="18" charset="-78"/>
              </a:rPr>
              <a:t>Types of esophageal cancer</a:t>
            </a:r>
            <a:endParaRPr lang="ar-IQ" sz="4800" dirty="0">
              <a:solidFill>
                <a:srgbClr val="FF0066"/>
              </a:solidFill>
              <a:latin typeface="Andalus" pitchFamily="18" charset="-78"/>
              <a:cs typeface="Andalus" pitchFamily="18" charset="-78"/>
            </a:endParaRPr>
          </a:p>
        </p:txBody>
      </p:sp>
      <p:pic>
        <p:nvPicPr>
          <p:cNvPr id="5" name="Picture 2" descr="C:\Program Files (x86)\Microsoft Office\MEDIA\CAGCAT10\j028536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1"/>
            <a:ext cx="1474013" cy="1817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274955" y="3284984"/>
            <a:ext cx="5293568" cy="3444891"/>
          </a:xfrm>
          <a:prstGeom prst="rect">
            <a:avLst/>
          </a:prstGeom>
          <a:ln>
            <a:noFill/>
          </a:ln>
          <a:effectLst>
            <a:outerShdw blurRad="292100" dist="139700" dir="2700000" algn="tl" rotWithShape="0">
              <a:srgbClr val="333333">
                <a:alpha val="65000"/>
              </a:srgbClr>
            </a:outerShdw>
          </a:effectLst>
        </p:spPr>
      </p:pic>
      <p:pic>
        <p:nvPicPr>
          <p:cNvPr id="8194" name="Picture 2" descr="C:\Program Files (x86)\Microsoft Office\MEDIA\CAGCAT10\j0285750.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5517232"/>
            <a:ext cx="1824228" cy="11210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0125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1_Hardcover">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436</TotalTime>
  <Words>463</Words>
  <Application>Microsoft Office PowerPoint</Application>
  <PresentationFormat>عرض على الشاشة (3:4)‏</PresentationFormat>
  <Paragraphs>43</Paragraphs>
  <Slides>12</Slides>
  <Notes>0</Notes>
  <HiddenSlides>0</HiddenSlides>
  <MMClips>0</MMClips>
  <ScaleCrop>false</ScaleCrop>
  <HeadingPairs>
    <vt:vector size="4" baseType="variant">
      <vt:variant>
        <vt:lpstr>نسق</vt:lpstr>
      </vt:variant>
      <vt:variant>
        <vt:i4>2</vt:i4>
      </vt:variant>
      <vt:variant>
        <vt:lpstr>عناوين الشرائح</vt:lpstr>
      </vt:variant>
      <vt:variant>
        <vt:i4>12</vt:i4>
      </vt:variant>
    </vt:vector>
  </HeadingPairs>
  <TitlesOfParts>
    <vt:vector size="14" baseType="lpstr">
      <vt:lpstr>Hardcover</vt:lpstr>
      <vt:lpstr>1_Hardcover</vt:lpstr>
      <vt:lpstr>Diseases of esophagus    Esophageal cancer  Lab. 8</vt:lpstr>
      <vt:lpstr>Esophageal cancer</vt:lpstr>
      <vt:lpstr>عرض تقديمي في PowerPoint</vt:lpstr>
      <vt:lpstr>عرض تقديمي في PowerPoint</vt:lpstr>
      <vt:lpstr>Symptoms</vt:lpstr>
      <vt:lpstr>عرض تقديمي في PowerPoint</vt:lpstr>
      <vt:lpstr>Causes</vt:lpstr>
      <vt:lpstr>Types of esophageal cancer</vt:lpstr>
      <vt:lpstr>عرض تقديمي في PowerPoint</vt:lpstr>
      <vt:lpstr>Risk factors</vt:lpstr>
      <vt:lpstr>Complications</vt:lpstr>
      <vt:lpstr>THANK YOU</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Esophageal varices Esophageal cancer</dc:title>
  <dc:creator>DR.Ahmed Saker 2o1O</dc:creator>
  <cp:lastModifiedBy>DELL</cp:lastModifiedBy>
  <cp:revision>39</cp:revision>
  <dcterms:created xsi:type="dcterms:W3CDTF">2020-02-15T14:10:16Z</dcterms:created>
  <dcterms:modified xsi:type="dcterms:W3CDTF">2022-03-13T17:45:02Z</dcterms:modified>
</cp:coreProperties>
</file>