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0.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defaultTextStyle>
    <a:defPPr lvl="0">
      <a:defRPr lang="en-US"/>
    </a:defPPr>
    <a:lvl1pPr defTabSz="457200" eaLnBrk="1" hangingPunct="1" latinLnBrk="0" lvl="0" marL="0" rtl="0" algn="l">
      <a:defRPr kern="1200" sz="1800">
        <a:solidFill>
          <a:schemeClr val="tx1"/>
        </a:solidFill>
        <a:latin typeface="+mn-lt"/>
        <a:ea typeface="+mn-ea"/>
        <a:cs typeface="+mn-cs"/>
      </a:defRPr>
    </a:lvl1pPr>
    <a:lvl2pPr defTabSz="457200" eaLnBrk="1" hangingPunct="1" latinLnBrk="0" lvl="1" marL="457200" rtl="0" algn="l">
      <a:defRPr kern="1200" sz="1800">
        <a:solidFill>
          <a:schemeClr val="tx1"/>
        </a:solidFill>
        <a:latin typeface="+mn-lt"/>
        <a:ea typeface="+mn-ea"/>
        <a:cs typeface="+mn-cs"/>
      </a:defRPr>
    </a:lvl2pPr>
    <a:lvl3pPr defTabSz="457200" eaLnBrk="1" hangingPunct="1" latinLnBrk="0" lvl="2" marL="914400" rtl="0" algn="l">
      <a:defRPr kern="1200" sz="1800">
        <a:solidFill>
          <a:schemeClr val="tx1"/>
        </a:solidFill>
        <a:latin typeface="+mn-lt"/>
        <a:ea typeface="+mn-ea"/>
        <a:cs typeface="+mn-cs"/>
      </a:defRPr>
    </a:lvl3pPr>
    <a:lvl4pPr defTabSz="457200" eaLnBrk="1" hangingPunct="1" latinLnBrk="0" lvl="3" marL="1371600" rtl="0" algn="l">
      <a:defRPr kern="1200" sz="1800">
        <a:solidFill>
          <a:schemeClr val="tx1"/>
        </a:solidFill>
        <a:latin typeface="+mn-lt"/>
        <a:ea typeface="+mn-ea"/>
        <a:cs typeface="+mn-cs"/>
      </a:defRPr>
    </a:lvl4pPr>
    <a:lvl5pPr defTabSz="457200" eaLnBrk="1" hangingPunct="1" latinLnBrk="0" lvl="4" marL="1828800" rtl="0" algn="l">
      <a:defRPr kern="1200" sz="1800">
        <a:solidFill>
          <a:schemeClr val="tx1"/>
        </a:solidFill>
        <a:latin typeface="+mn-lt"/>
        <a:ea typeface="+mn-ea"/>
        <a:cs typeface="+mn-cs"/>
      </a:defRPr>
    </a:lvl5pPr>
    <a:lvl6pPr defTabSz="457200" eaLnBrk="1" hangingPunct="1" latinLnBrk="0" lvl="5" marL="2286000" rtl="0" algn="l">
      <a:defRPr kern="1200" sz="1800">
        <a:solidFill>
          <a:schemeClr val="tx1"/>
        </a:solidFill>
        <a:latin typeface="+mn-lt"/>
        <a:ea typeface="+mn-ea"/>
        <a:cs typeface="+mn-cs"/>
      </a:defRPr>
    </a:lvl6pPr>
    <a:lvl7pPr defTabSz="457200" eaLnBrk="1" hangingPunct="1" latinLnBrk="0" lvl="6" marL="2743200" rtl="0" algn="l">
      <a:defRPr kern="1200" sz="1800">
        <a:solidFill>
          <a:schemeClr val="tx1"/>
        </a:solidFill>
        <a:latin typeface="+mn-lt"/>
        <a:ea typeface="+mn-ea"/>
        <a:cs typeface="+mn-cs"/>
      </a:defRPr>
    </a:lvl7pPr>
    <a:lvl8pPr defTabSz="457200" eaLnBrk="1" hangingPunct="1" latinLnBrk="0" lvl="7" marL="3200400" rtl="0" algn="l">
      <a:defRPr kern="1200" sz="1800">
        <a:solidFill>
          <a:schemeClr val="tx1"/>
        </a:solidFill>
        <a:latin typeface="+mn-lt"/>
        <a:ea typeface="+mn-ea"/>
        <a:cs typeface="+mn-cs"/>
      </a:defRPr>
    </a:lvl8pPr>
    <a:lvl9pPr defTabSz="4572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48A87A34-81AB-432B-8DAE-1953F412C126}" type="datetimeFigureOut">
              <a:rPr lang="en-US" smtClean="0"/>
              <a:t>3/16/2022</a:t>
            </a:fld>
            <a:endParaRPr lang="en-US" dirty="0"/>
          </a:p>
        </p:txBody>
      </p:sp>
      <p:sp>
        <p:nvSpPr>
          <p:cNvPr id="19" name="عنصر نائب للتذييل 18"/>
          <p:cNvSpPr>
            <a:spLocks noGrp="1"/>
          </p:cNvSpPr>
          <p:nvPr>
            <p:ph type="ftr" sz="quarter" idx="11"/>
          </p:nvPr>
        </p:nvSpPr>
        <p:spPr/>
        <p:txBody>
          <a:bodyPr/>
          <a:lstStyle/>
          <a:p>
            <a:endParaRPr lang="en-US" dirty="0"/>
          </a:p>
        </p:txBody>
      </p:sp>
      <p:sp>
        <p:nvSpPr>
          <p:cNvPr id="27" name="عنصر نائب لرقم الشريحة 26"/>
          <p:cNvSpPr>
            <a:spLocks noGrp="1"/>
          </p:cNvSpPr>
          <p:nvPr>
            <p:ph type="sldNum" sz="quarter" idx="12"/>
          </p:nvPr>
        </p:nvSpPr>
        <p:spPr/>
        <p:txBody>
          <a:bodyPr/>
          <a:lstStyle/>
          <a:p>
            <a:fld id="{6D22F896-40B5-4ADD-8801-0D06FADFA09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8A87A34-81AB-432B-8DAE-1953F412C126}" type="datetimeFigureOut">
              <a:rPr lang="en-US" smtClean="0"/>
              <a:t>3/16/2022</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8A87A34-81AB-432B-8DAE-1953F412C126}" type="datetimeFigureOut">
              <a:rPr lang="en-US" smtClean="0"/>
              <a:t>3/16/2022</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8A87A34-81AB-432B-8DAE-1953F412C126}" type="datetimeFigureOut">
              <a:rPr lang="en-US" smtClean="0"/>
              <a:t>3/16/2022</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8A87A34-81AB-432B-8DAE-1953F412C126}" type="datetimeFigureOut">
              <a:rPr lang="en-US" smtClean="0"/>
              <a:t>3/16/2022</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6D22F896-40B5-4ADD-8801-0D06FADFA09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8A87A34-81AB-432B-8DAE-1953F412C126}" type="datetimeFigureOut">
              <a:rPr lang="en-US" smtClean="0"/>
              <a:pPr/>
              <a:t>3/16/2022</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48A87A34-81AB-432B-8DAE-1953F412C126}" type="datetimeFigureOut">
              <a:rPr lang="en-US" smtClean="0"/>
              <a:t>3/16/2022</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48A87A34-81AB-432B-8DAE-1953F412C126}" type="datetimeFigureOut">
              <a:rPr lang="en-US" smtClean="0"/>
              <a:t>3/16/2022</a:t>
            </a:fld>
            <a:endParaRPr lang="en-US" dirty="0"/>
          </a:p>
        </p:txBody>
      </p:sp>
      <p:sp>
        <p:nvSpPr>
          <p:cNvPr id="8" name="عنصر نائب لرقم الشريحة 7"/>
          <p:cNvSpPr>
            <a:spLocks noGrp="1"/>
          </p:cNvSpPr>
          <p:nvPr>
            <p:ph type="sldNum" sz="quarter" idx="11"/>
          </p:nvPr>
        </p:nvSpPr>
        <p:spPr/>
        <p:txBody>
          <a:bodyPr/>
          <a:lstStyle/>
          <a:p>
            <a:fld id="{6D22F896-40B5-4ADD-8801-0D06FADFA095}" type="slidenum">
              <a:rPr lang="en-US" smtClean="0"/>
              <a:t>‹#›</a:t>
            </a:fld>
            <a:endParaRPr lang="en-US" dirty="0"/>
          </a:p>
        </p:txBody>
      </p:sp>
      <p:sp>
        <p:nvSpPr>
          <p:cNvPr id="9" name="عنصر نائب للتذييل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8A87A34-81AB-432B-8DAE-1953F412C126}" type="datetimeFigureOut">
              <a:rPr lang="en-US" smtClean="0"/>
              <a:t>3/16/2022</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8A87A34-81AB-432B-8DAE-1953F412C126}" type="datetimeFigureOut">
              <a:rPr lang="en-US" smtClean="0"/>
              <a:pPr/>
              <a:t>3/16/2022</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48A87A34-81AB-432B-8DAE-1953F412C126}" type="datetimeFigureOut">
              <a:rPr lang="en-US" smtClean="0"/>
              <a:pPr/>
              <a:t>3/16/2022</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8A87A34-81AB-432B-8DAE-1953F412C126}" type="datetimeFigureOut">
              <a:rPr lang="en-US" smtClean="0"/>
              <a:pPr/>
              <a:t>3/16/2022</a:t>
            </a:fld>
            <a:endParaRPr lang="en-US" dirty="0"/>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D22F896-40B5-4ADD-8801-0D06FADFA09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AF84A112-E8B5-3046-A552-36148E394BC1}"/>
              </a:ext>
            </a:extLst>
          </p:cNvPr>
          <p:cNvSpPr>
            <a:spLocks noGrp="1"/>
          </p:cNvSpPr>
          <p:nvPr>
            <p:ph type="ctrTitle"/>
          </p:nvPr>
        </p:nvSpPr>
        <p:spPr/>
        <p:txBody>
          <a:bodyPr/>
          <a:lstStyle/>
          <a:p>
            <a:r>
              <a:rPr lang="en-US" dirty="0" smtClean="0"/>
              <a:t>Gene expression </a:t>
            </a:r>
            <a:endParaRPr lang="ar-IQ" dirty="0"/>
          </a:p>
        </p:txBody>
      </p:sp>
      <p:sp>
        <p:nvSpPr>
          <p:cNvPr id="3" name="عنوان فرعي 2">
            <a:extLst>
              <a:ext uri="{FF2B5EF4-FFF2-40B4-BE49-F238E27FC236}">
                <a16:creationId xmlns="" xmlns:a16="http://schemas.microsoft.com/office/drawing/2014/main" id="{5E359311-1761-5343-B786-928ECF8B8344}"/>
              </a:ext>
            </a:extLst>
          </p:cNvPr>
          <p:cNvSpPr>
            <a:spLocks noGrp="1"/>
          </p:cNvSpPr>
          <p:nvPr>
            <p:ph type="subTitle" idx="1"/>
          </p:nvPr>
        </p:nvSpPr>
        <p:spPr/>
        <p:txBody>
          <a:bodyPr>
            <a:normAutofit/>
          </a:bodyPr>
          <a:lstStyle/>
          <a:p>
            <a:pPr marR="45720" algn="l">
              <a:spcBef>
                <a:spcPts val="360"/>
              </a:spcBef>
            </a:pPr>
            <a:r>
              <a:rPr lang="en-US" sz="2400" dirty="0">
                <a:solidFill>
                  <a:srgbClr val="81D31A"/>
                </a:solidFill>
                <a:latin typeface="Century Gothic"/>
              </a:rPr>
              <a:t>Assistant teacher .</a:t>
            </a:r>
            <a:r>
              <a:rPr lang="en-US" sz="2400" dirty="0" err="1">
                <a:solidFill>
                  <a:srgbClr val="81D31A"/>
                </a:solidFill>
                <a:latin typeface="Century Gothic"/>
              </a:rPr>
              <a:t>zahraa</a:t>
            </a:r>
            <a:r>
              <a:rPr lang="en-US" sz="2400" dirty="0">
                <a:solidFill>
                  <a:srgbClr val="81D31A"/>
                </a:solidFill>
                <a:latin typeface="Century Gothic"/>
              </a:rPr>
              <a:t> Aljanabi</a:t>
            </a:r>
            <a:endParaRPr lang="en-US" sz="2400" dirty="0"/>
          </a:p>
          <a:p>
            <a:pPr marR="45720" algn="l">
              <a:spcBef>
                <a:spcPts val="360"/>
              </a:spcBef>
            </a:pPr>
            <a:r>
              <a:rPr lang="en-US" sz="2400" dirty="0">
                <a:solidFill>
                  <a:srgbClr val="81D31A"/>
                </a:solidFill>
                <a:latin typeface="Century Gothic"/>
              </a:rPr>
              <a:t>Second stage /medical lab technology/molecular biology</a:t>
            </a:r>
            <a:endParaRPr lang="en-US" sz="2400" dirty="0"/>
          </a:p>
          <a:p>
            <a:pPr marR="45720" algn="l">
              <a:spcBef>
                <a:spcPts val="360"/>
              </a:spcBef>
            </a:pPr>
            <a:r>
              <a:rPr lang="en-US" sz="2400" dirty="0">
                <a:solidFill>
                  <a:srgbClr val="81D31A"/>
                </a:solidFill>
                <a:latin typeface="Century Gothic"/>
              </a:rPr>
              <a:t>Mustaqbal college</a:t>
            </a:r>
            <a:endParaRPr lang="en-US" sz="2400" dirty="0"/>
          </a:p>
          <a:p>
            <a:endParaRPr lang="ar-IQ" sz="2400" dirty="0"/>
          </a:p>
        </p:txBody>
      </p:sp>
    </p:spTree>
    <p:extLst>
      <p:ext uri="{BB962C8B-B14F-4D97-AF65-F5344CB8AC3E}">
        <p14:creationId xmlns:p14="http://schemas.microsoft.com/office/powerpoint/2010/main" val="3076120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9D6D93A7-FB9D-8E43-80C1-18262229B334}"/>
              </a:ext>
            </a:extLst>
          </p:cNvPr>
          <p:cNvSpPr>
            <a:spLocks noGrp="1"/>
          </p:cNvSpPr>
          <p:nvPr>
            <p:ph idx="1"/>
          </p:nvPr>
        </p:nvSpPr>
        <p:spPr/>
        <p:txBody>
          <a:bodyPr/>
          <a:lstStyle/>
          <a:p>
            <a:r>
              <a:rPr lang="af-ZA" dirty="0"/>
              <a:t>. RNA splicing also allows switching </a:t>
            </a:r>
            <a:r>
              <a:rPr lang="af-ZA" dirty="0" smtClean="0"/>
              <a:t>between </a:t>
            </a:r>
            <a:r>
              <a:rPr lang="af-ZA" dirty="0"/>
              <a:t>the production of nonfunctional and functional proteins,. The ability to make more than one protein product from a gene may also explain why the human genome has fewer genes than expected</a:t>
            </a:r>
            <a:endParaRPr lang="ar-IQ" dirty="0"/>
          </a:p>
        </p:txBody>
      </p:sp>
    </p:spTree>
    <p:extLst>
      <p:ext uri="{BB962C8B-B14F-4D97-AF65-F5344CB8AC3E}">
        <p14:creationId xmlns:p14="http://schemas.microsoft.com/office/powerpoint/2010/main" val="4011762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542C5B0C-60B2-344F-AB35-1E98DE9F5CDB}"/>
              </a:ext>
            </a:extLst>
          </p:cNvPr>
          <p:cNvSpPr>
            <a:spLocks noGrp="1"/>
          </p:cNvSpPr>
          <p:nvPr>
            <p:ph idx="1"/>
          </p:nvPr>
        </p:nvSpPr>
        <p:spPr/>
        <p:txBody>
          <a:bodyPr>
            <a:normAutofit/>
          </a:bodyPr>
          <a:lstStyle/>
          <a:p>
            <a:pPr marL="36576" indent="0">
              <a:buNone/>
            </a:pPr>
            <a:r>
              <a:rPr lang="en-US" sz="8800" dirty="0" smtClean="0">
                <a:solidFill>
                  <a:schemeClr val="accent2">
                    <a:lumMod val="60000"/>
                    <a:lumOff val="40000"/>
                  </a:schemeClr>
                </a:solidFill>
              </a:rPr>
              <a:t>Thank you</a:t>
            </a:r>
            <a:endParaRPr lang="ar-IQ" sz="8800" dirty="0">
              <a:solidFill>
                <a:schemeClr val="accent2">
                  <a:lumMod val="60000"/>
                  <a:lumOff val="40000"/>
                </a:schemeClr>
              </a:solidFill>
            </a:endParaRPr>
          </a:p>
        </p:txBody>
      </p:sp>
    </p:spTree>
    <p:extLst>
      <p:ext uri="{BB962C8B-B14F-4D97-AF65-F5344CB8AC3E}">
        <p14:creationId xmlns:p14="http://schemas.microsoft.com/office/powerpoint/2010/main" val="2503379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A93B270-354D-4845-B08A-5AE7BB0C488F}"/>
              </a:ext>
            </a:extLst>
          </p:cNvPr>
          <p:cNvSpPr>
            <a:spLocks noGrp="1"/>
          </p:cNvSpPr>
          <p:nvPr>
            <p:ph type="title"/>
          </p:nvPr>
        </p:nvSpPr>
        <p:spPr/>
        <p:txBody>
          <a:bodyPr/>
          <a:lstStyle/>
          <a:p>
            <a:r>
              <a:rPr lang="ar-SA"/>
              <a:t>Gene Expression</a:t>
            </a:r>
            <a:endParaRPr lang="ar-IQ"/>
          </a:p>
        </p:txBody>
      </p:sp>
      <p:sp>
        <p:nvSpPr>
          <p:cNvPr id="3" name="عنصر نائب للمحتوى 2">
            <a:extLst>
              <a:ext uri="{FF2B5EF4-FFF2-40B4-BE49-F238E27FC236}">
                <a16:creationId xmlns="" xmlns:a16="http://schemas.microsoft.com/office/drawing/2014/main" id="{EA74A36E-2926-144A-911E-581EFB62566B}"/>
              </a:ext>
            </a:extLst>
          </p:cNvPr>
          <p:cNvSpPr>
            <a:spLocks noGrp="1"/>
          </p:cNvSpPr>
          <p:nvPr>
            <p:ph idx="1"/>
          </p:nvPr>
        </p:nvSpPr>
        <p:spPr/>
        <p:txBody>
          <a:bodyPr/>
          <a:lstStyle/>
          <a:p>
            <a:pPr algn="l"/>
            <a:r>
              <a:rPr lang="af-ZA" dirty="0"/>
              <a:t>Gene Expression and Regulation Gene expression is the process by which information from a gene is used in the synthesis of a functional gene product.</a:t>
            </a:r>
            <a:endParaRPr lang="ar-SA" dirty="0"/>
          </a:p>
          <a:p>
            <a:pPr algn="l"/>
            <a:r>
              <a:rPr lang="ar-SA" dirty="0"/>
              <a:t>Products </a:t>
            </a:r>
          </a:p>
          <a:p>
            <a:pPr algn="l"/>
            <a:r>
              <a:rPr lang="ar-IQ" dirty="0" smtClean="0">
                <a:solidFill>
                  <a:schemeClr val="tx2">
                    <a:lumMod val="40000"/>
                    <a:lumOff val="60000"/>
                  </a:schemeClr>
                </a:solidFill>
              </a:rPr>
              <a:t>1</a:t>
            </a:r>
            <a:r>
              <a:rPr lang="en-US" dirty="0" smtClean="0">
                <a:solidFill>
                  <a:schemeClr val="tx2">
                    <a:lumMod val="40000"/>
                    <a:lumOff val="60000"/>
                  </a:schemeClr>
                </a:solidFill>
              </a:rPr>
              <a:t>-</a:t>
            </a:r>
            <a:r>
              <a:rPr lang="ar-IQ" dirty="0" smtClean="0">
                <a:solidFill>
                  <a:schemeClr val="tx2">
                    <a:lumMod val="40000"/>
                    <a:lumOff val="60000"/>
                  </a:schemeClr>
                </a:solidFill>
              </a:rPr>
              <a:t> </a:t>
            </a:r>
            <a:r>
              <a:rPr lang="af-ZA" dirty="0" smtClean="0">
                <a:solidFill>
                  <a:schemeClr val="tx2">
                    <a:lumMod val="40000"/>
                    <a:lumOff val="60000"/>
                  </a:schemeClr>
                </a:solidFill>
              </a:rPr>
              <a:t>Proteins</a:t>
            </a:r>
            <a:r>
              <a:rPr lang="ar-SA" dirty="0" smtClean="0">
                <a:solidFill>
                  <a:schemeClr val="tx2">
                    <a:lumMod val="40000"/>
                    <a:lumOff val="60000"/>
                  </a:schemeClr>
                </a:solidFill>
              </a:rPr>
              <a:t> </a:t>
            </a:r>
            <a:r>
              <a:rPr lang="ar-IQ" dirty="0" smtClean="0">
                <a:solidFill>
                  <a:schemeClr val="tx2">
                    <a:lumMod val="40000"/>
                    <a:lumOff val="60000"/>
                  </a:schemeClr>
                </a:solidFill>
              </a:rPr>
              <a:t>-2</a:t>
            </a:r>
            <a:r>
              <a:rPr lang="ar-SA" dirty="0" smtClean="0">
                <a:solidFill>
                  <a:schemeClr val="tx2">
                    <a:lumMod val="40000"/>
                    <a:lumOff val="60000"/>
                  </a:schemeClr>
                </a:solidFill>
              </a:rPr>
              <a:t> </a:t>
            </a:r>
            <a:r>
              <a:rPr lang="af-ZA" dirty="0">
                <a:solidFill>
                  <a:schemeClr val="tx2">
                    <a:lumMod val="40000"/>
                    <a:lumOff val="60000"/>
                  </a:schemeClr>
                </a:solidFill>
              </a:rPr>
              <a:t>Non-protein coding genes such as ribosomal RNA (rRNA), transfer </a:t>
            </a:r>
            <a:r>
              <a:rPr lang="af-ZA" dirty="0" smtClean="0">
                <a:solidFill>
                  <a:schemeClr val="tx2">
                    <a:lumMod val="40000"/>
                    <a:lumOff val="60000"/>
                  </a:schemeClr>
                </a:solidFill>
              </a:rPr>
              <a:t>RNA</a:t>
            </a:r>
            <a:endParaRPr lang="ar-IQ" dirty="0">
              <a:solidFill>
                <a:schemeClr val="tx2">
                  <a:lumMod val="40000"/>
                  <a:lumOff val="60000"/>
                </a:schemeClr>
              </a:solidFill>
            </a:endParaRPr>
          </a:p>
        </p:txBody>
      </p:sp>
    </p:spTree>
    <p:extLst>
      <p:ext uri="{BB962C8B-B14F-4D97-AF65-F5344CB8AC3E}">
        <p14:creationId xmlns:p14="http://schemas.microsoft.com/office/powerpoint/2010/main" val="4081510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36DCCA02-7DE6-1846-B12A-976220FD7FE2}"/>
              </a:ext>
            </a:extLst>
          </p:cNvPr>
          <p:cNvSpPr>
            <a:spLocks noGrp="1"/>
          </p:cNvSpPr>
          <p:nvPr>
            <p:ph type="title"/>
          </p:nvPr>
        </p:nvSpPr>
        <p:spPr/>
        <p:txBody>
          <a:bodyPr/>
          <a:lstStyle/>
          <a:p>
            <a:r>
              <a:rPr lang="ar-SA"/>
              <a:t>Gene Expression </a:t>
            </a:r>
            <a:endParaRPr lang="ar-IQ"/>
          </a:p>
        </p:txBody>
      </p:sp>
      <p:sp>
        <p:nvSpPr>
          <p:cNvPr id="3" name="عنصر نائب للمحتوى 2">
            <a:extLst>
              <a:ext uri="{FF2B5EF4-FFF2-40B4-BE49-F238E27FC236}">
                <a16:creationId xmlns="" xmlns:a16="http://schemas.microsoft.com/office/drawing/2014/main" id="{AD31833B-5955-9747-8896-458F04BCC548}"/>
              </a:ext>
            </a:extLst>
          </p:cNvPr>
          <p:cNvSpPr>
            <a:spLocks noGrp="1"/>
          </p:cNvSpPr>
          <p:nvPr>
            <p:ph idx="1"/>
          </p:nvPr>
        </p:nvSpPr>
        <p:spPr/>
        <p:txBody>
          <a:bodyPr/>
          <a:lstStyle/>
          <a:p>
            <a:r>
              <a:rPr lang="ar-SA" dirty="0"/>
              <a:t>EX:</a:t>
            </a:r>
          </a:p>
          <a:p>
            <a:r>
              <a:rPr lang="ar-SA" dirty="0" err="1"/>
              <a:t>the</a:t>
            </a:r>
            <a:r>
              <a:rPr lang="ar-SA" dirty="0"/>
              <a:t> </a:t>
            </a:r>
            <a:r>
              <a:rPr lang="af-ZA" dirty="0"/>
              <a:t>somatic cell contains the information required to synthesize thousands of different proteins and RNA molecules</a:t>
            </a:r>
            <a:r>
              <a:rPr lang="ar-SA" dirty="0"/>
              <a:t> </a:t>
            </a:r>
          </a:p>
          <a:p>
            <a:r>
              <a:rPr lang="af-ZA" dirty="0"/>
              <a:t>There are several potential sites for regulation starting with </a:t>
            </a:r>
            <a:r>
              <a:rPr lang="af-ZA" dirty="0">
                <a:solidFill>
                  <a:schemeClr val="accent2"/>
                </a:solidFill>
              </a:rPr>
              <a:t>DNA</a:t>
            </a:r>
            <a:r>
              <a:rPr lang="af-ZA" dirty="0"/>
              <a:t> ,</a:t>
            </a:r>
            <a:r>
              <a:rPr lang="af-ZA" dirty="0" smtClean="0"/>
              <a:t> </a:t>
            </a:r>
            <a:r>
              <a:rPr lang="af-ZA" dirty="0">
                <a:solidFill>
                  <a:schemeClr val="accent2"/>
                </a:solidFill>
              </a:rPr>
              <a:t>transcription ,</a:t>
            </a:r>
            <a:r>
              <a:rPr lang="af-ZA" dirty="0" smtClean="0">
                <a:solidFill>
                  <a:schemeClr val="accent2"/>
                </a:solidFill>
              </a:rPr>
              <a:t> </a:t>
            </a:r>
            <a:r>
              <a:rPr lang="af-ZA" dirty="0">
                <a:solidFill>
                  <a:schemeClr val="accent2"/>
                </a:solidFill>
              </a:rPr>
              <a:t>posttranslational modification of a newly synthesized protein</a:t>
            </a:r>
            <a:r>
              <a:rPr lang="af-ZA" dirty="0"/>
              <a:t>.</a:t>
            </a:r>
            <a:endParaRPr lang="ar-IQ" dirty="0"/>
          </a:p>
        </p:txBody>
      </p:sp>
    </p:spTree>
    <p:extLst>
      <p:ext uri="{BB962C8B-B14F-4D97-AF65-F5344CB8AC3E}">
        <p14:creationId xmlns:p14="http://schemas.microsoft.com/office/powerpoint/2010/main" val="324099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AC4E7935-6726-9E4D-9FB0-72A50B50DBF2}"/>
              </a:ext>
            </a:extLst>
          </p:cNvPr>
          <p:cNvSpPr>
            <a:spLocks noGrp="1"/>
          </p:cNvSpPr>
          <p:nvPr>
            <p:ph type="title"/>
          </p:nvPr>
        </p:nvSpPr>
        <p:spPr/>
        <p:txBody>
          <a:bodyPr/>
          <a:lstStyle/>
          <a:p>
            <a:r>
              <a:rPr lang="ar-SA"/>
              <a:t>Gene Expression </a:t>
            </a:r>
            <a:endParaRPr lang="ar-IQ"/>
          </a:p>
        </p:txBody>
      </p:sp>
      <p:sp>
        <p:nvSpPr>
          <p:cNvPr id="3" name="عنصر نائب للمحتوى 2">
            <a:extLst>
              <a:ext uri="{FF2B5EF4-FFF2-40B4-BE49-F238E27FC236}">
                <a16:creationId xmlns="" xmlns:a16="http://schemas.microsoft.com/office/drawing/2014/main" id="{D3429CE7-C520-CF4C-876A-49F4B520D22E}"/>
              </a:ext>
            </a:extLst>
          </p:cNvPr>
          <p:cNvSpPr>
            <a:spLocks noGrp="1"/>
          </p:cNvSpPr>
          <p:nvPr>
            <p:ph idx="1"/>
          </p:nvPr>
        </p:nvSpPr>
        <p:spPr/>
        <p:txBody>
          <a:bodyPr/>
          <a:lstStyle/>
          <a:p>
            <a:r>
              <a:rPr lang="af-ZA" dirty="0">
                <a:solidFill>
                  <a:schemeClr val="accent2"/>
                </a:solidFill>
              </a:rPr>
              <a:t>epigenetic changes</a:t>
            </a:r>
            <a:r>
              <a:rPr lang="af-ZA" dirty="0"/>
              <a:t> to the genome i</a:t>
            </a:r>
            <a:r>
              <a:rPr lang="af-ZA" dirty="0">
                <a:solidFill>
                  <a:schemeClr val="accent2"/>
                </a:solidFill>
              </a:rPr>
              <a:t>nvolve</a:t>
            </a:r>
            <a:r>
              <a:rPr lang="af-ZA" dirty="0"/>
              <a:t> both </a:t>
            </a:r>
            <a:r>
              <a:rPr lang="af-ZA" dirty="0">
                <a:solidFill>
                  <a:schemeClr val="accent3"/>
                </a:solidFill>
              </a:rPr>
              <a:t>chemical</a:t>
            </a:r>
            <a:r>
              <a:rPr lang="af-ZA" dirty="0"/>
              <a:t> and </a:t>
            </a:r>
            <a:r>
              <a:rPr lang="af-ZA" dirty="0">
                <a:solidFill>
                  <a:schemeClr val="accent3"/>
                </a:solidFill>
              </a:rPr>
              <a:t>structural</a:t>
            </a:r>
            <a:r>
              <a:rPr lang="af-ZA" dirty="0"/>
              <a:t> modifications to the chromatin and DNA</a:t>
            </a:r>
            <a:r>
              <a:rPr lang="af-ZA" dirty="0" smtClean="0"/>
              <a:t>,</a:t>
            </a:r>
          </a:p>
          <a:p>
            <a:pPr>
              <a:spcBef>
                <a:spcPts val="720"/>
              </a:spcBef>
              <a:buFont typeface="Wingdings 2"/>
              <a:buChar char=""/>
            </a:pPr>
            <a:r>
              <a:rPr lang="af-ZA" dirty="0">
                <a:solidFill>
                  <a:srgbClr val="FFFFFF"/>
                </a:solidFill>
              </a:rPr>
              <a:t>Most proteins modified after translation and this can control their activities</a:t>
            </a:r>
            <a:endParaRPr lang="en-US" dirty="0"/>
          </a:p>
          <a:p>
            <a:endParaRPr lang="ar-IQ" dirty="0"/>
          </a:p>
        </p:txBody>
      </p:sp>
    </p:spTree>
    <p:extLst>
      <p:ext uri="{BB962C8B-B14F-4D97-AF65-F5344CB8AC3E}">
        <p14:creationId xmlns:p14="http://schemas.microsoft.com/office/powerpoint/2010/main" val="3617510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A638F557-DBD0-C647-A074-C71469D2EB8A}"/>
              </a:ext>
            </a:extLst>
          </p:cNvPr>
          <p:cNvSpPr>
            <a:spLocks noGrp="1"/>
          </p:cNvSpPr>
          <p:nvPr>
            <p:ph type="title"/>
          </p:nvPr>
        </p:nvSpPr>
        <p:spPr/>
        <p:txBody>
          <a:bodyPr>
            <a:normAutofit/>
          </a:bodyPr>
          <a:lstStyle/>
          <a:p>
            <a:r>
              <a:rPr lang="ar-SA"/>
              <a:t>Regulation of Gene Expression </a:t>
            </a:r>
            <a:endParaRPr lang="ar-IQ"/>
          </a:p>
        </p:txBody>
      </p:sp>
      <p:sp>
        <p:nvSpPr>
          <p:cNvPr id="3" name="عنصر نائب للمحتوى 2">
            <a:extLst>
              <a:ext uri="{FF2B5EF4-FFF2-40B4-BE49-F238E27FC236}">
                <a16:creationId xmlns="" xmlns:a16="http://schemas.microsoft.com/office/drawing/2014/main" id="{FA57B434-317A-BB40-9DAF-A5FEAAF6972C}"/>
              </a:ext>
            </a:extLst>
          </p:cNvPr>
          <p:cNvSpPr>
            <a:spLocks noGrp="1"/>
          </p:cNvSpPr>
          <p:nvPr>
            <p:ph idx="1"/>
          </p:nvPr>
        </p:nvSpPr>
        <p:spPr/>
        <p:txBody>
          <a:bodyPr>
            <a:normAutofit lnSpcReduction="10000"/>
          </a:bodyPr>
          <a:lstStyle/>
          <a:p>
            <a:r>
              <a:rPr lang="af-ZA" dirty="0"/>
              <a:t>Regulation of gene expression can occur at different levels. </a:t>
            </a:r>
            <a:r>
              <a:rPr lang="af-ZA" dirty="0">
                <a:solidFill>
                  <a:schemeClr val="accent2"/>
                </a:solidFill>
              </a:rPr>
              <a:t>A. Transcriptional control </a:t>
            </a:r>
            <a:r>
              <a:rPr lang="af-ZA" dirty="0"/>
              <a:t>When and how often a gene sequence is copied into RNA is termed transcriptional control and this occurs at two levels</a:t>
            </a:r>
            <a:r>
              <a:rPr lang="af-ZA" dirty="0" smtClean="0"/>
              <a:t>:</a:t>
            </a:r>
          </a:p>
          <a:p>
            <a:r>
              <a:rPr lang="af-ZA" dirty="0" smtClean="0">
                <a:solidFill>
                  <a:schemeClr val="accent2"/>
                </a:solidFill>
              </a:rPr>
              <a:t>1.structural-chemical</a:t>
            </a:r>
            <a:r>
              <a:rPr lang="af-ZA" dirty="0" smtClean="0"/>
              <a:t> </a:t>
            </a:r>
            <a:r>
              <a:rPr lang="af-ZA" dirty="0"/>
              <a:t>modifications convert compacted chromatin into a less tightly </a:t>
            </a:r>
            <a:r>
              <a:rPr lang="af-ZA" dirty="0" smtClean="0"/>
              <a:t>coiled DNA  structure</a:t>
            </a:r>
            <a:r>
              <a:rPr lang="af-ZA" dirty="0"/>
              <a:t>, allowing access by transcription factors required for gene </a:t>
            </a:r>
            <a:r>
              <a:rPr lang="af-ZA" dirty="0" smtClean="0"/>
              <a:t>expression.</a:t>
            </a:r>
            <a:r>
              <a:rPr lang="af-ZA" dirty="0" smtClean="0">
                <a:solidFill>
                  <a:schemeClr val="accent2"/>
                </a:solidFill>
              </a:rPr>
              <a:t>2- </a:t>
            </a:r>
            <a:r>
              <a:rPr lang="af-ZA" dirty="0">
                <a:solidFill>
                  <a:schemeClr val="accent2"/>
                </a:solidFill>
              </a:rPr>
              <a:t>binding proteins</a:t>
            </a:r>
            <a:r>
              <a:rPr lang="af-ZA" dirty="0"/>
              <a:t>, known as transcription factors, modulate gene expression to </a:t>
            </a:r>
            <a:r>
              <a:rPr lang="af-ZA" dirty="0" smtClean="0"/>
              <a:t>turn transcription </a:t>
            </a:r>
            <a:r>
              <a:rPr lang="af-ZA" dirty="0"/>
              <a:t>on </a:t>
            </a:r>
            <a:r>
              <a:rPr lang="af-ZA" dirty="0" smtClean="0"/>
              <a:t>or off. </a:t>
            </a:r>
            <a:endParaRPr lang="ar-IQ" dirty="0"/>
          </a:p>
        </p:txBody>
      </p:sp>
    </p:spTree>
    <p:extLst>
      <p:ext uri="{BB962C8B-B14F-4D97-AF65-F5344CB8AC3E}">
        <p14:creationId xmlns:p14="http://schemas.microsoft.com/office/powerpoint/2010/main" val="4067497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DE52FD37-2E32-0C42-986F-13EF3D6345E2}"/>
              </a:ext>
            </a:extLst>
          </p:cNvPr>
          <p:cNvSpPr>
            <a:spLocks noGrp="1"/>
          </p:cNvSpPr>
          <p:nvPr>
            <p:ph type="title"/>
          </p:nvPr>
        </p:nvSpPr>
        <p:spPr/>
        <p:txBody>
          <a:bodyPr>
            <a:normAutofit/>
          </a:bodyPr>
          <a:lstStyle/>
          <a:p>
            <a:r>
              <a:rPr lang="ar-SA"/>
              <a:t>Regulation of gene expression </a:t>
            </a:r>
            <a:endParaRPr lang="ar-IQ"/>
          </a:p>
        </p:txBody>
      </p:sp>
      <p:sp>
        <p:nvSpPr>
          <p:cNvPr id="3" name="عنصر نائب للمحتوى 2">
            <a:extLst>
              <a:ext uri="{FF2B5EF4-FFF2-40B4-BE49-F238E27FC236}">
                <a16:creationId xmlns="" xmlns:a16="http://schemas.microsoft.com/office/drawing/2014/main" id="{C2799370-B9C4-3641-A648-40AD2D7A8D52}"/>
              </a:ext>
            </a:extLst>
          </p:cNvPr>
          <p:cNvSpPr>
            <a:spLocks noGrp="1"/>
          </p:cNvSpPr>
          <p:nvPr>
            <p:ph idx="1"/>
          </p:nvPr>
        </p:nvSpPr>
        <p:spPr/>
        <p:txBody>
          <a:bodyPr>
            <a:normAutofit fontScale="85000" lnSpcReduction="20000"/>
          </a:bodyPr>
          <a:lstStyle/>
          <a:p>
            <a:r>
              <a:rPr lang="af-ZA" sz="2800" dirty="0">
                <a:solidFill>
                  <a:schemeClr val="accent2"/>
                </a:solidFill>
              </a:rPr>
              <a:t>There are two categories of transcription </a:t>
            </a:r>
            <a:r>
              <a:rPr lang="af-ZA" sz="2800" dirty="0" smtClean="0">
                <a:solidFill>
                  <a:schemeClr val="accent2"/>
                </a:solidFill>
              </a:rPr>
              <a:t>factors</a:t>
            </a:r>
          </a:p>
          <a:p>
            <a:r>
              <a:rPr lang="af-ZA" dirty="0" smtClean="0">
                <a:solidFill>
                  <a:schemeClr val="accent2"/>
                </a:solidFill>
              </a:rPr>
              <a:t>1</a:t>
            </a:r>
            <a:r>
              <a:rPr lang="af-ZA" dirty="0">
                <a:solidFill>
                  <a:schemeClr val="accent2"/>
                </a:solidFill>
              </a:rPr>
              <a:t>. General (basal) transcription factors</a:t>
            </a:r>
            <a:r>
              <a:rPr lang="af-ZA" dirty="0"/>
              <a:t>: General transcription factors are proteins that assemble on all genes transcribed by RNA polymerase II. These transcription factors are important for activate RNA polymerase Il at the start of a protein-coding sequence </a:t>
            </a:r>
            <a:r>
              <a:rPr lang="af-ZA" dirty="0">
                <a:solidFill>
                  <a:schemeClr val="accent2"/>
                </a:solidFill>
              </a:rPr>
              <a:t>2. Specifie </a:t>
            </a:r>
            <a:r>
              <a:rPr lang="af-ZA" dirty="0" smtClean="0">
                <a:solidFill>
                  <a:schemeClr val="accent2"/>
                </a:solidFill>
              </a:rPr>
              <a:t>transcription </a:t>
            </a:r>
            <a:r>
              <a:rPr lang="af-ZA" dirty="0">
                <a:solidFill>
                  <a:schemeClr val="accent2"/>
                </a:solidFill>
              </a:rPr>
              <a:t>factors</a:t>
            </a:r>
            <a:r>
              <a:rPr lang="af-ZA" dirty="0"/>
              <a:t>: Specific transeriptional factors or gene regulatory proteins are present in very few copies in the individual cells and perform their function by binding to a specific DNA nucleotide sequence and allowing the genes that they control to be activated or repressed. These proteins recognize short stretches of double-stranded DNA of defi ned sequence and thereby determine which of the thousands of genes in a cell will be transcribed.</a:t>
            </a:r>
            <a:endParaRPr lang="ar-IQ" dirty="0"/>
          </a:p>
        </p:txBody>
      </p:sp>
    </p:spTree>
    <p:extLst>
      <p:ext uri="{BB962C8B-B14F-4D97-AF65-F5344CB8AC3E}">
        <p14:creationId xmlns:p14="http://schemas.microsoft.com/office/powerpoint/2010/main" val="3258215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5DA6BC75-30D2-584B-A25A-ABD7BE972F7C}"/>
              </a:ext>
            </a:extLst>
          </p:cNvPr>
          <p:cNvSpPr>
            <a:spLocks noGrp="1"/>
          </p:cNvSpPr>
          <p:nvPr>
            <p:ph type="title"/>
          </p:nvPr>
        </p:nvSpPr>
        <p:spPr/>
        <p:txBody>
          <a:bodyPr>
            <a:normAutofit/>
          </a:bodyPr>
          <a:lstStyle/>
          <a:p>
            <a:r>
              <a:rPr lang="ar-SA"/>
              <a:t>Regulation of gene expression </a:t>
            </a:r>
            <a:endParaRPr lang="ar-IQ"/>
          </a:p>
        </p:txBody>
      </p:sp>
      <p:sp>
        <p:nvSpPr>
          <p:cNvPr id="3" name="عنصر نائب للمحتوى 2">
            <a:extLst>
              <a:ext uri="{FF2B5EF4-FFF2-40B4-BE49-F238E27FC236}">
                <a16:creationId xmlns="" xmlns:a16="http://schemas.microsoft.com/office/drawing/2014/main" id="{C0D8237C-1536-7B40-A6B6-DFB068C5D3BC}"/>
              </a:ext>
            </a:extLst>
          </p:cNvPr>
          <p:cNvSpPr>
            <a:spLocks noGrp="1"/>
          </p:cNvSpPr>
          <p:nvPr>
            <p:ph idx="1"/>
          </p:nvPr>
        </p:nvSpPr>
        <p:spPr/>
        <p:txBody>
          <a:bodyPr>
            <a:normAutofit fontScale="92500"/>
          </a:bodyPr>
          <a:lstStyle/>
          <a:p>
            <a:r>
              <a:rPr lang="af-ZA" dirty="0">
                <a:solidFill>
                  <a:schemeClr val="accent2"/>
                </a:solidFill>
              </a:rPr>
              <a:t>B. RNA processing control </a:t>
            </a:r>
            <a:r>
              <a:rPr lang="af-ZA" dirty="0"/>
              <a:t>The primary transcript is produced as heterogeneous nuclear RNA containing introns which are eventually spliced out to create the mature mRNA. This process occurs in the </a:t>
            </a:r>
            <a:r>
              <a:rPr lang="af-ZA" dirty="0">
                <a:solidFill>
                  <a:schemeClr val="accent2"/>
                </a:solidFill>
              </a:rPr>
              <a:t>nucleus</a:t>
            </a:r>
            <a:r>
              <a:rPr lang="af-ZA" dirty="0"/>
              <a:t> and the subsequent processing is necessary to control the number of MRNA molecuies that are eventually translated. </a:t>
            </a:r>
            <a:endParaRPr lang="af-ZA" dirty="0" smtClean="0"/>
          </a:p>
          <a:p>
            <a:r>
              <a:rPr lang="af-ZA" dirty="0" smtClean="0">
                <a:solidFill>
                  <a:schemeClr val="accent2"/>
                </a:solidFill>
              </a:rPr>
              <a:t>1</a:t>
            </a:r>
            <a:r>
              <a:rPr lang="af-ZA" dirty="0">
                <a:solidFill>
                  <a:schemeClr val="accent2"/>
                </a:solidFill>
              </a:rPr>
              <a:t>. MRNA capping: </a:t>
            </a:r>
            <a:r>
              <a:rPr lang="af-ZA" dirty="0"/>
              <a:t>The addition of the 5' cap structure is critical for an MRNA to be translated in the </a:t>
            </a:r>
            <a:r>
              <a:rPr lang="af-ZA" dirty="0">
                <a:solidFill>
                  <a:schemeClr val="accent2"/>
                </a:solidFill>
              </a:rPr>
              <a:t>cytoplasm</a:t>
            </a:r>
            <a:r>
              <a:rPr lang="af-ZA" dirty="0"/>
              <a:t> and is also needed to protect the growing RNA chain from degradation in the nucleus by 5' exonucleases,</a:t>
            </a:r>
            <a:endParaRPr lang="ar-IQ" dirty="0"/>
          </a:p>
        </p:txBody>
      </p:sp>
    </p:spTree>
    <p:extLst>
      <p:ext uri="{BB962C8B-B14F-4D97-AF65-F5344CB8AC3E}">
        <p14:creationId xmlns:p14="http://schemas.microsoft.com/office/powerpoint/2010/main" val="1528251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BE96513-D612-704C-96A1-E68928BC73FB}"/>
              </a:ext>
            </a:extLst>
          </p:cNvPr>
          <p:cNvSpPr>
            <a:spLocks noGrp="1"/>
          </p:cNvSpPr>
          <p:nvPr>
            <p:ph type="title"/>
          </p:nvPr>
        </p:nvSpPr>
        <p:spPr/>
        <p:txBody>
          <a:bodyPr>
            <a:normAutofit/>
          </a:bodyPr>
          <a:lstStyle/>
          <a:p>
            <a:r>
              <a:rPr lang="ar-SA"/>
              <a:t>Regulation of gene expression </a:t>
            </a:r>
            <a:endParaRPr lang="ar-IQ"/>
          </a:p>
        </p:txBody>
      </p:sp>
      <p:sp>
        <p:nvSpPr>
          <p:cNvPr id="3" name="عنصر نائب للمحتوى 2">
            <a:extLst>
              <a:ext uri="{FF2B5EF4-FFF2-40B4-BE49-F238E27FC236}">
                <a16:creationId xmlns="" xmlns:a16="http://schemas.microsoft.com/office/drawing/2014/main" id="{0BFCD6DF-B624-F54F-B8C6-248DEB876961}"/>
              </a:ext>
            </a:extLst>
          </p:cNvPr>
          <p:cNvSpPr>
            <a:spLocks noGrp="1"/>
          </p:cNvSpPr>
          <p:nvPr>
            <p:ph idx="1"/>
          </p:nvPr>
        </p:nvSpPr>
        <p:spPr/>
        <p:txBody>
          <a:bodyPr>
            <a:normAutofit fontScale="77500" lnSpcReduction="20000"/>
          </a:bodyPr>
          <a:lstStyle/>
          <a:p>
            <a:r>
              <a:rPr lang="af-ZA" dirty="0">
                <a:solidFill>
                  <a:schemeClr val="accent2"/>
                </a:solidFill>
              </a:rPr>
              <a:t>2. Poly(A) tail</a:t>
            </a:r>
            <a:r>
              <a:rPr lang="af-ZA" dirty="0"/>
              <a:t>: The second modification of an MRNA transcript occurs at its 3' end, the addition of a poly(A) tail (approx. 200 adenine nucleotide residues are added). The polyadenylation reaction is an important regulatory step because the length of poly(A) tail modulates both mRNA stability and translation efficieney. The poly(A) tail protects the MRNA from premature degradation by 3'exonucleases </a:t>
            </a:r>
            <a:endParaRPr lang="af-ZA" dirty="0" smtClean="0"/>
          </a:p>
          <a:p>
            <a:r>
              <a:rPr lang="af-ZA" dirty="0" smtClean="0">
                <a:solidFill>
                  <a:schemeClr val="accent2"/>
                </a:solidFill>
              </a:rPr>
              <a:t>3</a:t>
            </a:r>
            <a:r>
              <a:rPr lang="af-ZA" dirty="0">
                <a:solidFill>
                  <a:schemeClr val="accent2"/>
                </a:solidFill>
              </a:rPr>
              <a:t>. Removal of introns</a:t>
            </a:r>
            <a:r>
              <a:rPr lang="af-ZA" dirty="0"/>
              <a:t>: Following the modification of the 5' and 3' ends of the primary transcript, the noninformational intron segments are removed and the coding exon sequences joined together by RNA splicing. The specificity of exon joining is conferred by the presence of signal sequences marking the beginning (5' donor site) and the end (3' acceptor site) of the intron segment. As these signal sequences are highly conserved, alterations in these sequences can lead to aberrant mRNA molecules. DNA</a:t>
            </a:r>
            <a:endParaRPr lang="ar-IQ" dirty="0"/>
          </a:p>
        </p:txBody>
      </p:sp>
    </p:spTree>
    <p:extLst>
      <p:ext uri="{BB962C8B-B14F-4D97-AF65-F5344CB8AC3E}">
        <p14:creationId xmlns:p14="http://schemas.microsoft.com/office/powerpoint/2010/main" val="9732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C6915D0A-49E5-A645-ABE5-5A73F87062A5}"/>
              </a:ext>
            </a:extLst>
          </p:cNvPr>
          <p:cNvSpPr>
            <a:spLocks noGrp="1"/>
          </p:cNvSpPr>
          <p:nvPr>
            <p:ph type="title"/>
          </p:nvPr>
        </p:nvSpPr>
        <p:spPr/>
        <p:txBody>
          <a:bodyPr>
            <a:normAutofit/>
          </a:bodyPr>
          <a:lstStyle/>
          <a:p>
            <a:r>
              <a:rPr lang="ar-SA"/>
              <a:t>Regulation of gene expression </a:t>
            </a:r>
            <a:endParaRPr lang="ar-IQ"/>
          </a:p>
        </p:txBody>
      </p:sp>
      <p:sp>
        <p:nvSpPr>
          <p:cNvPr id="3" name="عنصر نائب للمحتوى 2">
            <a:extLst>
              <a:ext uri="{FF2B5EF4-FFF2-40B4-BE49-F238E27FC236}">
                <a16:creationId xmlns="" xmlns:a16="http://schemas.microsoft.com/office/drawing/2014/main" id="{BB920121-E475-994E-903E-0544A8311F3F}"/>
              </a:ext>
            </a:extLst>
          </p:cNvPr>
          <p:cNvSpPr>
            <a:spLocks noGrp="1"/>
          </p:cNvSpPr>
          <p:nvPr>
            <p:ph idx="1"/>
          </p:nvPr>
        </p:nvSpPr>
        <p:spPr/>
        <p:txBody>
          <a:bodyPr/>
          <a:lstStyle/>
          <a:p>
            <a:r>
              <a:rPr lang="af-ZA" dirty="0" smtClean="0">
                <a:solidFill>
                  <a:schemeClr val="accent2"/>
                </a:solidFill>
              </a:rPr>
              <a:t>4.Alternative </a:t>
            </a:r>
            <a:r>
              <a:rPr lang="af-ZA" dirty="0">
                <a:solidFill>
                  <a:schemeClr val="accent2"/>
                </a:solidFill>
              </a:rPr>
              <a:t>splicing</a:t>
            </a:r>
            <a:r>
              <a:rPr lang="af-ZA" dirty="0"/>
              <a:t>: The ability of the genes to form multiple proteins by joining different exon segments in the primary transcript is called altermative splicing.</a:t>
            </a:r>
            <a:endParaRPr lang="ar-IQ" dirty="0"/>
          </a:p>
        </p:txBody>
      </p:sp>
    </p:spTree>
    <p:extLst>
      <p:ext uri="{BB962C8B-B14F-4D97-AF65-F5344CB8AC3E}">
        <p14:creationId xmlns:p14="http://schemas.microsoft.com/office/powerpoint/2010/main" val="1394310101"/>
      </p:ext>
    </p:extLst>
  </p:cSld>
  <p:clrMapOvr>
    <a:masterClrMapping/>
  </p:clrMapOvr>
</p:sld>
</file>

<file path=ppt/theme/theme1.xml><?xml version="1.0" encoding="utf-8"?>
<a:theme xmlns:a="http://schemas.openxmlformats.org/drawingml/2006/main" name="تقن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