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  <p:sldId id="263" r:id="rId3"/>
    <p:sldId id="264" r:id="rId4"/>
    <p:sldId id="265" r:id="rId5"/>
    <p:sldId id="266" r:id="rId6"/>
    <p:sldId id="275" r:id="rId7"/>
    <p:sldId id="267" r:id="rId8"/>
    <p:sldId id="276" r:id="rId9"/>
    <p:sldId id="277" r:id="rId10"/>
    <p:sldId id="268" r:id="rId11"/>
    <p:sldId id="269" r:id="rId12"/>
    <p:sldId id="278" r:id="rId13"/>
    <p:sldId id="270" r:id="rId14"/>
    <p:sldId id="271" r:id="rId15"/>
    <p:sldId id="272" r:id="rId16"/>
    <p:sldId id="273" r:id="rId17"/>
    <p:sldId id="262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80136" y="2924944"/>
            <a:ext cx="5112568" cy="85496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Lecture 2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323528" y="4005064"/>
            <a:ext cx="8640960" cy="23042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Volumetric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analysis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pPr marL="0" indent="0" algn="ctr" rtl="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M.SC.Elham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Faisal</a:t>
            </a:r>
          </a:p>
          <a:p>
            <a:pPr marL="0" indent="0" algn="ctr" rtl="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M.S.c.Wafaa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Ajam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78408"/>
            <a:ext cx="1512168" cy="1512168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95" y="260648"/>
            <a:ext cx="1573409" cy="1566416"/>
          </a:xfrm>
          <a:prstGeom prst="rect">
            <a:avLst/>
          </a:prstGeom>
        </p:spPr>
      </p:pic>
      <p:sp>
        <p:nvSpPr>
          <p:cNvPr id="7" name="مستطيل 6"/>
          <p:cNvSpPr/>
          <p:nvPr/>
        </p:nvSpPr>
        <p:spPr>
          <a:xfrm>
            <a:off x="2240947" y="2132855"/>
            <a:ext cx="4390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Analytical chemistry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1835697" y="456733"/>
            <a:ext cx="532859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 smtClean="0"/>
              <a:t>Ministry of higher education and scientific research</a:t>
            </a:r>
          </a:p>
          <a:p>
            <a:pPr algn="ctr" rtl="0"/>
            <a:r>
              <a:rPr lang="en-US" b="1" dirty="0" smtClean="0"/>
              <a:t>AL-</a:t>
            </a:r>
            <a:r>
              <a:rPr lang="en-US" b="1" dirty="0" err="1" smtClean="0"/>
              <a:t>Mustaqbal</a:t>
            </a:r>
            <a:r>
              <a:rPr lang="en-US" b="1" dirty="0" smtClean="0"/>
              <a:t> University  college </a:t>
            </a:r>
          </a:p>
          <a:p>
            <a:pPr algn="ctr" rtl="0"/>
            <a:r>
              <a:rPr lang="en-US" b="1" dirty="0" smtClean="0"/>
              <a:t>Department of medical physics</a:t>
            </a:r>
            <a:endParaRPr lang="ar-IQ" sz="1200" b="1" dirty="0"/>
          </a:p>
        </p:txBody>
      </p:sp>
    </p:spTree>
    <p:extLst>
      <p:ext uri="{BB962C8B-B14F-4D97-AF65-F5344CB8AC3E}">
        <p14:creationId xmlns:p14="http://schemas.microsoft.com/office/powerpoint/2010/main" val="1083011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680520"/>
          </a:xfrm>
        </p:spPr>
        <p:txBody>
          <a:bodyPr>
            <a:normAutofit fontScale="92500" lnSpcReduction="10000"/>
          </a:bodyPr>
          <a:lstStyle/>
          <a:p>
            <a:pPr algn="just" rtl="0">
              <a:buFont typeface="Wingdings" pitchFamily="2" charset="2"/>
              <a:buChar char="v"/>
            </a:pPr>
            <a:r>
              <a:rPr lang="en-US" dirty="0" smtClean="0"/>
              <a:t>In </a:t>
            </a:r>
            <a:r>
              <a:rPr lang="en-US" dirty="0"/>
              <a:t>preparation of solution using this system, a known weight of the solute is dissolved and diluted to known volume</a:t>
            </a:r>
            <a:r>
              <a:rPr lang="en-US" dirty="0" smtClean="0"/>
              <a:t>.</a:t>
            </a:r>
          </a:p>
          <a:p>
            <a:pPr algn="just" rtl="0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If accuracy is required, the solute is weighed and transferred to a volumetric flask, and diluted to a known volume. </a:t>
            </a:r>
            <a:endParaRPr lang="en-US" dirty="0" smtClean="0"/>
          </a:p>
          <a:p>
            <a:pPr algn="just" rtl="0">
              <a:buFont typeface="Wingdings" pitchFamily="2" charset="2"/>
              <a:buChar char="v"/>
            </a:pPr>
            <a:r>
              <a:rPr lang="en-US" dirty="0" smtClean="0"/>
              <a:t>The </a:t>
            </a:r>
            <a:r>
              <a:rPr lang="en-US" dirty="0"/>
              <a:t>concentration is usually expressed as grams of solute per </a:t>
            </a:r>
            <a:r>
              <a:rPr lang="en-US" dirty="0" err="1"/>
              <a:t>millilitre</a:t>
            </a:r>
            <a:r>
              <a:rPr lang="en-US" dirty="0"/>
              <a:t> of solution. </a:t>
            </a:r>
            <a:endParaRPr lang="en-US" dirty="0" smtClean="0"/>
          </a:p>
          <a:p>
            <a:pPr algn="just" rtl="0">
              <a:buFont typeface="Wingdings" pitchFamily="2" charset="2"/>
              <a:buChar char="v"/>
            </a:pPr>
            <a:r>
              <a:rPr lang="en-US" dirty="0" smtClean="0"/>
              <a:t>Any </a:t>
            </a:r>
            <a:r>
              <a:rPr lang="en-US" dirty="0"/>
              <a:t>multiple or fractional part of such solution will contain a known weight of solute. </a:t>
            </a:r>
            <a:endParaRPr lang="ar-IQ" dirty="0"/>
          </a:p>
        </p:txBody>
      </p:sp>
      <p:sp>
        <p:nvSpPr>
          <p:cNvPr id="2" name="مربع نص 1"/>
          <p:cNvSpPr txBox="1"/>
          <p:nvPr/>
        </p:nvSpPr>
        <p:spPr>
          <a:xfrm>
            <a:off x="395536" y="332656"/>
            <a:ext cx="820891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sz="3200" b="1" dirty="0" smtClean="0">
                <a:solidFill>
                  <a:srgbClr val="00B050"/>
                </a:solidFill>
              </a:rPr>
              <a:t>1-Weight </a:t>
            </a:r>
            <a:r>
              <a:rPr lang="en-US" sz="3200" b="1" dirty="0">
                <a:solidFill>
                  <a:srgbClr val="00B050"/>
                </a:solidFill>
              </a:rPr>
              <a:t>of Solute per Unit Volume of Solution </a:t>
            </a:r>
            <a:endParaRPr lang="ar-IQ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56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pPr marL="0" indent="0" algn="just" rtl="0">
              <a:buNone/>
            </a:pPr>
            <a:r>
              <a:rPr lang="en-US" sz="4600" b="1" dirty="0">
                <a:solidFill>
                  <a:srgbClr val="92D050"/>
                </a:solidFill>
              </a:rPr>
              <a:t>2. Molarity </a:t>
            </a:r>
            <a:endParaRPr lang="en-US" sz="4600" b="1" dirty="0" smtClean="0">
              <a:solidFill>
                <a:srgbClr val="92D050"/>
              </a:solidFill>
            </a:endParaRPr>
          </a:p>
          <a:p>
            <a:pPr marL="0" indent="0" algn="just" rtl="0">
              <a:buNone/>
            </a:pPr>
            <a:r>
              <a:rPr lang="en-US" sz="4100" b="1" u="sng" dirty="0" smtClean="0">
                <a:solidFill>
                  <a:srgbClr val="FF0000"/>
                </a:solidFill>
              </a:rPr>
              <a:t>a</a:t>
            </a:r>
            <a:r>
              <a:rPr lang="en-US" sz="4100" b="1" u="sng" dirty="0">
                <a:solidFill>
                  <a:srgbClr val="FF0000"/>
                </a:solidFill>
              </a:rPr>
              <a:t>. A mole </a:t>
            </a:r>
            <a:r>
              <a:rPr lang="en-US" u="sng" dirty="0"/>
              <a:t>: </a:t>
            </a:r>
            <a:r>
              <a:rPr lang="en-US" dirty="0"/>
              <a:t>The molecular weight expressed in grams of any substance is called as mole or gram molecule of the substance. </a:t>
            </a:r>
            <a:r>
              <a:rPr lang="en-US" dirty="0" smtClean="0"/>
              <a:t>For example, </a:t>
            </a:r>
            <a:r>
              <a:rPr lang="en-US" dirty="0"/>
              <a:t>sodium chloride has molecular weight 58.5g of sodium chloride means one mole of it</a:t>
            </a:r>
            <a:r>
              <a:rPr lang="en-US" dirty="0" smtClean="0"/>
              <a:t>.</a:t>
            </a:r>
          </a:p>
          <a:p>
            <a:pPr marL="0" indent="0" algn="just" rtl="0">
              <a:buNone/>
            </a:pPr>
            <a:endParaRPr lang="en-US" dirty="0" smtClean="0"/>
          </a:p>
          <a:p>
            <a:pPr marL="0" indent="0" algn="just" rtl="0">
              <a:buNone/>
            </a:pPr>
            <a:r>
              <a:rPr lang="en-US" dirty="0" smtClean="0"/>
              <a:t> </a:t>
            </a:r>
            <a:r>
              <a:rPr lang="en-US" b="1" u="sng" dirty="0">
                <a:solidFill>
                  <a:srgbClr val="FF0000"/>
                </a:solidFill>
              </a:rPr>
              <a:t>b. </a:t>
            </a:r>
            <a:r>
              <a:rPr lang="en-US" b="1" u="sng" dirty="0" smtClean="0">
                <a:solidFill>
                  <a:srgbClr val="FF0000"/>
                </a:solidFill>
              </a:rPr>
              <a:t>Mill mole </a:t>
            </a:r>
            <a:r>
              <a:rPr lang="en-US" b="1" u="sng" dirty="0">
                <a:solidFill>
                  <a:srgbClr val="FF0000"/>
                </a:solidFill>
              </a:rPr>
              <a:t>: </a:t>
            </a:r>
            <a:r>
              <a:rPr lang="en-US" dirty="0"/>
              <a:t>The mole is very large unit, hence a smaller unit which is one thousandth of it, known as </a:t>
            </a:r>
            <a:r>
              <a:rPr lang="en-US" dirty="0" smtClean="0"/>
              <a:t>mill mole </a:t>
            </a:r>
            <a:r>
              <a:rPr lang="en-US" dirty="0"/>
              <a:t>is used</a:t>
            </a:r>
            <a:r>
              <a:rPr lang="en-US" dirty="0" smtClean="0"/>
              <a:t>.</a:t>
            </a:r>
          </a:p>
          <a:p>
            <a:pPr marL="0" indent="0" algn="just" rtl="0">
              <a:buNone/>
            </a:pPr>
            <a:r>
              <a:rPr lang="en-US" dirty="0" smtClean="0"/>
              <a:t> </a:t>
            </a:r>
            <a:r>
              <a:rPr lang="en-US" dirty="0"/>
              <a:t>Thus 1 mole = 1000 </a:t>
            </a:r>
            <a:r>
              <a:rPr lang="en-US" dirty="0" smtClean="0"/>
              <a:t>mill moles. </a:t>
            </a:r>
          </a:p>
          <a:p>
            <a:pPr marL="0" indent="0" algn="just" rtl="0">
              <a:buNone/>
            </a:pPr>
            <a:endParaRPr lang="en-US" dirty="0" smtClean="0"/>
          </a:p>
          <a:p>
            <a:pPr marL="0" indent="0" algn="just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c</a:t>
            </a:r>
            <a:r>
              <a:rPr lang="en-US" b="1" u="sng" dirty="0">
                <a:solidFill>
                  <a:srgbClr val="FF0000"/>
                </a:solidFill>
              </a:rPr>
              <a:t>. Molar Solution : </a:t>
            </a:r>
            <a:r>
              <a:rPr lang="en-US" dirty="0"/>
              <a:t>A molar solution is defined as the solution containing one mole of the solute in a </a:t>
            </a:r>
            <a:r>
              <a:rPr lang="en-US" dirty="0" err="1"/>
              <a:t>litre</a:t>
            </a:r>
            <a:r>
              <a:rPr lang="en-US" dirty="0"/>
              <a:t> of its solution. For example 40g of </a:t>
            </a:r>
            <a:r>
              <a:rPr lang="en-US" dirty="0" err="1"/>
              <a:t>NaOH</a:t>
            </a:r>
            <a:r>
              <a:rPr lang="en-US" dirty="0"/>
              <a:t> is one </a:t>
            </a:r>
            <a:r>
              <a:rPr lang="en-US" dirty="0" err="1"/>
              <a:t>litre</a:t>
            </a:r>
            <a:r>
              <a:rPr lang="en-US" dirty="0"/>
              <a:t> of solution is called as 1M </a:t>
            </a:r>
            <a:r>
              <a:rPr lang="en-US" dirty="0" err="1" smtClean="0"/>
              <a:t>NaOH</a:t>
            </a:r>
            <a:r>
              <a:rPr lang="en-US" dirty="0" smtClean="0"/>
              <a:t> solution.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1928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51920" y="2348880"/>
            <a:ext cx="496855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/>
              <a:t>Weight of solute in grams</a:t>
            </a:r>
            <a:endParaRPr lang="ar-IQ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2852936"/>
            <a:ext cx="8064896" cy="72008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dirty="0"/>
              <a:t>Number of Moles </a:t>
            </a:r>
            <a:r>
              <a:rPr lang="en-US" dirty="0" smtClean="0"/>
              <a:t>=………………………………………….</a:t>
            </a:r>
            <a:endParaRPr lang="ar-IQ" dirty="0"/>
          </a:p>
        </p:txBody>
      </p:sp>
      <p:sp>
        <p:nvSpPr>
          <p:cNvPr id="4" name="مربع نص 3"/>
          <p:cNvSpPr txBox="1"/>
          <p:nvPr/>
        </p:nvSpPr>
        <p:spPr>
          <a:xfrm>
            <a:off x="3995936" y="3284984"/>
            <a:ext cx="475252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b="1" dirty="0"/>
              <a:t>Molecular weight of the solute</a:t>
            </a:r>
          </a:p>
        </p:txBody>
      </p:sp>
    </p:spTree>
    <p:extLst>
      <p:ext uri="{BB962C8B-B14F-4D97-AF65-F5344CB8AC3E}">
        <p14:creationId xmlns:p14="http://schemas.microsoft.com/office/powerpoint/2010/main" val="55655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260649"/>
            <a:ext cx="8661648" cy="2160239"/>
          </a:xfrm>
        </p:spPr>
        <p:txBody>
          <a:bodyPr>
            <a:normAutofit fontScale="92500" lnSpcReduction="20000"/>
          </a:bodyPr>
          <a:lstStyle/>
          <a:p>
            <a:pPr marL="0" indent="0" algn="just" rtl="0">
              <a:buNone/>
            </a:pPr>
            <a:r>
              <a:rPr lang="en-US" sz="4300" b="1" dirty="0">
                <a:solidFill>
                  <a:srgbClr val="C00000"/>
                </a:solidFill>
              </a:rPr>
              <a:t>Molarity of Solution </a:t>
            </a:r>
            <a:r>
              <a:rPr lang="en-US" dirty="0"/>
              <a:t>: It is defined as the number of moles of the solute present in one </a:t>
            </a:r>
            <a:r>
              <a:rPr lang="en-US" dirty="0" err="1"/>
              <a:t>litre</a:t>
            </a:r>
            <a:r>
              <a:rPr lang="en-US" dirty="0"/>
              <a:t> of its solution</a:t>
            </a:r>
            <a:r>
              <a:rPr lang="en-US" dirty="0" smtClean="0"/>
              <a:t>. </a:t>
            </a:r>
            <a:r>
              <a:rPr lang="en-US" dirty="0"/>
              <a:t>It can also be defined as number of </a:t>
            </a:r>
            <a:r>
              <a:rPr lang="en-US" dirty="0" err="1"/>
              <a:t>millimoles</a:t>
            </a:r>
            <a:r>
              <a:rPr lang="en-US" dirty="0"/>
              <a:t> of a solute present in one </a:t>
            </a:r>
            <a:r>
              <a:rPr lang="en-US" dirty="0" err="1"/>
              <a:t>millilitre</a:t>
            </a:r>
            <a:r>
              <a:rPr lang="en-US" dirty="0"/>
              <a:t> of its solution</a:t>
            </a:r>
            <a:r>
              <a:rPr lang="en-US" dirty="0" smtClean="0"/>
              <a:t>. </a:t>
            </a:r>
            <a:endParaRPr lang="ar-IQ" dirty="0"/>
          </a:p>
        </p:txBody>
      </p:sp>
      <p:sp>
        <p:nvSpPr>
          <p:cNvPr id="2" name="مربع نص 1"/>
          <p:cNvSpPr txBox="1"/>
          <p:nvPr/>
        </p:nvSpPr>
        <p:spPr>
          <a:xfrm>
            <a:off x="2411760" y="3763770"/>
            <a:ext cx="5006461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Number of moles = Molarity x </a:t>
            </a:r>
            <a:r>
              <a:rPr lang="en-US" sz="2400" b="1" dirty="0" err="1">
                <a:solidFill>
                  <a:srgbClr val="C00000"/>
                </a:solidFill>
              </a:rPr>
              <a:t>Litre</a:t>
            </a:r>
            <a:endParaRPr lang="ar-IQ" sz="2400" b="1" dirty="0">
              <a:solidFill>
                <a:srgbClr val="C0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974821" y="2699628"/>
            <a:ext cx="80905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>
                <a:solidFill>
                  <a:srgbClr val="C00000"/>
                </a:solidFill>
              </a:rPr>
              <a:t>Molarity </a:t>
            </a:r>
            <a:r>
              <a:rPr lang="en-US" sz="2400" b="1" dirty="0" smtClean="0">
                <a:solidFill>
                  <a:srgbClr val="C00000"/>
                </a:solidFill>
              </a:rPr>
              <a:t>=………………………………………………………………………….</a:t>
            </a:r>
            <a:endParaRPr lang="ar-IQ" sz="2400" b="1" dirty="0">
              <a:solidFill>
                <a:srgbClr val="C0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332171" y="2438018"/>
            <a:ext cx="51806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Number of moles of the solute</a:t>
            </a:r>
            <a:endParaRPr lang="ar-IQ" sz="2800" b="1" dirty="0">
              <a:solidFill>
                <a:srgbClr val="C0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498870" y="2930460"/>
            <a:ext cx="467306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Volume of the solution in </a:t>
            </a:r>
            <a:r>
              <a:rPr lang="en-US" sz="2800" b="1" dirty="0" err="1">
                <a:solidFill>
                  <a:srgbClr val="C00000"/>
                </a:solidFill>
              </a:rPr>
              <a:t>litre</a:t>
            </a:r>
            <a:endParaRPr lang="ar-IQ" sz="2800" b="1" dirty="0">
              <a:solidFill>
                <a:srgbClr val="C0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331640" y="5059965"/>
            <a:ext cx="681284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b="1" dirty="0"/>
              <a:t>Molarity </a:t>
            </a:r>
            <a:r>
              <a:rPr lang="en-US" sz="2000" b="1" dirty="0" smtClean="0"/>
              <a:t>=…………………………………………………………………….</a:t>
            </a:r>
            <a:endParaRPr lang="ar-IQ" sz="2000" b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2613604" y="4829132"/>
            <a:ext cx="463883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sz="2400" b="1" dirty="0"/>
              <a:t>Number of </a:t>
            </a:r>
            <a:r>
              <a:rPr lang="en-US" sz="2400" b="1" dirty="0" err="1"/>
              <a:t>millimoles</a:t>
            </a:r>
            <a:r>
              <a:rPr lang="en-US" sz="2400" b="1" dirty="0"/>
              <a:t> of the solute</a:t>
            </a:r>
            <a:endParaRPr lang="ar-IQ" sz="2400" b="1" dirty="0"/>
          </a:p>
        </p:txBody>
      </p:sp>
      <p:sp>
        <p:nvSpPr>
          <p:cNvPr id="9" name="مربع نص 8"/>
          <p:cNvSpPr txBox="1"/>
          <p:nvPr/>
        </p:nvSpPr>
        <p:spPr>
          <a:xfrm>
            <a:off x="2629545" y="5428220"/>
            <a:ext cx="455272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/>
              <a:t>Volume of the solution in </a:t>
            </a:r>
            <a:r>
              <a:rPr lang="en-US" sz="2400" b="1" dirty="0" err="1"/>
              <a:t>millilitre</a:t>
            </a:r>
            <a:endParaRPr lang="ar-IQ" sz="2400" b="1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1792509" y="6192854"/>
            <a:ext cx="5891101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Number of </a:t>
            </a:r>
            <a:r>
              <a:rPr lang="en-US" sz="2400" b="1" dirty="0" err="1">
                <a:solidFill>
                  <a:srgbClr val="FF0000"/>
                </a:solidFill>
              </a:rPr>
              <a:t>millimoles</a:t>
            </a:r>
            <a:r>
              <a:rPr lang="en-US" sz="2400" b="1" dirty="0">
                <a:solidFill>
                  <a:srgbClr val="FF0000"/>
                </a:solidFill>
              </a:rPr>
              <a:t> = Molarity x </a:t>
            </a:r>
            <a:r>
              <a:rPr lang="en-US" sz="2400" b="1" dirty="0" err="1">
                <a:solidFill>
                  <a:srgbClr val="FF0000"/>
                </a:solidFill>
              </a:rPr>
              <a:t>MilliLitres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4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/>
          </a:bodyPr>
          <a:lstStyle/>
          <a:p>
            <a:pPr marL="0" indent="0" algn="l">
              <a:buNone/>
            </a:pPr>
            <a:r>
              <a:rPr lang="en-US" sz="4300" b="1" dirty="0">
                <a:solidFill>
                  <a:srgbClr val="C00000"/>
                </a:solidFill>
              </a:rPr>
              <a:t>3. </a:t>
            </a:r>
            <a:r>
              <a:rPr lang="en-US" sz="4300" b="1" dirty="0" smtClean="0">
                <a:solidFill>
                  <a:srgbClr val="C00000"/>
                </a:solidFill>
              </a:rPr>
              <a:t>Normality</a:t>
            </a:r>
          </a:p>
          <a:p>
            <a:pPr marL="0" indent="0" algn="l">
              <a:buNone/>
            </a:pPr>
            <a:r>
              <a:rPr lang="en-US" dirty="0" smtClean="0"/>
              <a:t> </a:t>
            </a:r>
            <a:r>
              <a:rPr lang="en-US" dirty="0"/>
              <a:t>The concentration of solution can also be expressed in terms of normality. </a:t>
            </a:r>
            <a:endParaRPr lang="en-US" dirty="0" smtClean="0"/>
          </a:p>
          <a:p>
            <a:pPr marL="0" indent="0" algn="l">
              <a:buNone/>
            </a:pPr>
            <a:r>
              <a:rPr lang="en-US" b="1" dirty="0" smtClean="0"/>
              <a:t>Various </a:t>
            </a:r>
            <a:r>
              <a:rPr lang="en-US" b="1" dirty="0"/>
              <a:t>terms involved in it are </a:t>
            </a:r>
            <a:r>
              <a:rPr lang="en-US" b="1" dirty="0" smtClean="0"/>
              <a:t>: </a:t>
            </a:r>
          </a:p>
          <a:p>
            <a:pPr marL="0" indent="0" algn="l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Equivalent </a:t>
            </a:r>
            <a:r>
              <a:rPr lang="en-US" sz="3600" b="1" dirty="0">
                <a:solidFill>
                  <a:srgbClr val="FF0000"/>
                </a:solidFill>
              </a:rPr>
              <a:t>Weight : </a:t>
            </a:r>
            <a:r>
              <a:rPr lang="en-US" dirty="0"/>
              <a:t>The equivalent weight of a substance (element or compound) as: </a:t>
            </a:r>
            <a:endParaRPr lang="en-US" dirty="0" smtClean="0"/>
          </a:p>
          <a:p>
            <a:pPr marL="0" indent="0" algn="l">
              <a:buNone/>
            </a:pPr>
            <a:r>
              <a:rPr lang="en-US" dirty="0" smtClean="0"/>
              <a:t>“</a:t>
            </a:r>
            <a:r>
              <a:rPr lang="en-US" dirty="0"/>
              <a:t>The number of parts by weight of it, that will combine with or displace directly or indirectly 1.008 parts by weight of hydrogen, 8 parts by weight of oxygen, 35.5 parts by weight chlorine or the equivalent parts by weight of another element”.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9671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Milliequivalent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Weight :</a:t>
            </a:r>
            <a:r>
              <a:rPr lang="en-US" sz="2400" dirty="0"/>
              <a:t> </a:t>
            </a:r>
            <a:r>
              <a:rPr lang="en-US" dirty="0"/>
              <a:t>It is obtained by </a:t>
            </a:r>
            <a:r>
              <a:rPr lang="en-US" dirty="0" smtClean="0"/>
              <a:t>dividing the </a:t>
            </a:r>
            <a:r>
              <a:rPr lang="en-US" dirty="0"/>
              <a:t>equivalent weight by 1000.</a:t>
            </a:r>
          </a:p>
          <a:p>
            <a:pPr marL="0" indent="0"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Gram </a:t>
            </a:r>
            <a:r>
              <a:rPr lang="en-US" b="1" dirty="0">
                <a:solidFill>
                  <a:srgbClr val="FF0000"/>
                </a:solidFill>
              </a:rPr>
              <a:t>Equivalent Weight : </a:t>
            </a:r>
            <a:r>
              <a:rPr lang="en-US" dirty="0"/>
              <a:t>It is the equivalent </a:t>
            </a:r>
          </a:p>
          <a:p>
            <a:pPr marL="0" indent="0" algn="l">
              <a:buNone/>
            </a:pPr>
            <a:r>
              <a:rPr lang="en-US" dirty="0"/>
              <a:t>weight expressed in </a:t>
            </a:r>
            <a:r>
              <a:rPr lang="en-US" dirty="0" smtClean="0"/>
              <a:t>grams.</a:t>
            </a:r>
            <a:endParaRPr lang="en-US" dirty="0"/>
          </a:p>
          <a:p>
            <a:pPr marL="0" indent="0" algn="l">
              <a:buNone/>
            </a:pPr>
            <a:r>
              <a:rPr lang="en-US" b="1" dirty="0">
                <a:solidFill>
                  <a:srgbClr val="00B050"/>
                </a:solidFill>
              </a:rPr>
              <a:t>Equivalent weight of a substance = 1 equivalent of </a:t>
            </a:r>
            <a:r>
              <a:rPr lang="en-US" b="1" dirty="0" smtClean="0">
                <a:solidFill>
                  <a:srgbClr val="00B050"/>
                </a:solidFill>
              </a:rPr>
              <a:t>a substance </a:t>
            </a:r>
            <a:r>
              <a:rPr lang="en-US" b="1" dirty="0">
                <a:solidFill>
                  <a:srgbClr val="00B050"/>
                </a:solidFill>
              </a:rPr>
              <a:t>= Equivalent weight of substance in </a:t>
            </a:r>
            <a:r>
              <a:rPr lang="en-US" b="1" dirty="0" smtClean="0">
                <a:solidFill>
                  <a:srgbClr val="00B050"/>
                </a:solidFill>
              </a:rPr>
              <a:t>grams</a:t>
            </a:r>
            <a:r>
              <a:rPr lang="en-US" dirty="0" smtClean="0"/>
              <a:t>.</a:t>
            </a:r>
            <a:endParaRPr lang="en-US" dirty="0"/>
          </a:p>
          <a:p>
            <a:pPr marL="0" indent="0"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Milligram </a:t>
            </a:r>
            <a:r>
              <a:rPr lang="en-US" b="1" dirty="0">
                <a:solidFill>
                  <a:srgbClr val="FF0000"/>
                </a:solidFill>
              </a:rPr>
              <a:t>Equivalent Weight </a:t>
            </a:r>
            <a:r>
              <a:rPr lang="en-US" dirty="0"/>
              <a:t>: It is obtained by</a:t>
            </a:r>
          </a:p>
          <a:p>
            <a:pPr marL="0" indent="0" algn="l">
              <a:buNone/>
            </a:pPr>
            <a:r>
              <a:rPr lang="en-US" dirty="0"/>
              <a:t>dividing the gram equivalent weight by 1000.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4587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771800" y="2780928"/>
            <a:ext cx="561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Number of equivalents of the solute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467544" y="260648"/>
            <a:ext cx="8280920" cy="2394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Normality of Solution : </a:t>
            </a:r>
          </a:p>
          <a:p>
            <a:pPr lvl="0" algn="l" rtl="0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</a:rPr>
              <a:t>Normality is a system of expressing on centration based on number of equivalents of solute present in one </a:t>
            </a:r>
            <a:r>
              <a:rPr lang="en-US" sz="2800" dirty="0" err="1">
                <a:solidFill>
                  <a:prstClr val="black"/>
                </a:solidFill>
              </a:rPr>
              <a:t>litre</a:t>
            </a:r>
            <a:r>
              <a:rPr lang="en-US" sz="2800" dirty="0">
                <a:solidFill>
                  <a:prstClr val="black"/>
                </a:solidFill>
              </a:rPr>
              <a:t> of solution or the number of </a:t>
            </a:r>
            <a:r>
              <a:rPr lang="en-US" sz="2800" dirty="0" err="1">
                <a:solidFill>
                  <a:prstClr val="black"/>
                </a:solidFill>
              </a:rPr>
              <a:t>milliequivalents</a:t>
            </a:r>
            <a:r>
              <a:rPr lang="en-US" sz="2800" dirty="0">
                <a:solidFill>
                  <a:prstClr val="black"/>
                </a:solidFill>
              </a:rPr>
              <a:t> of solute present in one </a:t>
            </a:r>
            <a:r>
              <a:rPr lang="en-US" sz="2800" dirty="0" err="1">
                <a:solidFill>
                  <a:prstClr val="black"/>
                </a:solidFill>
              </a:rPr>
              <a:t>millilitre</a:t>
            </a:r>
            <a:r>
              <a:rPr lang="en-US" sz="2800" dirty="0">
                <a:solidFill>
                  <a:prstClr val="black"/>
                </a:solidFill>
              </a:rPr>
              <a:t> of a solution. 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1259632" y="5785925"/>
            <a:ext cx="6380337" cy="461665"/>
          </a:xfrm>
          <a:prstGeom prst="rect">
            <a:avLst/>
          </a:prstGeom>
          <a:solidFill>
            <a:schemeClr val="bg2"/>
          </a:solidFill>
          <a:ln>
            <a:solidFill>
              <a:srgbClr val="7030A0"/>
            </a:solidFill>
            <a:prstDash val="solid"/>
          </a:ln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Number of gram equivalents = Normality x </a:t>
            </a:r>
            <a:r>
              <a:rPr lang="en-US" sz="2400" b="1" dirty="0" err="1">
                <a:solidFill>
                  <a:srgbClr val="FF0000"/>
                </a:solidFill>
              </a:rPr>
              <a:t>Litres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619672" y="3057569"/>
            <a:ext cx="74168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/>
              <a:t>Normality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………………………………………………………….</a:t>
            </a:r>
            <a:endParaRPr lang="ar-IQ" sz="24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3491880" y="3505108"/>
            <a:ext cx="43924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/>
              <a:t>Volume of titration in </a:t>
            </a:r>
            <a:r>
              <a:rPr lang="en-US" sz="2400" b="1" dirty="0" err="1"/>
              <a:t>litre</a:t>
            </a:r>
            <a:endParaRPr lang="ar-IQ" sz="2400" b="1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2516849" y="4221088"/>
            <a:ext cx="530200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Number of </a:t>
            </a:r>
            <a:r>
              <a:rPr lang="en-US" sz="2400" b="1" dirty="0" err="1"/>
              <a:t>milliequivalents</a:t>
            </a:r>
            <a:r>
              <a:rPr lang="en-US" sz="2400" b="1" dirty="0"/>
              <a:t> of the solute </a:t>
            </a:r>
          </a:p>
        </p:txBody>
      </p:sp>
      <p:sp>
        <p:nvSpPr>
          <p:cNvPr id="15" name="مربع نص 14"/>
          <p:cNvSpPr txBox="1"/>
          <p:nvPr/>
        </p:nvSpPr>
        <p:spPr>
          <a:xfrm>
            <a:off x="2123728" y="4470176"/>
            <a:ext cx="586731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 smtClean="0"/>
              <a:t>= ……………………………..………………………………...</a:t>
            </a:r>
            <a:endParaRPr lang="ar-IQ" sz="2400" b="1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2891491" y="4854350"/>
            <a:ext cx="455272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/>
              <a:t>Volume of the solution in </a:t>
            </a:r>
            <a:r>
              <a:rPr lang="en-US" sz="2400" b="1" dirty="0" err="1"/>
              <a:t>millilitre</a:t>
            </a: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402408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00" y="0"/>
            <a:ext cx="92663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49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Introduction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268761"/>
            <a:ext cx="8352928" cy="4176464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US" dirty="0" smtClean="0">
                <a:cs typeface="+mj-cs"/>
              </a:rPr>
              <a:t>Chemical analysis plays an important role in</a:t>
            </a:r>
          </a:p>
          <a:p>
            <a:pPr marL="0" indent="0" algn="l" rtl="0">
              <a:buNone/>
            </a:pPr>
            <a:r>
              <a:rPr lang="en-US" dirty="0" smtClean="0">
                <a:cs typeface="+mj-cs"/>
              </a:rPr>
              <a:t>study of composition or constituents of substances or material.</a:t>
            </a:r>
          </a:p>
          <a:p>
            <a:pPr algn="l" rtl="0">
              <a:buFont typeface="Wingdings" pitchFamily="2" charset="2"/>
              <a:buChar char="v"/>
            </a:pPr>
            <a:r>
              <a:rPr lang="en-US" dirty="0" smtClean="0">
                <a:cs typeface="+mj-cs"/>
              </a:rPr>
              <a:t>The chemical analysis is broadly divided into</a:t>
            </a:r>
          </a:p>
          <a:p>
            <a:pPr marL="0" indent="0" algn="l" rtl="0">
              <a:buNone/>
            </a:pPr>
            <a:r>
              <a:rPr lang="en-US" dirty="0" smtClean="0">
                <a:cs typeface="+mj-cs"/>
              </a:rPr>
              <a:t>two types: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>
                <a:cs typeface="+mj-cs"/>
              </a:rPr>
              <a:t>Qualitative analysis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dirty="0" smtClean="0">
                <a:cs typeface="+mj-cs"/>
              </a:rPr>
              <a:t>Quantitative analysis</a:t>
            </a:r>
            <a:endParaRPr lang="ar-IQ" dirty="0"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254625"/>
            <a:ext cx="8568952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2372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US" sz="2400" dirty="0">
                <a:cs typeface="+mj-cs"/>
              </a:rPr>
              <a:t>The volumetric is a chemical analytical procedure based on measurement of volumes of reaction in solutions. 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400" dirty="0" smtClean="0">
                <a:cs typeface="+mj-cs"/>
              </a:rPr>
              <a:t>The </a:t>
            </a:r>
            <a:r>
              <a:rPr lang="en-US" sz="2400" dirty="0">
                <a:cs typeface="+mj-cs"/>
              </a:rPr>
              <a:t>weight of the required constituents is indirectly obtained by measuring the volume of a solution of known composition required to react with a known volume of a solution containing an unknown weight of the desired constituent</a:t>
            </a:r>
            <a:r>
              <a:rPr lang="en-US" sz="2400" dirty="0" smtClean="0">
                <a:cs typeface="+mj-cs"/>
              </a:rPr>
              <a:t>.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400" dirty="0" smtClean="0">
                <a:cs typeface="+mj-cs"/>
              </a:rPr>
              <a:t>This </a:t>
            </a:r>
            <a:r>
              <a:rPr lang="en-US" sz="2400" dirty="0">
                <a:cs typeface="+mj-cs"/>
              </a:rPr>
              <a:t>is done by a process known as titration which is divided into four types depending upon the nature of the chemical </a:t>
            </a:r>
            <a:r>
              <a:rPr lang="en-US" sz="2400" dirty="0" smtClean="0">
                <a:cs typeface="+mj-cs"/>
              </a:rPr>
              <a:t>reaction . The </a:t>
            </a:r>
            <a:r>
              <a:rPr lang="en-US" sz="2400" dirty="0">
                <a:cs typeface="+mj-cs"/>
              </a:rPr>
              <a:t>four types </a:t>
            </a:r>
            <a:r>
              <a:rPr lang="en-US" sz="2400" dirty="0" smtClean="0">
                <a:cs typeface="+mj-cs"/>
              </a:rPr>
              <a:t>are:</a:t>
            </a:r>
          </a:p>
          <a:p>
            <a:pPr marL="0" indent="0" algn="l">
              <a:buNone/>
            </a:pPr>
            <a:r>
              <a:rPr lang="en-US" sz="2400" dirty="0" smtClean="0">
                <a:cs typeface="+mj-cs"/>
              </a:rPr>
              <a:t> </a:t>
            </a:r>
            <a:r>
              <a:rPr lang="en-US" sz="2400" dirty="0">
                <a:cs typeface="+mj-cs"/>
              </a:rPr>
              <a:t>a. Acid – base or neutralization </a:t>
            </a:r>
            <a:r>
              <a:rPr lang="en-US" sz="2400" dirty="0" smtClean="0">
                <a:cs typeface="+mj-cs"/>
              </a:rPr>
              <a:t>methods</a:t>
            </a:r>
          </a:p>
          <a:p>
            <a:pPr marL="0" indent="0" algn="l">
              <a:buNone/>
            </a:pPr>
            <a:r>
              <a:rPr lang="en-US" sz="2400" dirty="0" smtClean="0">
                <a:cs typeface="+mj-cs"/>
              </a:rPr>
              <a:t> </a:t>
            </a:r>
            <a:r>
              <a:rPr lang="en-US" sz="2400" dirty="0">
                <a:cs typeface="+mj-cs"/>
              </a:rPr>
              <a:t>b. Precipitation methods </a:t>
            </a:r>
            <a:endParaRPr lang="en-US" sz="2400" dirty="0" smtClean="0">
              <a:cs typeface="+mj-cs"/>
            </a:endParaRPr>
          </a:p>
          <a:p>
            <a:pPr marL="0" indent="0" algn="l">
              <a:buNone/>
            </a:pPr>
            <a:r>
              <a:rPr lang="en-US" sz="2400" dirty="0" smtClean="0">
                <a:cs typeface="+mj-cs"/>
              </a:rPr>
              <a:t>c</a:t>
            </a:r>
            <a:r>
              <a:rPr lang="en-US" sz="2400" dirty="0">
                <a:cs typeface="+mj-cs"/>
              </a:rPr>
              <a:t>. </a:t>
            </a:r>
            <a:r>
              <a:rPr lang="en-US" sz="2400" dirty="0" smtClean="0">
                <a:cs typeface="+mj-cs"/>
              </a:rPr>
              <a:t>Complex metric methods</a:t>
            </a:r>
          </a:p>
          <a:p>
            <a:pPr marL="0" indent="0" algn="l">
              <a:buNone/>
            </a:pPr>
            <a:r>
              <a:rPr lang="en-US" sz="2400" dirty="0" smtClean="0">
                <a:cs typeface="+mj-cs"/>
              </a:rPr>
              <a:t>d</a:t>
            </a:r>
            <a:r>
              <a:rPr lang="en-US" sz="2400" dirty="0">
                <a:cs typeface="+mj-cs"/>
              </a:rPr>
              <a:t>. Oxidation – reduction methods</a:t>
            </a:r>
            <a:endParaRPr lang="ar-IQ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48852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052736"/>
            <a:ext cx="8352928" cy="5069160"/>
          </a:xfrm>
        </p:spPr>
        <p:txBody>
          <a:bodyPr>
            <a:normAutofit fontScale="92500" lnSpcReduction="10000"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US" dirty="0"/>
              <a:t>In volumetric analysis, concentration of substances are found out by volume determination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</a:p>
          <a:p>
            <a:pPr algn="just" rtl="0">
              <a:buFont typeface="Wingdings" pitchFamily="2" charset="2"/>
              <a:buChar char="v"/>
            </a:pPr>
            <a:r>
              <a:rPr lang="en-US" dirty="0" smtClean="0"/>
              <a:t>The </a:t>
            </a:r>
            <a:r>
              <a:rPr lang="en-US" dirty="0"/>
              <a:t>unit used for measurement of volume of a liquid or solution is “</a:t>
            </a:r>
            <a:r>
              <a:rPr lang="en-US" dirty="0" err="1"/>
              <a:t>litre</a:t>
            </a:r>
            <a:r>
              <a:rPr lang="en-US" dirty="0" smtClean="0"/>
              <a:t>”.</a:t>
            </a:r>
          </a:p>
          <a:p>
            <a:pPr marL="0" indent="0" algn="just" rtl="0">
              <a:buNone/>
            </a:pPr>
            <a:endParaRPr lang="en-US" dirty="0" smtClean="0"/>
          </a:p>
          <a:p>
            <a:pPr algn="just" rtl="0">
              <a:buFont typeface="Wingdings" pitchFamily="2" charset="2"/>
              <a:buChar char="v"/>
            </a:pPr>
            <a:r>
              <a:rPr lang="en-US" dirty="0" smtClean="0"/>
              <a:t>The </a:t>
            </a:r>
            <a:r>
              <a:rPr lang="en-US" dirty="0" err="1"/>
              <a:t>litre</a:t>
            </a:r>
            <a:r>
              <a:rPr lang="en-US" dirty="0"/>
              <a:t> is defined </a:t>
            </a:r>
            <a:r>
              <a:rPr lang="en-US" dirty="0" smtClean="0"/>
              <a:t>as:</a:t>
            </a:r>
          </a:p>
          <a:p>
            <a:pPr marL="0" indent="0" algn="just" rtl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 the volume of one cubic decimeter or one kilogram of water at its maximum density at 4°C.’</a:t>
            </a:r>
            <a:endParaRPr lang="ar-IQ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739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2339752" y="3933056"/>
            <a:ext cx="41044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just" rtl="0"/>
            <a:r>
              <a:rPr lang="en-US" dirty="0"/>
              <a:t>The </a:t>
            </a:r>
            <a:r>
              <a:rPr lang="en-US" b="1" dirty="0" err="1">
                <a:solidFill>
                  <a:srgbClr val="00B050"/>
                </a:solidFill>
              </a:rPr>
              <a:t>millilitre</a:t>
            </a:r>
            <a:r>
              <a:rPr lang="en-US" dirty="0"/>
              <a:t> is the thousandth part of a </a:t>
            </a:r>
            <a:r>
              <a:rPr lang="en-US" dirty="0" err="1" smtClean="0"/>
              <a:t>litre</a:t>
            </a:r>
            <a:r>
              <a:rPr lang="en-US" dirty="0" smtClean="0"/>
              <a:t>.</a:t>
            </a:r>
          </a:p>
          <a:p>
            <a:pPr algn="just" rtl="0"/>
            <a:r>
              <a:rPr lang="en-US" dirty="0" smtClean="0"/>
              <a:t>The </a:t>
            </a:r>
            <a:r>
              <a:rPr lang="en-US" dirty="0"/>
              <a:t>cubic centimeter </a:t>
            </a:r>
            <a:r>
              <a:rPr lang="en-US" b="1" dirty="0">
                <a:solidFill>
                  <a:srgbClr val="00B050"/>
                </a:solidFill>
              </a:rPr>
              <a:t>(cm3) </a:t>
            </a:r>
            <a:r>
              <a:rPr lang="en-US" dirty="0"/>
              <a:t>is the volume occupied by a cube such that each edge of the cube is one centimeter in length</a:t>
            </a:r>
            <a:r>
              <a:rPr lang="en-US" dirty="0" smtClean="0"/>
              <a:t>.</a:t>
            </a:r>
          </a:p>
          <a:p>
            <a:pPr algn="just" rtl="0"/>
            <a:r>
              <a:rPr lang="en-US" dirty="0" smtClean="0"/>
              <a:t>The </a:t>
            </a:r>
            <a:r>
              <a:rPr lang="en-US" dirty="0"/>
              <a:t>relationship between </a:t>
            </a:r>
            <a:r>
              <a:rPr lang="en-US" dirty="0" err="1"/>
              <a:t>millilitre</a:t>
            </a:r>
            <a:r>
              <a:rPr lang="en-US" dirty="0"/>
              <a:t> and cubic centimeter </a:t>
            </a:r>
            <a:r>
              <a:rPr lang="en-US" dirty="0" smtClean="0"/>
              <a:t>is  </a:t>
            </a:r>
          </a:p>
          <a:p>
            <a:pPr marL="0" indent="0" algn="just" rtl="0">
              <a:buNone/>
            </a:pPr>
            <a:r>
              <a:rPr lang="en-US" dirty="0" smtClean="0"/>
              <a:t>                     </a:t>
            </a: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1000 </a:t>
            </a:r>
            <a:r>
              <a:rPr lang="en-US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ml = 1000.028 </a:t>
            </a: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cc</a:t>
            </a:r>
          </a:p>
          <a:p>
            <a:pPr marL="0" indent="0" algn="just" rtl="0">
              <a:buNone/>
            </a:pPr>
            <a:r>
              <a:rPr lang="en-US" dirty="0" smtClean="0"/>
              <a:t>The </a:t>
            </a:r>
            <a:r>
              <a:rPr lang="en-US" dirty="0"/>
              <a:t>term </a:t>
            </a:r>
            <a:r>
              <a:rPr lang="en-US" b="1" dirty="0">
                <a:solidFill>
                  <a:srgbClr val="00B050"/>
                </a:solidFill>
              </a:rPr>
              <a:t>ml</a:t>
            </a:r>
            <a:r>
              <a:rPr lang="en-US" dirty="0"/>
              <a:t> is more correct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71579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tool is used to measure liquid volume</a:t>
            </a:r>
            <a:endParaRPr lang="ar-IQ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84" y="1916832"/>
            <a:ext cx="6901071" cy="4248472"/>
          </a:xfrm>
        </p:spPr>
      </p:pic>
    </p:spTree>
    <p:extLst>
      <p:ext uri="{BB962C8B-B14F-4D97-AF65-F5344CB8AC3E}">
        <p14:creationId xmlns:p14="http://schemas.microsoft.com/office/powerpoint/2010/main" val="2442059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327617" y="2132856"/>
            <a:ext cx="8460432" cy="37240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sz="3200" b="1" i="1" u="sng" dirty="0">
                <a:solidFill>
                  <a:srgbClr val="FF0000"/>
                </a:solidFill>
              </a:rPr>
              <a:t>ACCURACY </a:t>
            </a:r>
            <a:r>
              <a:rPr lang="en-US" sz="3200" b="1" i="1" u="sng" dirty="0" smtClean="0">
                <a:solidFill>
                  <a:srgbClr val="FF0000"/>
                </a:solidFill>
              </a:rPr>
              <a:t>:</a:t>
            </a:r>
            <a:r>
              <a:rPr lang="en-US" sz="2800" dirty="0" smtClean="0">
                <a:cs typeface="+mj-cs"/>
              </a:rPr>
              <a:t>is </a:t>
            </a:r>
            <a:r>
              <a:rPr lang="en-US" sz="2800" dirty="0">
                <a:cs typeface="+mj-cs"/>
              </a:rPr>
              <a:t>the error associated with how close a measurement is to the true or actual value. If an instrument </a:t>
            </a:r>
            <a:r>
              <a:rPr lang="en-US" sz="2800" dirty="0" smtClean="0">
                <a:cs typeface="+mj-cs"/>
              </a:rPr>
              <a:t>gives values </a:t>
            </a:r>
            <a:r>
              <a:rPr lang="en-US" sz="2800" dirty="0">
                <a:cs typeface="+mj-cs"/>
              </a:rPr>
              <a:t>that are very close to the true value we say that it is</a:t>
            </a:r>
            <a:r>
              <a:rPr lang="en-US" sz="2000" dirty="0">
                <a:cs typeface="+mj-cs"/>
              </a:rPr>
              <a:t> </a:t>
            </a:r>
            <a:r>
              <a:rPr lang="en-US" sz="2800" b="1" dirty="0">
                <a:solidFill>
                  <a:srgbClr val="FF0000"/>
                </a:solidFill>
                <a:cs typeface="+mj-cs"/>
              </a:rPr>
              <a:t>ACCURATE.</a:t>
            </a:r>
          </a:p>
          <a:p>
            <a:pPr algn="just" rtl="0"/>
            <a:r>
              <a:rPr lang="en-US" sz="2400" b="1" u="sng" dirty="0">
                <a:cs typeface="+mj-cs"/>
              </a:rPr>
              <a:t>Example</a:t>
            </a:r>
            <a:r>
              <a:rPr lang="en-US" sz="2400" dirty="0">
                <a:cs typeface="+mj-cs"/>
              </a:rPr>
              <a:t>: A graduated cylinder upon measuring the same sample three times gave 566 mL, 584 mL, and 541 </a:t>
            </a:r>
            <a:r>
              <a:rPr lang="en-US" sz="2400" dirty="0" err="1" smtClean="0">
                <a:cs typeface="+mj-cs"/>
              </a:rPr>
              <a:t>mL.The</a:t>
            </a:r>
            <a:r>
              <a:rPr lang="en-US" sz="2400" dirty="0" smtClean="0">
                <a:cs typeface="+mj-cs"/>
              </a:rPr>
              <a:t> </a:t>
            </a:r>
            <a:r>
              <a:rPr lang="en-US" sz="2400" dirty="0">
                <a:cs typeface="+mj-cs"/>
              </a:rPr>
              <a:t>average of these three values is 563.7 </a:t>
            </a:r>
            <a:r>
              <a:rPr lang="en-US" sz="2400" dirty="0" err="1">
                <a:cs typeface="+mj-cs"/>
              </a:rPr>
              <a:t>mL.</a:t>
            </a:r>
            <a:r>
              <a:rPr lang="en-US" sz="2400" dirty="0">
                <a:cs typeface="+mj-cs"/>
              </a:rPr>
              <a:t> If the true value was 563.688 mL, we would say that the </a:t>
            </a:r>
            <a:r>
              <a:rPr lang="en-US" sz="2400" dirty="0" smtClean="0">
                <a:cs typeface="+mj-cs"/>
              </a:rPr>
              <a:t>average was </a:t>
            </a:r>
            <a:r>
              <a:rPr lang="en-US" sz="2400" dirty="0">
                <a:cs typeface="+mj-cs"/>
              </a:rPr>
              <a:t>accurate but the individual measurements were neither accurate nor precise.</a:t>
            </a:r>
            <a:endParaRPr lang="ar-IQ" sz="2400" dirty="0">
              <a:cs typeface="+mj-cs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281469" y="404664"/>
            <a:ext cx="65527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92D050"/>
                </a:solidFill>
              </a:rPr>
              <a:t>Accuracy </a:t>
            </a:r>
            <a:r>
              <a:rPr lang="en-US" sz="4000" b="1" dirty="0">
                <a:solidFill>
                  <a:srgbClr val="92D050"/>
                </a:solidFill>
              </a:rPr>
              <a:t>and the Measurement of Volume</a:t>
            </a:r>
            <a:endParaRPr lang="ar-IQ" sz="40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579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 txBox="1">
            <a:spLocks noGrp="1"/>
          </p:cNvSpPr>
          <p:nvPr>
            <p:ph idx="1"/>
          </p:nvPr>
        </p:nvSpPr>
        <p:spPr>
          <a:xfrm>
            <a:off x="467544" y="692696"/>
            <a:ext cx="8229600" cy="49552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sz="3200" b="1" i="1" u="sng" dirty="0">
                <a:solidFill>
                  <a:srgbClr val="FF0000"/>
                </a:solidFill>
              </a:rPr>
              <a:t>PRECISION </a:t>
            </a:r>
            <a:r>
              <a:rPr lang="en-US" sz="3600" b="1" i="1" u="sng" dirty="0" smtClean="0">
                <a:solidFill>
                  <a:srgbClr val="FF0000"/>
                </a:solidFill>
              </a:rPr>
              <a:t>: </a:t>
            </a:r>
            <a:r>
              <a:rPr lang="en-US" sz="2800" dirty="0" smtClean="0"/>
              <a:t>is </a:t>
            </a:r>
            <a:r>
              <a:rPr lang="en-US" sz="2800" dirty="0"/>
              <a:t>the error associated with how close several measurements of the same quantity are to each other. If </a:t>
            </a:r>
            <a:r>
              <a:rPr lang="en-US" sz="2800" dirty="0" smtClean="0"/>
              <a:t>an instrument </a:t>
            </a:r>
            <a:r>
              <a:rPr lang="en-US" sz="2800" dirty="0"/>
              <a:t>upon repeated measurements gives values that are very close to each other we say that the instrument </a:t>
            </a:r>
            <a:r>
              <a:rPr lang="en-US" sz="2800" dirty="0" smtClean="0"/>
              <a:t>is </a:t>
            </a:r>
            <a:r>
              <a:rPr lang="en-US" sz="2800" b="1" dirty="0" smtClean="0">
                <a:solidFill>
                  <a:srgbClr val="FF0000"/>
                </a:solidFill>
              </a:rPr>
              <a:t>PRECISE</a:t>
            </a:r>
            <a:r>
              <a:rPr lang="en-US" sz="3600" dirty="0"/>
              <a:t>.</a:t>
            </a:r>
          </a:p>
          <a:p>
            <a:pPr algn="just" rtl="0"/>
            <a:r>
              <a:rPr lang="en-US" sz="2800" b="1" u="sng" dirty="0"/>
              <a:t>Example:</a:t>
            </a:r>
            <a:r>
              <a:rPr lang="en-US" sz="4000" dirty="0"/>
              <a:t> </a:t>
            </a:r>
            <a:r>
              <a:rPr lang="en-US" sz="2800" dirty="0"/>
              <a:t>If the measurements in the above example were 563 mL, 564 mL, and 564 mL (average = 563.7 </a:t>
            </a:r>
            <a:r>
              <a:rPr lang="en-US" sz="2800" dirty="0" smtClean="0"/>
              <a:t>mL) and </a:t>
            </a:r>
            <a:r>
              <a:rPr lang="en-US" sz="2800" dirty="0"/>
              <a:t>the true value was 563.688 mL then the measurements are both precise and accurate. The last case is, </a:t>
            </a:r>
            <a:r>
              <a:rPr lang="en-US" sz="2800" dirty="0" err="1" smtClean="0"/>
              <a:t>ofcourse</a:t>
            </a:r>
            <a:r>
              <a:rPr lang="en-US" sz="2800" dirty="0"/>
              <a:t>, the idea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62966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Methods of Expressing Concentration of solutions </a:t>
            </a:r>
            <a:endParaRPr lang="ar-IQ" b="1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rtl="0">
              <a:buNone/>
            </a:pPr>
            <a:r>
              <a:rPr lang="en-US" dirty="0" smtClean="0"/>
              <a:t>There </a:t>
            </a:r>
            <a:r>
              <a:rPr lang="en-US" dirty="0"/>
              <a:t>are many systems of expressing the contraction of solutions</a:t>
            </a:r>
            <a:r>
              <a:rPr lang="en-US" dirty="0" smtClean="0"/>
              <a:t>.</a:t>
            </a:r>
          </a:p>
          <a:p>
            <a:pPr algn="just" rtl="0">
              <a:buFont typeface="Wingdings" pitchFamily="2" charset="2"/>
              <a:buChar char="v"/>
            </a:pPr>
            <a:r>
              <a:rPr lang="en-US" sz="3500" dirty="0" smtClean="0"/>
              <a:t>Weight </a:t>
            </a:r>
            <a:r>
              <a:rPr lang="en-US" sz="3500" dirty="0"/>
              <a:t>of solute present in a given volume of </a:t>
            </a:r>
            <a:r>
              <a:rPr lang="en-US" sz="3500" dirty="0" smtClean="0"/>
              <a:t>solution.</a:t>
            </a:r>
          </a:p>
          <a:p>
            <a:pPr algn="just" rtl="0">
              <a:buFont typeface="Wingdings" pitchFamily="2" charset="2"/>
              <a:buChar char="v"/>
            </a:pPr>
            <a:r>
              <a:rPr lang="en-US" sz="3500" dirty="0" smtClean="0"/>
              <a:t>Moles </a:t>
            </a:r>
            <a:r>
              <a:rPr lang="en-US" sz="3500" dirty="0"/>
              <a:t>of solute present in one </a:t>
            </a:r>
            <a:r>
              <a:rPr lang="en-US" sz="3500" dirty="0" err="1"/>
              <a:t>litre</a:t>
            </a:r>
            <a:r>
              <a:rPr lang="en-US" sz="3500" dirty="0"/>
              <a:t> of solution, called </a:t>
            </a:r>
            <a:r>
              <a:rPr lang="en-US" sz="3500" b="1" dirty="0" smtClean="0">
                <a:solidFill>
                  <a:srgbClr val="FF0000"/>
                </a:solidFill>
              </a:rPr>
              <a:t>molarity</a:t>
            </a:r>
            <a:r>
              <a:rPr lang="en-US" sz="3500" dirty="0" smtClean="0"/>
              <a:t>.</a:t>
            </a:r>
          </a:p>
          <a:p>
            <a:pPr algn="just" rtl="0">
              <a:buFont typeface="Wingdings" pitchFamily="2" charset="2"/>
              <a:buChar char="v"/>
            </a:pPr>
            <a:r>
              <a:rPr lang="en-US" sz="3500" dirty="0" smtClean="0"/>
              <a:t>Gram </a:t>
            </a:r>
            <a:r>
              <a:rPr lang="en-US" sz="3500" dirty="0"/>
              <a:t>equivalents of solute present in one </a:t>
            </a:r>
            <a:r>
              <a:rPr lang="en-US" sz="3500" dirty="0" err="1"/>
              <a:t>litre</a:t>
            </a:r>
            <a:r>
              <a:rPr lang="en-US" sz="3500" dirty="0"/>
              <a:t> of solution, called </a:t>
            </a:r>
            <a:r>
              <a:rPr lang="en-US" sz="3500" b="1" dirty="0" smtClean="0">
                <a:solidFill>
                  <a:srgbClr val="FF0000"/>
                </a:solidFill>
              </a:rPr>
              <a:t>normality</a:t>
            </a:r>
            <a:r>
              <a:rPr lang="en-US" sz="3500" dirty="0" smtClean="0"/>
              <a:t>.</a:t>
            </a:r>
          </a:p>
          <a:p>
            <a:pPr algn="just" rtl="0">
              <a:buFont typeface="Wingdings" pitchFamily="2" charset="2"/>
              <a:buChar char="v"/>
            </a:pPr>
            <a:r>
              <a:rPr lang="en-US" sz="3500" dirty="0" smtClean="0"/>
              <a:t>Percentage </a:t>
            </a:r>
            <a:r>
              <a:rPr lang="en-US" sz="3500" dirty="0"/>
              <a:t>of solute by weight in a solution of known </a:t>
            </a:r>
            <a:r>
              <a:rPr lang="en-US" sz="3500" b="1" dirty="0">
                <a:solidFill>
                  <a:srgbClr val="FF0000"/>
                </a:solidFill>
              </a:rPr>
              <a:t>specific </a:t>
            </a:r>
            <a:r>
              <a:rPr lang="en-US" sz="3500" b="1" dirty="0" smtClean="0">
                <a:solidFill>
                  <a:srgbClr val="FF0000"/>
                </a:solidFill>
              </a:rPr>
              <a:t>gravity</a:t>
            </a:r>
            <a:r>
              <a:rPr lang="en-US" sz="3500" dirty="0" smtClean="0"/>
              <a:t>. </a:t>
            </a:r>
            <a:endParaRPr lang="ar-IQ" sz="3500" dirty="0"/>
          </a:p>
        </p:txBody>
      </p:sp>
    </p:spTree>
    <p:extLst>
      <p:ext uri="{BB962C8B-B14F-4D97-AF65-F5344CB8AC3E}">
        <p14:creationId xmlns:p14="http://schemas.microsoft.com/office/powerpoint/2010/main" val="373605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</TotalTime>
  <Words>1087</Words>
  <Application>Microsoft Office PowerPoint</Application>
  <PresentationFormat>عرض على الشاشة (3:4)‏</PresentationFormat>
  <Paragraphs>90</Paragraphs>
  <Slides>17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سمة Office</vt:lpstr>
      <vt:lpstr>Lecture 2</vt:lpstr>
      <vt:lpstr>Introduction </vt:lpstr>
      <vt:lpstr>عرض تقديمي في PowerPoint</vt:lpstr>
      <vt:lpstr>عرض تقديمي في PowerPoint</vt:lpstr>
      <vt:lpstr>عرض تقديمي في PowerPoint</vt:lpstr>
      <vt:lpstr>what tool is used to measure liquid volume</vt:lpstr>
      <vt:lpstr>عرض تقديمي في PowerPoint</vt:lpstr>
      <vt:lpstr>عرض تقديمي في PowerPoint</vt:lpstr>
      <vt:lpstr>Methods of Expressing Concentration of solutions </vt:lpstr>
      <vt:lpstr>عرض تقديمي في PowerPoint</vt:lpstr>
      <vt:lpstr>عرض تقديمي في PowerPoint</vt:lpstr>
      <vt:lpstr>Weight of solute in grams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ALFA</dc:creator>
  <cp:lastModifiedBy>Maher</cp:lastModifiedBy>
  <cp:revision>66</cp:revision>
  <dcterms:created xsi:type="dcterms:W3CDTF">2022-03-05T20:19:05Z</dcterms:created>
  <dcterms:modified xsi:type="dcterms:W3CDTF">2022-04-15T21:55:45Z</dcterms:modified>
</cp:coreProperties>
</file>