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notesMasterIdLst>
    <p:notesMasterId r:id="rId36"/>
  </p:notesMasterIdLst>
  <p:sldIdLst>
    <p:sldId id="426" r:id="rId2"/>
    <p:sldId id="257" r:id="rId3"/>
    <p:sldId id="269" r:id="rId4"/>
    <p:sldId id="425" r:id="rId5"/>
    <p:sldId id="258" r:id="rId6"/>
    <p:sldId id="259" r:id="rId7"/>
    <p:sldId id="268" r:id="rId8"/>
    <p:sldId id="270" r:id="rId9"/>
    <p:sldId id="265" r:id="rId10"/>
    <p:sldId id="430" r:id="rId11"/>
    <p:sldId id="431" r:id="rId12"/>
    <p:sldId id="271" r:id="rId13"/>
    <p:sldId id="273" r:id="rId14"/>
    <p:sldId id="276" r:id="rId15"/>
    <p:sldId id="334" r:id="rId16"/>
    <p:sldId id="335" r:id="rId17"/>
    <p:sldId id="336" r:id="rId18"/>
    <p:sldId id="337" r:id="rId19"/>
    <p:sldId id="339" r:id="rId20"/>
    <p:sldId id="341" r:id="rId21"/>
    <p:sldId id="342" r:id="rId22"/>
    <p:sldId id="343" r:id="rId23"/>
    <p:sldId id="344" r:id="rId24"/>
    <p:sldId id="346" r:id="rId25"/>
    <p:sldId id="348" r:id="rId26"/>
    <p:sldId id="360" r:id="rId27"/>
    <p:sldId id="367" r:id="rId28"/>
    <p:sldId id="311" r:id="rId29"/>
    <p:sldId id="428" r:id="rId30"/>
    <p:sldId id="427" r:id="rId31"/>
    <p:sldId id="429" r:id="rId32"/>
    <p:sldId id="392" r:id="rId33"/>
    <p:sldId id="399" r:id="rId34"/>
    <p:sldId id="40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88" autoAdjust="0"/>
    <p:restoredTop sz="94660"/>
  </p:normalViewPr>
  <p:slideViewPr>
    <p:cSldViewPr snapToGrid="0">
      <p:cViewPr varScale="1">
        <p:scale>
          <a:sx n="78" d="100"/>
          <a:sy n="78" d="100"/>
        </p:scale>
        <p:origin x="2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B94DF1-094F-1348-AA86-25A47D995693}" type="datetimeFigureOut">
              <a:rPr lang="en-US" smtClean="0"/>
              <a:t>1/15/22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058B36-CB15-AB4E-A6E1-4488ADA9F349}" type="slidenum">
              <a:rPr lang="en-US" smtClean="0"/>
              <a:t>‹#›</a:t>
            </a:fld>
            <a:endParaRPr lang="en-US"/>
          </a:p>
        </p:txBody>
      </p:sp>
    </p:spTree>
    <p:extLst>
      <p:ext uri="{BB962C8B-B14F-4D97-AF65-F5344CB8AC3E}">
        <p14:creationId xmlns:p14="http://schemas.microsoft.com/office/powerpoint/2010/main" val="2880980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2B174-DF2C-5B4D-A499-E9A7C87A9F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559377-22C4-FF46-97F5-73E3E4D2DD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A9C22B-2174-EA4B-A14A-F83EEB4523B4}"/>
              </a:ext>
            </a:extLst>
          </p:cNvPr>
          <p:cNvSpPr>
            <a:spLocks noGrp="1"/>
          </p:cNvSpPr>
          <p:nvPr>
            <p:ph type="dt" sz="half" idx="10"/>
          </p:nvPr>
        </p:nvSpPr>
        <p:spPr/>
        <p:txBody>
          <a:bodyPr/>
          <a:lstStyle/>
          <a:p>
            <a:fld id="{9AB3A824-1A51-4B26-AD58-A6D8E14F6C04}" type="datetimeFigureOut">
              <a:rPr lang="en-US" smtClean="0"/>
              <a:t>1/14/22</a:t>
            </a:fld>
            <a:endParaRPr lang="en-US" dirty="0"/>
          </a:p>
        </p:txBody>
      </p:sp>
      <p:sp>
        <p:nvSpPr>
          <p:cNvPr id="5" name="Footer Placeholder 4">
            <a:extLst>
              <a:ext uri="{FF2B5EF4-FFF2-40B4-BE49-F238E27FC236}">
                <a16:creationId xmlns:a16="http://schemas.microsoft.com/office/drawing/2014/main" id="{1F7EF6D0-75D4-E541-8DA9-7E48756CCAE2}"/>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A855A101-B324-E442-AE0E-1E334B541F8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36754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7C045-7FF6-A945-B62D-701459017A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BE4768-7B3D-A243-B48F-C7B4E347B5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1026BB-7A91-E746-B68C-A8C6549590CF}"/>
              </a:ext>
            </a:extLst>
          </p:cNvPr>
          <p:cNvSpPr>
            <a:spLocks noGrp="1"/>
          </p:cNvSpPr>
          <p:nvPr>
            <p:ph type="dt" sz="half" idx="10"/>
          </p:nvPr>
        </p:nvSpPr>
        <p:spPr/>
        <p:txBody>
          <a:bodyPr/>
          <a:lstStyle/>
          <a:p>
            <a:fld id="{D857E33E-8B18-4087-B112-809917729534}" type="datetimeFigureOut">
              <a:rPr lang="en-US" smtClean="0"/>
              <a:t>1/14/22</a:t>
            </a:fld>
            <a:endParaRPr lang="en-US" dirty="0"/>
          </a:p>
        </p:txBody>
      </p:sp>
      <p:sp>
        <p:nvSpPr>
          <p:cNvPr id="5" name="Footer Placeholder 4">
            <a:extLst>
              <a:ext uri="{FF2B5EF4-FFF2-40B4-BE49-F238E27FC236}">
                <a16:creationId xmlns:a16="http://schemas.microsoft.com/office/drawing/2014/main" id="{FEE304FF-A833-ED4A-98FF-6E5A753ED84F}"/>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19143B94-3A18-8641-B56C-29C50673549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73677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8895F5-0C75-FA4F-9B95-04B44055E9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E91528-1F71-4F4F-8EFF-0981799370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89A43-B5C3-2D49-9DD9-91CEFF0B3D4C}"/>
              </a:ext>
            </a:extLst>
          </p:cNvPr>
          <p:cNvSpPr>
            <a:spLocks noGrp="1"/>
          </p:cNvSpPr>
          <p:nvPr>
            <p:ph type="dt" sz="half" idx="10"/>
          </p:nvPr>
        </p:nvSpPr>
        <p:spPr/>
        <p:txBody>
          <a:bodyPr/>
          <a:lstStyle/>
          <a:p>
            <a:fld id="{D3FFE419-2371-464F-8239-3959401C3561}" type="datetimeFigureOut">
              <a:rPr lang="en-US" smtClean="0"/>
              <a:t>1/14/22</a:t>
            </a:fld>
            <a:endParaRPr lang="en-US" dirty="0"/>
          </a:p>
        </p:txBody>
      </p:sp>
      <p:sp>
        <p:nvSpPr>
          <p:cNvPr id="5" name="Footer Placeholder 4">
            <a:extLst>
              <a:ext uri="{FF2B5EF4-FFF2-40B4-BE49-F238E27FC236}">
                <a16:creationId xmlns:a16="http://schemas.microsoft.com/office/drawing/2014/main" id="{1C7B76E4-CA7D-0142-8771-9582E2EDE5C7}"/>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62A0B4E7-9B48-EB41-A513-D5455E36E2F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8502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473075"/>
            <a:ext cx="10871200" cy="1143000"/>
          </a:xfrm>
        </p:spPr>
        <p:txBody>
          <a:bodyPr/>
          <a:lstStyle/>
          <a:p>
            <a:r>
              <a:rPr lang="en-US"/>
              <a:t>Click to edit Master title style</a:t>
            </a:r>
          </a:p>
        </p:txBody>
      </p:sp>
      <p:sp>
        <p:nvSpPr>
          <p:cNvPr id="3" name="Text Placeholder 2"/>
          <p:cNvSpPr>
            <a:spLocks noGrp="1"/>
          </p:cNvSpPr>
          <p:nvPr>
            <p:ph type="body" sz="half" idx="1"/>
          </p:nvPr>
        </p:nvSpPr>
        <p:spPr>
          <a:xfrm>
            <a:off x="711200" y="1828800"/>
            <a:ext cx="5334000" cy="4038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828800"/>
            <a:ext cx="5334000" cy="4038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11200" y="6248400"/>
            <a:ext cx="27432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318000" y="6248400"/>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9042400" y="6248400"/>
            <a:ext cx="2540000" cy="457200"/>
          </a:xfrm>
        </p:spPr>
        <p:txBody>
          <a:bodyPr/>
          <a:lstStyle>
            <a:lvl1pPr>
              <a:defRPr/>
            </a:lvl1pPr>
          </a:lstStyle>
          <a:p>
            <a:fld id="{F699014F-90B9-4E1A-B8DB-C2ED9F31DB9D}" type="slidenum">
              <a:rPr lang="en-US" altLang="en-US"/>
              <a:pPr/>
              <a:t>‹#›</a:t>
            </a:fld>
            <a:endParaRPr lang="en-US" altLang="en-US"/>
          </a:p>
        </p:txBody>
      </p:sp>
    </p:spTree>
    <p:extLst>
      <p:ext uri="{BB962C8B-B14F-4D97-AF65-F5344CB8AC3E}">
        <p14:creationId xmlns:p14="http://schemas.microsoft.com/office/powerpoint/2010/main" val="2139881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CBE9E-3490-7F42-AF8E-61B8CBF9D4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2A9A2A-6DB1-7D49-87DD-21FD1BC2C2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99E712-1143-D14E-B079-CEFFDF7122D6}"/>
              </a:ext>
            </a:extLst>
          </p:cNvPr>
          <p:cNvSpPr>
            <a:spLocks noGrp="1"/>
          </p:cNvSpPr>
          <p:nvPr>
            <p:ph type="dt" sz="half" idx="10"/>
          </p:nvPr>
        </p:nvSpPr>
        <p:spPr/>
        <p:txBody>
          <a:bodyPr/>
          <a:lstStyle/>
          <a:p>
            <a:fld id="{97D162C4-EDD9-4389-A98B-B87ECEA2A816}" type="datetimeFigureOut">
              <a:rPr lang="en-US" smtClean="0"/>
              <a:t>1/14/22</a:t>
            </a:fld>
            <a:endParaRPr lang="en-US" dirty="0"/>
          </a:p>
        </p:txBody>
      </p:sp>
      <p:sp>
        <p:nvSpPr>
          <p:cNvPr id="5" name="Footer Placeholder 4">
            <a:extLst>
              <a:ext uri="{FF2B5EF4-FFF2-40B4-BE49-F238E27FC236}">
                <a16:creationId xmlns:a16="http://schemas.microsoft.com/office/drawing/2014/main" id="{FD063792-316B-D842-9D0F-30CD7B9B7111}"/>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54D4190A-B8D7-B246-B179-32FE72394F0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80198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77438-5072-E74C-AB20-01FC8B2D3C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975406-49DE-B542-A467-20D2A4AE55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522843-03C8-2747-91CE-6078DCF64600}"/>
              </a:ext>
            </a:extLst>
          </p:cNvPr>
          <p:cNvSpPr>
            <a:spLocks noGrp="1"/>
          </p:cNvSpPr>
          <p:nvPr>
            <p:ph type="dt" sz="half" idx="10"/>
          </p:nvPr>
        </p:nvSpPr>
        <p:spPr/>
        <p:txBody>
          <a:bodyPr/>
          <a:lstStyle/>
          <a:p>
            <a:fld id="{3E5059C3-6A89-4494-99FF-5A4D6FFD50EB}" type="datetimeFigureOut">
              <a:rPr lang="en-US" smtClean="0"/>
              <a:t>1/14/22</a:t>
            </a:fld>
            <a:endParaRPr lang="en-US" dirty="0"/>
          </a:p>
        </p:txBody>
      </p:sp>
      <p:sp>
        <p:nvSpPr>
          <p:cNvPr id="5" name="Footer Placeholder 4">
            <a:extLst>
              <a:ext uri="{FF2B5EF4-FFF2-40B4-BE49-F238E27FC236}">
                <a16:creationId xmlns:a16="http://schemas.microsoft.com/office/drawing/2014/main" id="{9276C1C9-03ED-9848-8168-D15374F4EA1B}"/>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44672504-5777-D846-8672-976426351B5F}"/>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79673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7FE54-A105-5A4B-9E8B-AD401F8E40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CFA0D8-E4AF-9E45-84A8-A921B629A8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4432DB-862B-B442-9463-D944C3A6DB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F51A27-C0E6-464A-85FB-5DA6A4DF379B}"/>
              </a:ext>
            </a:extLst>
          </p:cNvPr>
          <p:cNvSpPr>
            <a:spLocks noGrp="1"/>
          </p:cNvSpPr>
          <p:nvPr>
            <p:ph type="dt" sz="half" idx="10"/>
          </p:nvPr>
        </p:nvSpPr>
        <p:spPr/>
        <p:txBody>
          <a:bodyPr/>
          <a:lstStyle/>
          <a:p>
            <a:fld id="{CA954B2F-12DE-47F5-8894-472B206D2E1E}" type="datetimeFigureOut">
              <a:rPr lang="en-US" smtClean="0"/>
              <a:t>1/14/22</a:t>
            </a:fld>
            <a:endParaRPr lang="en-US" dirty="0"/>
          </a:p>
        </p:txBody>
      </p:sp>
      <p:sp>
        <p:nvSpPr>
          <p:cNvPr id="6" name="Footer Placeholder 5">
            <a:extLst>
              <a:ext uri="{FF2B5EF4-FFF2-40B4-BE49-F238E27FC236}">
                <a16:creationId xmlns:a16="http://schemas.microsoft.com/office/drawing/2014/main" id="{F9019D3A-1413-844C-8684-6C44D9D27CA3}"/>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id="{40B53C5F-E8C0-E940-940B-A3D52BB6A2F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93403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A3B73-0FCC-F44B-B6E1-E224E7864B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400A3D-CC3A-5B42-B78D-FF0B31215C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9241C6-4ACF-C943-8C93-3FD8E793BD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CC656F-CFCC-844B-BE6B-AFC45D9C5C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00D003-2AA7-B441-A2A9-3707CDACEB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35FD27-9F96-AC49-BEB2-7F970F10B723}"/>
              </a:ext>
            </a:extLst>
          </p:cNvPr>
          <p:cNvSpPr>
            <a:spLocks noGrp="1"/>
          </p:cNvSpPr>
          <p:nvPr>
            <p:ph type="dt" sz="half" idx="10"/>
          </p:nvPr>
        </p:nvSpPr>
        <p:spPr/>
        <p:txBody>
          <a:bodyPr/>
          <a:lstStyle/>
          <a:p>
            <a:fld id="{3F30E46F-7819-4ACF-B48B-48222C2ACC88}" type="datetimeFigureOut">
              <a:rPr lang="en-US" smtClean="0"/>
              <a:t>1/14/22</a:t>
            </a:fld>
            <a:endParaRPr lang="en-US" dirty="0"/>
          </a:p>
        </p:txBody>
      </p:sp>
      <p:sp>
        <p:nvSpPr>
          <p:cNvPr id="8" name="Footer Placeholder 7">
            <a:extLst>
              <a:ext uri="{FF2B5EF4-FFF2-40B4-BE49-F238E27FC236}">
                <a16:creationId xmlns:a16="http://schemas.microsoft.com/office/drawing/2014/main" id="{0B96832D-B536-A649-8CF3-6C61AFB0CF01}"/>
              </a:ext>
            </a:extLst>
          </p:cNvPr>
          <p:cNvSpPr>
            <a:spLocks noGrp="1"/>
          </p:cNvSpPr>
          <p:nvPr>
            <p:ph type="ftr" sz="quarter" idx="11"/>
          </p:nvPr>
        </p:nvSpPr>
        <p:spPr/>
        <p:txBody>
          <a:bodyPr/>
          <a:lstStyle/>
          <a:p>
            <a:r>
              <a:rPr lang="en-US"/>
              <a:t>
              </a:t>
            </a:r>
            <a:endParaRPr lang="en-US" dirty="0"/>
          </a:p>
        </p:txBody>
      </p:sp>
      <p:sp>
        <p:nvSpPr>
          <p:cNvPr id="9" name="Slide Number Placeholder 8">
            <a:extLst>
              <a:ext uri="{FF2B5EF4-FFF2-40B4-BE49-F238E27FC236}">
                <a16:creationId xmlns:a16="http://schemas.microsoft.com/office/drawing/2014/main" id="{B147F1DB-61F4-A147-842E-4B8C0C8D78D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78097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261FD-D653-8D4A-BCE3-32EBCB73A7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C75E28-F8E7-AE48-AA20-F8608745C803}"/>
              </a:ext>
            </a:extLst>
          </p:cNvPr>
          <p:cNvSpPr>
            <a:spLocks noGrp="1"/>
          </p:cNvSpPr>
          <p:nvPr>
            <p:ph type="dt" sz="half" idx="10"/>
          </p:nvPr>
        </p:nvSpPr>
        <p:spPr/>
        <p:txBody>
          <a:bodyPr/>
          <a:lstStyle/>
          <a:p>
            <a:fld id="{1FAF3416-4057-4DAA-829D-4CA07428D088}" type="datetimeFigureOut">
              <a:rPr lang="en-US" smtClean="0"/>
              <a:t>1/14/22</a:t>
            </a:fld>
            <a:endParaRPr lang="en-US" dirty="0"/>
          </a:p>
        </p:txBody>
      </p:sp>
      <p:sp>
        <p:nvSpPr>
          <p:cNvPr id="4" name="Footer Placeholder 3">
            <a:extLst>
              <a:ext uri="{FF2B5EF4-FFF2-40B4-BE49-F238E27FC236}">
                <a16:creationId xmlns:a16="http://schemas.microsoft.com/office/drawing/2014/main" id="{186EBA58-E746-B64D-8F8B-8E5257406A53}"/>
              </a:ext>
            </a:extLst>
          </p:cNvPr>
          <p:cNvSpPr>
            <a:spLocks noGrp="1"/>
          </p:cNvSpPr>
          <p:nvPr>
            <p:ph type="ftr" sz="quarter" idx="11"/>
          </p:nvPr>
        </p:nvSpPr>
        <p:spPr/>
        <p:txBody>
          <a:bodyPr/>
          <a:lstStyle/>
          <a:p>
            <a:r>
              <a:rPr lang="en-US"/>
              <a:t>
              </a:t>
            </a:r>
            <a:endParaRPr lang="en-US" dirty="0"/>
          </a:p>
        </p:txBody>
      </p:sp>
      <p:sp>
        <p:nvSpPr>
          <p:cNvPr id="5" name="Slide Number Placeholder 4">
            <a:extLst>
              <a:ext uri="{FF2B5EF4-FFF2-40B4-BE49-F238E27FC236}">
                <a16:creationId xmlns:a16="http://schemas.microsoft.com/office/drawing/2014/main" id="{78D61B70-EF59-7247-863C-487E47FDC45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30120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9F905F-0574-2746-8185-C121800872E9}"/>
              </a:ext>
            </a:extLst>
          </p:cNvPr>
          <p:cNvSpPr>
            <a:spLocks noGrp="1"/>
          </p:cNvSpPr>
          <p:nvPr>
            <p:ph type="dt" sz="half" idx="10"/>
          </p:nvPr>
        </p:nvSpPr>
        <p:spPr/>
        <p:txBody>
          <a:bodyPr/>
          <a:lstStyle/>
          <a:p>
            <a:fld id="{921D9284-D300-4297-87F7-E791DCC15DB1}" type="datetimeFigureOut">
              <a:rPr lang="en-US" smtClean="0"/>
              <a:t>1/14/22</a:t>
            </a:fld>
            <a:endParaRPr lang="en-US" dirty="0"/>
          </a:p>
        </p:txBody>
      </p:sp>
      <p:sp>
        <p:nvSpPr>
          <p:cNvPr id="3" name="Footer Placeholder 2">
            <a:extLst>
              <a:ext uri="{FF2B5EF4-FFF2-40B4-BE49-F238E27FC236}">
                <a16:creationId xmlns:a16="http://schemas.microsoft.com/office/drawing/2014/main" id="{BA665B72-24A6-0A43-8AA8-426C44DDDD27}"/>
              </a:ext>
            </a:extLst>
          </p:cNvPr>
          <p:cNvSpPr>
            <a:spLocks noGrp="1"/>
          </p:cNvSpPr>
          <p:nvPr>
            <p:ph type="ftr" sz="quarter" idx="11"/>
          </p:nvPr>
        </p:nvSpPr>
        <p:spPr/>
        <p:txBody>
          <a:bodyPr/>
          <a:lstStyle/>
          <a:p>
            <a:r>
              <a:rPr lang="en-US"/>
              <a:t>
              </a:t>
            </a:r>
            <a:endParaRPr lang="en-US" dirty="0"/>
          </a:p>
        </p:txBody>
      </p:sp>
      <p:sp>
        <p:nvSpPr>
          <p:cNvPr id="4" name="Slide Number Placeholder 3">
            <a:extLst>
              <a:ext uri="{FF2B5EF4-FFF2-40B4-BE49-F238E27FC236}">
                <a16:creationId xmlns:a16="http://schemas.microsoft.com/office/drawing/2014/main" id="{2770D4EA-51C9-124B-84E2-D8FAFA1C680B}"/>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33001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8C21-BA5B-DE41-BCC9-C3DA134541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A9A4E9-3EE3-094A-A8DF-874740964E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F0D17A-09FA-744F-9483-5D5A7645D8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1589ED-BCF2-414D-B71D-9357E5AD5534}"/>
              </a:ext>
            </a:extLst>
          </p:cNvPr>
          <p:cNvSpPr>
            <a:spLocks noGrp="1"/>
          </p:cNvSpPr>
          <p:nvPr>
            <p:ph type="dt" sz="half" idx="10"/>
          </p:nvPr>
        </p:nvSpPr>
        <p:spPr/>
        <p:txBody>
          <a:bodyPr/>
          <a:lstStyle/>
          <a:p>
            <a:fld id="{37D525BB-DA17-4BA0-B3C8-3AC3ABC827E6}" type="datetimeFigureOut">
              <a:rPr lang="en-US" smtClean="0"/>
              <a:t>1/14/22</a:t>
            </a:fld>
            <a:endParaRPr lang="en-US" dirty="0"/>
          </a:p>
        </p:txBody>
      </p:sp>
      <p:sp>
        <p:nvSpPr>
          <p:cNvPr id="6" name="Footer Placeholder 5">
            <a:extLst>
              <a:ext uri="{FF2B5EF4-FFF2-40B4-BE49-F238E27FC236}">
                <a16:creationId xmlns:a16="http://schemas.microsoft.com/office/drawing/2014/main" id="{F6BDAFA8-1532-B941-8F04-60D57846A583}"/>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id="{D9605B8C-BA6C-9340-BC22-F7A6BB6E633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98589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4D17D-D27B-A04C-A512-74B3B1ECFD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0B13F5-B43E-FC47-A98F-31FFB339EB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A83014-9231-134D-8BEC-F55C14557D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3786F4-5EED-7C45-B4FE-B888F5982572}"/>
              </a:ext>
            </a:extLst>
          </p:cNvPr>
          <p:cNvSpPr>
            <a:spLocks noGrp="1"/>
          </p:cNvSpPr>
          <p:nvPr>
            <p:ph type="dt" sz="half" idx="10"/>
          </p:nvPr>
        </p:nvSpPr>
        <p:spPr/>
        <p:txBody>
          <a:bodyPr/>
          <a:lstStyle/>
          <a:p>
            <a:fld id="{B16C4C9A-3960-41CF-A4E9-2A8FB932454B}" type="datetimeFigureOut">
              <a:rPr lang="en-US" smtClean="0"/>
              <a:t>1/14/22</a:t>
            </a:fld>
            <a:endParaRPr lang="en-US" dirty="0"/>
          </a:p>
        </p:txBody>
      </p:sp>
      <p:sp>
        <p:nvSpPr>
          <p:cNvPr id="6" name="Footer Placeholder 5">
            <a:extLst>
              <a:ext uri="{FF2B5EF4-FFF2-40B4-BE49-F238E27FC236}">
                <a16:creationId xmlns:a16="http://schemas.microsoft.com/office/drawing/2014/main" id="{902875CB-BDEA-E54A-9924-EFA66E2744B1}"/>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id="{C56C5F4E-2643-A54A-9EBC-8E8BD022730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993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9924F8-A7FC-0C4A-BC9C-A3C36F7375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66D3AC-1251-604E-9A2D-7B5217F7B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DF8143-D50F-EC46-9871-CA7D6DDF8A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C1C18-307B-4F68-A007-B5B542270E8D}" type="datetimeFigureOut">
              <a:rPr lang="en-US" smtClean="0"/>
              <a:t>1/14/22</a:t>
            </a:fld>
            <a:endParaRPr lang="en-US" dirty="0"/>
          </a:p>
        </p:txBody>
      </p:sp>
      <p:sp>
        <p:nvSpPr>
          <p:cNvPr id="5" name="Footer Placeholder 4">
            <a:extLst>
              <a:ext uri="{FF2B5EF4-FFF2-40B4-BE49-F238E27FC236}">
                <a16:creationId xmlns:a16="http://schemas.microsoft.com/office/drawing/2014/main" id="{10891C05-4F07-114E-BAF6-2FD72365F2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a:t>
            </a:r>
            <a:endParaRPr lang="en-US" dirty="0"/>
          </a:p>
        </p:txBody>
      </p:sp>
      <p:sp>
        <p:nvSpPr>
          <p:cNvPr id="6" name="Slide Number Placeholder 5">
            <a:extLst>
              <a:ext uri="{FF2B5EF4-FFF2-40B4-BE49-F238E27FC236}">
                <a16:creationId xmlns:a16="http://schemas.microsoft.com/office/drawing/2014/main" id="{244963E3-EF8B-4843-87D6-CE56E2623B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000117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04892-CD2D-1F48-9296-5641F525C187}"/>
              </a:ext>
            </a:extLst>
          </p:cNvPr>
          <p:cNvSpPr>
            <a:spLocks noGrp="1"/>
          </p:cNvSpPr>
          <p:nvPr>
            <p:ph type="ctrTitle"/>
          </p:nvPr>
        </p:nvSpPr>
        <p:spPr/>
        <p:txBody>
          <a:bodyPr/>
          <a:lstStyle/>
          <a:p>
            <a:r>
              <a:rPr lang="en-US" dirty="0"/>
              <a:t>Chest auscultation </a:t>
            </a:r>
          </a:p>
        </p:txBody>
      </p:sp>
      <p:sp>
        <p:nvSpPr>
          <p:cNvPr id="3" name="Subtitle 2">
            <a:extLst>
              <a:ext uri="{FF2B5EF4-FFF2-40B4-BE49-F238E27FC236}">
                <a16:creationId xmlns:a16="http://schemas.microsoft.com/office/drawing/2014/main" id="{3B7CCC2E-4DA1-674F-B7B4-A14D04A83854}"/>
              </a:ext>
            </a:extLst>
          </p:cNvPr>
          <p:cNvSpPr>
            <a:spLocks noGrp="1"/>
          </p:cNvSpPr>
          <p:nvPr>
            <p:ph type="subTitle" idx="1"/>
          </p:nvPr>
        </p:nvSpPr>
        <p:spPr/>
        <p:txBody>
          <a:bodyPr/>
          <a:lstStyle/>
          <a:p>
            <a:r>
              <a:rPr lang="en-US" dirty="0"/>
              <a:t>Dr Mohammed </a:t>
            </a:r>
            <a:r>
              <a:rPr lang="en-US" dirty="0" err="1"/>
              <a:t>sami</a:t>
            </a:r>
            <a:endParaRPr lang="en-US" dirty="0"/>
          </a:p>
        </p:txBody>
      </p:sp>
    </p:spTree>
    <p:extLst>
      <p:ext uri="{BB962C8B-B14F-4D97-AF65-F5344CB8AC3E}">
        <p14:creationId xmlns:p14="http://schemas.microsoft.com/office/powerpoint/2010/main" val="1916994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613F0-4337-BF4A-8688-309475E83BF6}"/>
              </a:ext>
            </a:extLst>
          </p:cNvPr>
          <p:cNvSpPr>
            <a:spLocks noGrp="1"/>
          </p:cNvSpPr>
          <p:nvPr>
            <p:ph type="title"/>
          </p:nvPr>
        </p:nvSpPr>
        <p:spPr/>
        <p:txBody>
          <a:bodyPr/>
          <a:lstStyle/>
          <a:p>
            <a:r>
              <a:rPr lang="en-US" dirty="0"/>
              <a:t>Breath sounds </a:t>
            </a:r>
          </a:p>
        </p:txBody>
      </p:sp>
      <p:sp>
        <p:nvSpPr>
          <p:cNvPr id="3" name="Content Placeholder 2">
            <a:extLst>
              <a:ext uri="{FF2B5EF4-FFF2-40B4-BE49-F238E27FC236}">
                <a16:creationId xmlns:a16="http://schemas.microsoft.com/office/drawing/2014/main" id="{2C95C1D2-B7AC-B846-84A2-39DD48EA8E0C}"/>
              </a:ext>
            </a:extLst>
          </p:cNvPr>
          <p:cNvSpPr>
            <a:spLocks noGrp="1"/>
          </p:cNvSpPr>
          <p:nvPr>
            <p:ph idx="1"/>
          </p:nvPr>
        </p:nvSpPr>
        <p:spPr/>
        <p:txBody>
          <a:bodyPr/>
          <a:lstStyle/>
          <a:p>
            <a:r>
              <a:rPr lang="en-US" dirty="0"/>
              <a:t>Breath sounds result as air moves through the airways of the respiratory tract. The diameter of the airway, pressure changes in the airway, and vibrations of solid tissue all affect the sound produced. </a:t>
            </a:r>
          </a:p>
        </p:txBody>
      </p:sp>
      <p:pic>
        <p:nvPicPr>
          <p:cNvPr id="4" name="Picture 3">
            <a:extLst>
              <a:ext uri="{FF2B5EF4-FFF2-40B4-BE49-F238E27FC236}">
                <a16:creationId xmlns:a16="http://schemas.microsoft.com/office/drawing/2014/main" id="{00124010-417D-C043-A4F2-D941CCD9DDB4}"/>
              </a:ext>
            </a:extLst>
          </p:cNvPr>
          <p:cNvPicPr>
            <a:picLocks noChangeAspect="1"/>
          </p:cNvPicPr>
          <p:nvPr/>
        </p:nvPicPr>
        <p:blipFill>
          <a:blip r:embed="rId2"/>
          <a:stretch>
            <a:fillRect/>
          </a:stretch>
        </p:blipFill>
        <p:spPr>
          <a:xfrm>
            <a:off x="1894115" y="3197679"/>
            <a:ext cx="7176407" cy="3114221"/>
          </a:xfrm>
          <a:prstGeom prst="rect">
            <a:avLst/>
          </a:prstGeom>
        </p:spPr>
      </p:pic>
    </p:spTree>
    <p:extLst>
      <p:ext uri="{BB962C8B-B14F-4D97-AF65-F5344CB8AC3E}">
        <p14:creationId xmlns:p14="http://schemas.microsoft.com/office/powerpoint/2010/main" val="1102222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D8130-422B-EA49-93DC-4774384B9F51}"/>
              </a:ext>
            </a:extLst>
          </p:cNvPr>
          <p:cNvSpPr>
            <a:spLocks noGrp="1"/>
          </p:cNvSpPr>
          <p:nvPr>
            <p:ph type="title"/>
          </p:nvPr>
        </p:nvSpPr>
        <p:spPr/>
        <p:txBody>
          <a:bodyPr/>
          <a:lstStyle/>
          <a:p>
            <a:r>
              <a:rPr lang="en-US" dirty="0"/>
              <a:t>Sound characteristics </a:t>
            </a:r>
          </a:p>
        </p:txBody>
      </p:sp>
      <p:sp>
        <p:nvSpPr>
          <p:cNvPr id="3" name="Content Placeholder 2">
            <a:extLst>
              <a:ext uri="{FF2B5EF4-FFF2-40B4-BE49-F238E27FC236}">
                <a16:creationId xmlns:a16="http://schemas.microsoft.com/office/drawing/2014/main" id="{DB7128A7-D3A5-8F4E-A53E-FDCE6A5C1480}"/>
              </a:ext>
            </a:extLst>
          </p:cNvPr>
          <p:cNvSpPr>
            <a:spLocks noGrp="1"/>
          </p:cNvSpPr>
          <p:nvPr>
            <p:ph idx="1"/>
          </p:nvPr>
        </p:nvSpPr>
        <p:spPr/>
        <p:txBody>
          <a:bodyPr>
            <a:normAutofit fontScale="92500" lnSpcReduction="20000"/>
          </a:bodyPr>
          <a:lstStyle/>
          <a:p>
            <a:r>
              <a:rPr lang="en-US" b="1" dirty="0"/>
              <a:t>Frequency</a:t>
            </a:r>
            <a:r>
              <a:rPr lang="en-US" dirty="0"/>
              <a:t>— measured in hertz — refers to the number of vibrations occurring per unit of time. Different frequencies produce the different sounds heard during auscultation. the term </a:t>
            </a:r>
            <a:r>
              <a:rPr lang="en-US" i="1" dirty="0"/>
              <a:t>pitch </a:t>
            </a:r>
            <a:r>
              <a:rPr lang="en-US" dirty="0"/>
              <a:t>is used to describe sound frequency. High-pitched sounds have higher frequencies; low-pitched sounds have lower frequencies </a:t>
            </a:r>
          </a:p>
          <a:p>
            <a:r>
              <a:rPr lang="en-US" b="1" dirty="0"/>
              <a:t>Intensity : </a:t>
            </a:r>
            <a:r>
              <a:rPr lang="en-US" dirty="0"/>
              <a:t>the loudness or softness of the vibrations that produce breath sounds. Intensity can be measured electronically by recording amplitude. Several factors affect intensity, including the type of structure that's vibrating as well as the distance and type of substance through which the vibrations must travel. </a:t>
            </a:r>
            <a:endParaRPr lang="en-US" dirty="0">
              <a:effectLst/>
            </a:endParaRPr>
          </a:p>
          <a:p>
            <a:r>
              <a:rPr lang="en-US" b="1" dirty="0"/>
              <a:t>Duration </a:t>
            </a:r>
            <a:r>
              <a:rPr lang="en-US" dirty="0"/>
              <a:t>the vibrations that produce breath sounds can be measured in milliseconds. However, during auscultation, you'll note sounds as being long or short and as continuous or discontinuous. </a:t>
            </a:r>
            <a:endParaRPr lang="en-US" dirty="0">
              <a:effectLst/>
            </a:endParaRPr>
          </a:p>
          <a:p>
            <a:endParaRPr lang="en-US" dirty="0">
              <a:effectLst/>
            </a:endParaRPr>
          </a:p>
          <a:p>
            <a:endParaRPr lang="en-US" dirty="0"/>
          </a:p>
        </p:txBody>
      </p:sp>
    </p:spTree>
    <p:extLst>
      <p:ext uri="{BB962C8B-B14F-4D97-AF65-F5344CB8AC3E}">
        <p14:creationId xmlns:p14="http://schemas.microsoft.com/office/powerpoint/2010/main" val="1073593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its not normal</a:t>
            </a:r>
          </a:p>
        </p:txBody>
      </p:sp>
      <p:sp>
        <p:nvSpPr>
          <p:cNvPr id="3" name="Content Placeholder 2"/>
          <p:cNvSpPr>
            <a:spLocks noGrp="1"/>
          </p:cNvSpPr>
          <p:nvPr>
            <p:ph idx="1"/>
          </p:nvPr>
        </p:nvSpPr>
        <p:spPr>
          <a:xfrm>
            <a:off x="261257" y="2052116"/>
            <a:ext cx="10308881" cy="4505702"/>
          </a:xfrm>
        </p:spPr>
        <p:txBody>
          <a:bodyPr>
            <a:normAutofit/>
          </a:bodyPr>
          <a:lstStyle/>
          <a:p>
            <a:r>
              <a:rPr lang="en-US" dirty="0"/>
              <a:t>Diminished or hard-to-hear lung sounds are most common with thick chest walls (in either muscular or obese patients), or when the patient is not taking deep breaths. However, diminished breath sounds can also be associated with disease.</a:t>
            </a:r>
          </a:p>
          <a:p>
            <a:r>
              <a:rPr lang="en-US" dirty="0"/>
              <a:t>Absent sounds this can result from airway obstruction, with collapse of lung tissue (such as pneumothorax)</a:t>
            </a:r>
          </a:p>
        </p:txBody>
      </p:sp>
    </p:spTree>
    <p:extLst>
      <p:ext uri="{BB962C8B-B14F-4D97-AF65-F5344CB8AC3E}">
        <p14:creationId xmlns:p14="http://schemas.microsoft.com/office/powerpoint/2010/main" val="256028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0532"/>
          </a:xfrm>
        </p:spPr>
        <p:txBody>
          <a:bodyPr/>
          <a:lstStyle/>
          <a:p>
            <a:pPr algn="ctr"/>
            <a:r>
              <a:rPr lang="en-US" b="1" dirty="0"/>
              <a:t>Wheezes</a:t>
            </a:r>
          </a:p>
        </p:txBody>
      </p:sp>
      <p:sp>
        <p:nvSpPr>
          <p:cNvPr id="3" name="Content Placeholder 2"/>
          <p:cNvSpPr>
            <a:spLocks noGrp="1"/>
          </p:cNvSpPr>
          <p:nvPr>
            <p:ph idx="1"/>
          </p:nvPr>
        </p:nvSpPr>
        <p:spPr>
          <a:xfrm>
            <a:off x="514246" y="1320596"/>
            <a:ext cx="10515600" cy="4805884"/>
          </a:xfrm>
        </p:spPr>
        <p:txBody>
          <a:bodyPr>
            <a:normAutofit fontScale="92500"/>
          </a:bodyPr>
          <a:lstStyle/>
          <a:p>
            <a:r>
              <a:rPr lang="en-US" b="1" dirty="0"/>
              <a:t>Wheezes are continuous sounds caused by air moving through constricted airways</a:t>
            </a:r>
            <a:r>
              <a:rPr lang="en-US" dirty="0"/>
              <a:t>. Airways can be narrowed by a number of causes: the bronchial constriction that accompanies asthma, bronchial inflammation, mucus accumulation or mucous plugs, or tumors. </a:t>
            </a:r>
          </a:p>
          <a:p>
            <a:r>
              <a:rPr lang="en-US" dirty="0"/>
              <a:t>Wheezes can be</a:t>
            </a:r>
            <a:r>
              <a:rPr lang="en-US" b="1" dirty="0"/>
              <a:t>: </a:t>
            </a:r>
            <a:r>
              <a:rPr lang="en-US" b="1" u="sng" dirty="0"/>
              <a:t>high-pitched</a:t>
            </a:r>
            <a:r>
              <a:rPr lang="en-US" u="sng" dirty="0"/>
              <a:t>,</a:t>
            </a:r>
            <a:r>
              <a:rPr lang="en-US" dirty="0"/>
              <a:t> which is common with asthma</a:t>
            </a:r>
          </a:p>
          <a:p>
            <a:pPr marL="0" indent="0">
              <a:buNone/>
            </a:pPr>
            <a:r>
              <a:rPr lang="en-US" b="1" dirty="0"/>
              <a:t>                                  low-pitched </a:t>
            </a:r>
            <a:r>
              <a:rPr lang="en-US" dirty="0"/>
              <a:t>with almost a </a:t>
            </a:r>
            <a:r>
              <a:rPr lang="en-US" b="1" dirty="0"/>
              <a:t>snoring</a:t>
            </a:r>
            <a:r>
              <a:rPr lang="en-US" dirty="0"/>
              <a:t> quality. </a:t>
            </a:r>
          </a:p>
          <a:p>
            <a:r>
              <a:rPr lang="en-US" b="1" u="sng" dirty="0"/>
              <a:t>Low-pitched wheezes </a:t>
            </a:r>
            <a:r>
              <a:rPr lang="en-US" dirty="0"/>
              <a:t>are sometimes called </a:t>
            </a:r>
            <a:r>
              <a:rPr lang="en-US" b="1" dirty="0"/>
              <a:t>rhonchi</a:t>
            </a:r>
            <a:r>
              <a:rPr lang="en-US" dirty="0"/>
              <a:t>. </a:t>
            </a:r>
          </a:p>
          <a:p>
            <a:r>
              <a:rPr lang="en-US" dirty="0"/>
              <a:t>Mild wheezing is often limited to the expiratory phase of respiration, while more severe wheezing can be heard throughout the respiratory cycle. </a:t>
            </a:r>
          </a:p>
          <a:p>
            <a:r>
              <a:rPr lang="en-US" dirty="0"/>
              <a:t>Both wheezing and crackles may clear with </a:t>
            </a:r>
            <a:r>
              <a:rPr lang="en-US" b="1" dirty="0"/>
              <a:t>coughing</a:t>
            </a:r>
            <a:r>
              <a:rPr lang="en-US" dirty="0"/>
              <a:t>, so ask the patient to take a deep breath and cough a couple of times, then listen again</a:t>
            </a:r>
          </a:p>
          <a:p>
            <a:endParaRPr lang="en-US" dirty="0"/>
          </a:p>
        </p:txBody>
      </p:sp>
    </p:spTree>
    <p:extLst>
      <p:ext uri="{BB962C8B-B14F-4D97-AF65-F5344CB8AC3E}">
        <p14:creationId xmlns:p14="http://schemas.microsoft.com/office/powerpoint/2010/main" val="1317100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137" y="496389"/>
            <a:ext cx="11416937" cy="5680574"/>
          </a:xfrm>
        </p:spPr>
        <p:txBody>
          <a:bodyPr>
            <a:normAutofit lnSpcReduction="10000"/>
          </a:bodyPr>
          <a:lstStyle/>
          <a:p>
            <a:r>
              <a:rPr lang="en-US" sz="3600" b="1" dirty="0"/>
              <a:t>Stridor</a:t>
            </a:r>
            <a:r>
              <a:rPr lang="en-US" sz="3600" dirty="0"/>
              <a:t> is a high-pitched sound typically generated when a larger airway is blocked by a foreign body, severe inflammation, or a mass. </a:t>
            </a:r>
          </a:p>
          <a:p>
            <a:r>
              <a:rPr lang="en-US" sz="3600" dirty="0"/>
              <a:t>A </a:t>
            </a:r>
            <a:r>
              <a:rPr lang="en-US" sz="3600" b="1" dirty="0"/>
              <a:t>friction rub </a:t>
            </a:r>
            <a:r>
              <a:rPr lang="en-US" sz="3600" dirty="0"/>
              <a:t>may result when the pleural membranes covering the lungs and lining the thoracic cavity are inflamed. A friction rub is a </a:t>
            </a:r>
            <a:r>
              <a:rPr lang="en-US" sz="3600" u="sng" dirty="0"/>
              <a:t>scratching or squeaking sound </a:t>
            </a:r>
            <a:r>
              <a:rPr lang="en-US" sz="3600" dirty="0"/>
              <a:t>that persists throughout the respiratory cycle and does not clear with coughing.</a:t>
            </a:r>
            <a:endParaRPr lang="ar-SA" sz="3600" dirty="0"/>
          </a:p>
          <a:p>
            <a:r>
              <a:rPr lang="en-US" altLang="zh-TW" sz="3600" dirty="0"/>
              <a:t>The </a:t>
            </a:r>
            <a:r>
              <a:rPr lang="en-US" altLang="zh-CN" sz="3600" dirty="0"/>
              <a:t>c</a:t>
            </a:r>
            <a:r>
              <a:rPr lang="en-US" altLang="zh-TW" sz="3600" dirty="0"/>
              <a:t>haracteristics of a friction rub can be imitated by pressing the palm of one hand over the ear and then lightly and slowly rubbing the back of the hand with the fingers of the other hand.</a:t>
            </a:r>
            <a:endParaRPr lang="en-US" sz="3600" dirty="0"/>
          </a:p>
        </p:txBody>
      </p:sp>
    </p:spTree>
    <p:extLst>
      <p:ext uri="{BB962C8B-B14F-4D97-AF65-F5344CB8AC3E}">
        <p14:creationId xmlns:p14="http://schemas.microsoft.com/office/powerpoint/2010/main" val="633490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a:extLst>
              <a:ext uri="{FF2B5EF4-FFF2-40B4-BE49-F238E27FC236}">
                <a16:creationId xmlns:a16="http://schemas.microsoft.com/office/drawing/2014/main" id="{0CBABAFE-D452-8B41-A262-D003AC27D73B}"/>
              </a:ext>
            </a:extLst>
          </p:cNvPr>
          <p:cNvSpPr>
            <a:spLocks noGrp="1" noChangeArrowheads="1"/>
          </p:cNvSpPr>
          <p:nvPr>
            <p:ph type="body" idx="1"/>
          </p:nvPr>
        </p:nvSpPr>
        <p:spPr>
          <a:xfrm>
            <a:off x="1828800" y="228600"/>
            <a:ext cx="8534400" cy="6400800"/>
          </a:xfrm>
        </p:spPr>
        <p:txBody>
          <a:bodyPr/>
          <a:lstStyle/>
          <a:p>
            <a:pPr algn="ctr">
              <a:buFont typeface="Wingdings" pitchFamily="2" charset="2"/>
              <a:buNone/>
            </a:pPr>
            <a:r>
              <a:rPr lang="en-US" altLang="zh-TW" b="1"/>
              <a:t>   </a:t>
            </a:r>
            <a:r>
              <a:rPr lang="en-US" altLang="zh-TW" sz="4400" b="1">
                <a:solidFill>
                  <a:schemeClr val="folHlink"/>
                </a:solidFill>
              </a:rPr>
              <a:t>Vesicular</a:t>
            </a:r>
          </a:p>
          <a:p>
            <a:r>
              <a:rPr lang="en-US" altLang="zh-TW" sz="3600"/>
              <a:t>The vesicular breath sound is believed to be the result of movement of air in the bronchioles and alveoli.</a:t>
            </a:r>
          </a:p>
          <a:p>
            <a:r>
              <a:rPr lang="en-US" altLang="zh-TW" sz="3600"/>
              <a:t>Variously described as sighing or a gentle rustling,vesicular breathing is a soft, relatively low-pitched sound.</a:t>
            </a:r>
          </a:p>
          <a:p>
            <a:r>
              <a:rPr lang="en-US" altLang="zh-TW" sz="3600"/>
              <a:t>The normal vesicular respiration is longer in the inspiratory than in the expiratory phase by a ratio of approximately 5:2. </a:t>
            </a:r>
            <a:endParaRPr lang="en-US" altLang="zh-CN" sz="3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a:extLst>
              <a:ext uri="{FF2B5EF4-FFF2-40B4-BE49-F238E27FC236}">
                <a16:creationId xmlns:a16="http://schemas.microsoft.com/office/drawing/2014/main" id="{2C45A80B-450F-4549-BCC9-293334B0A975}"/>
              </a:ext>
            </a:extLst>
          </p:cNvPr>
          <p:cNvSpPr>
            <a:spLocks noGrp="1" noChangeArrowheads="1"/>
          </p:cNvSpPr>
          <p:nvPr>
            <p:ph type="body" idx="1"/>
          </p:nvPr>
        </p:nvSpPr>
        <p:spPr>
          <a:xfrm>
            <a:off x="1752600" y="228600"/>
            <a:ext cx="8686800" cy="6400800"/>
          </a:xfrm>
        </p:spPr>
        <p:txBody>
          <a:bodyPr/>
          <a:lstStyle/>
          <a:p>
            <a:pPr algn="ctr">
              <a:buFont typeface="Wingdings" pitchFamily="2" charset="2"/>
              <a:buNone/>
            </a:pPr>
            <a:r>
              <a:rPr lang="en-US" altLang="zh-TW" sz="4400" b="1" dirty="0">
                <a:solidFill>
                  <a:schemeClr val="folHlink"/>
                </a:solidFill>
              </a:rPr>
              <a:t>Vesicular</a:t>
            </a:r>
            <a:endParaRPr lang="en-US" altLang="zh-TW" dirty="0"/>
          </a:p>
          <a:p>
            <a:r>
              <a:rPr lang="en-US" altLang="zh-TW" sz="3600" dirty="0"/>
              <a:t>It should be emphasized that expiration as heard in vesicular breathing is not actually shorter than inspiration --</a:t>
            </a:r>
            <a:r>
              <a:rPr lang="en-US" altLang="zh-TW" sz="3600" b="1" dirty="0"/>
              <a:t>only that much of expiration is not </a:t>
            </a:r>
            <a:r>
              <a:rPr lang="en-US" altLang="zh-CN" sz="3600" b="1" dirty="0"/>
              <a:t>audi</a:t>
            </a:r>
            <a:r>
              <a:rPr lang="en-US" altLang="zh-TW" sz="3600" b="1" dirty="0"/>
              <a:t>ble.</a:t>
            </a:r>
          </a:p>
          <a:p>
            <a:r>
              <a:rPr lang="en-US" altLang="zh-TW" sz="3600" dirty="0"/>
              <a:t>Inspiration is higher in pitch and louder than expiration. In fact, expiration occasiona</a:t>
            </a:r>
            <a:r>
              <a:rPr lang="en-US" altLang="zh-CN" sz="3600" dirty="0"/>
              <a:t>lly</a:t>
            </a:r>
            <a:r>
              <a:rPr lang="en-US" altLang="zh-TW" sz="3600" dirty="0"/>
              <a:t> may be inaudible.</a:t>
            </a:r>
          </a:p>
          <a:p>
            <a:r>
              <a:rPr lang="en-US" altLang="zh-TW" sz="3600" dirty="0"/>
              <a:t>Vesicular breath sounds </a:t>
            </a:r>
            <a:r>
              <a:rPr lang="en-US" altLang="zh-CN" sz="3600" dirty="0"/>
              <a:t>heard from normally over most of the lungs.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a:extLst>
              <a:ext uri="{FF2B5EF4-FFF2-40B4-BE49-F238E27FC236}">
                <a16:creationId xmlns:a16="http://schemas.microsoft.com/office/drawing/2014/main" id="{5C7CBA9A-71D8-F44F-874C-3DBD48417D9E}"/>
              </a:ext>
            </a:extLst>
          </p:cNvPr>
          <p:cNvSpPr>
            <a:spLocks noGrp="1" noChangeArrowheads="1"/>
          </p:cNvSpPr>
          <p:nvPr>
            <p:ph type="body" idx="1"/>
          </p:nvPr>
        </p:nvSpPr>
        <p:spPr>
          <a:xfrm>
            <a:off x="1981200" y="457200"/>
            <a:ext cx="8382000" cy="5715000"/>
          </a:xfrm>
        </p:spPr>
        <p:txBody>
          <a:bodyPr/>
          <a:lstStyle/>
          <a:p>
            <a:pPr algn="ctr">
              <a:buFont typeface="Wingdings" pitchFamily="2" charset="2"/>
              <a:buNone/>
            </a:pPr>
            <a:r>
              <a:rPr lang="en-US" altLang="zh-TW" sz="4400" b="1">
                <a:solidFill>
                  <a:schemeClr val="folHlink"/>
                </a:solidFill>
              </a:rPr>
              <a:t>Bronchovesicular</a:t>
            </a:r>
          </a:p>
          <a:p>
            <a:pPr algn="just"/>
            <a:r>
              <a:rPr lang="en-US" altLang="zh-TW" sz="3600"/>
              <a:t>In certain areas where </a:t>
            </a:r>
            <a:r>
              <a:rPr lang="en-US" altLang="zh-CN" sz="3600"/>
              <a:t>the</a:t>
            </a:r>
            <a:r>
              <a:rPr lang="en-US" altLang="zh-TW" sz="3600"/>
              <a:t> trachea and major bronchi are in proximity to the chest wall,there is heard a mixture of b</a:t>
            </a:r>
            <a:r>
              <a:rPr lang="en-US" altLang="zh-CN" sz="3600"/>
              <a:t>oth</a:t>
            </a:r>
            <a:r>
              <a:rPr lang="en-US" altLang="zh-TW" sz="3600"/>
              <a:t> tracheobronchial and vesicular elements that </a:t>
            </a:r>
            <a:r>
              <a:rPr lang="en-US" altLang="zh-CN" sz="3600"/>
              <a:t>is </a:t>
            </a:r>
            <a:r>
              <a:rPr lang="en-US" altLang="zh-TW" sz="3600"/>
              <a:t>termed bronchovesicular breath sound.</a:t>
            </a:r>
            <a:endParaRPr lang="en-US" altLang="zh-CN" sz="3600"/>
          </a:p>
          <a:p>
            <a:pPr>
              <a:buFont typeface="Wingdings" pitchFamily="2" charset="2"/>
              <a:buNone/>
            </a:pPr>
            <a:endParaRPr lang="en-US" altLang="zh-C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a:extLst>
              <a:ext uri="{FF2B5EF4-FFF2-40B4-BE49-F238E27FC236}">
                <a16:creationId xmlns:a16="http://schemas.microsoft.com/office/drawing/2014/main" id="{F0163631-6E04-3049-84CF-DE1CC4C6C975}"/>
              </a:ext>
            </a:extLst>
          </p:cNvPr>
          <p:cNvSpPr>
            <a:spLocks noGrp="1" noChangeArrowheads="1"/>
          </p:cNvSpPr>
          <p:nvPr>
            <p:ph type="body" idx="1"/>
          </p:nvPr>
        </p:nvSpPr>
        <p:spPr>
          <a:xfrm>
            <a:off x="1752600" y="228600"/>
            <a:ext cx="8686800" cy="6629400"/>
          </a:xfrm>
        </p:spPr>
        <p:txBody>
          <a:bodyPr/>
          <a:lstStyle/>
          <a:p>
            <a:pPr algn="ctr">
              <a:buFont typeface="Wingdings" pitchFamily="2" charset="2"/>
              <a:buNone/>
            </a:pPr>
            <a:r>
              <a:rPr lang="en-US" altLang="zh-TW" sz="4400" b="1">
                <a:solidFill>
                  <a:schemeClr val="folHlink"/>
                </a:solidFill>
              </a:rPr>
              <a:t>Bronchovesicular</a:t>
            </a:r>
            <a:endParaRPr lang="en-US" altLang="zh-TW"/>
          </a:p>
          <a:p>
            <a:r>
              <a:rPr lang="en-US" altLang="zh-TW" sz="3600"/>
              <a:t>This type of breath sound is</a:t>
            </a:r>
            <a:r>
              <a:rPr lang="en-US" altLang="zh-CN" sz="3600"/>
              <a:t> </a:t>
            </a:r>
            <a:r>
              <a:rPr lang="en-US" altLang="zh-TW" sz="3600"/>
              <a:t>hea</a:t>
            </a:r>
            <a:r>
              <a:rPr lang="en-US" altLang="zh-CN" sz="3600"/>
              <a:t>rd </a:t>
            </a:r>
            <a:r>
              <a:rPr lang="en-US" altLang="zh-TW" sz="3600"/>
              <a:t> no</a:t>
            </a:r>
            <a:r>
              <a:rPr lang="en-US" altLang="zh-CN" sz="3600"/>
              <a:t>r</a:t>
            </a:r>
            <a:r>
              <a:rPr lang="en-US" altLang="zh-TW" sz="3600"/>
              <a:t>mall</a:t>
            </a:r>
            <a:r>
              <a:rPr lang="en-US" altLang="zh-CN" sz="3600"/>
              <a:t>y </a:t>
            </a:r>
            <a:r>
              <a:rPr lang="en-US" altLang="zh-TW" sz="3600"/>
              <a:t>on each side of the sternum in the first and second interspaces,between the scapulae, and over the apices anteriorly and posteriorly,but are more prominent on the right than on the left.</a:t>
            </a:r>
          </a:p>
          <a:p>
            <a:r>
              <a:rPr lang="en-US" altLang="zh-TW" sz="3600"/>
              <a:t>When</a:t>
            </a:r>
            <a:r>
              <a:rPr lang="en-US" altLang="zh-CN" sz="3600"/>
              <a:t> </a:t>
            </a:r>
            <a:r>
              <a:rPr lang="en-US" altLang="zh-TW" sz="3600"/>
              <a:t>heard in other lo</a:t>
            </a:r>
            <a:r>
              <a:rPr lang="en-US" altLang="zh-CN" sz="3600"/>
              <a:t>cations,</a:t>
            </a:r>
            <a:r>
              <a:rPr lang="en-US" altLang="zh-TW" sz="3600"/>
              <a:t> brocho</a:t>
            </a:r>
            <a:r>
              <a:rPr lang="en-US" altLang="zh-CN" sz="3600"/>
              <a:t>vesi</a:t>
            </a:r>
            <a:r>
              <a:rPr lang="en-US" altLang="zh-TW" sz="3600"/>
              <a:t>cular breathing is</a:t>
            </a:r>
            <a:r>
              <a:rPr lang="en-US" altLang="zh-CN" sz="3600"/>
              <a:t> </a:t>
            </a:r>
            <a:r>
              <a:rPr lang="en-US" altLang="zh-TW" sz="3600"/>
              <a:t>abno</a:t>
            </a:r>
            <a:r>
              <a:rPr lang="en-US" altLang="zh-CN" sz="3600"/>
              <a:t>r</a:t>
            </a:r>
            <a:r>
              <a:rPr lang="en-US" altLang="zh-TW" sz="3600"/>
              <a:t>m</a:t>
            </a:r>
            <a:r>
              <a:rPr lang="en-US" altLang="zh-CN" sz="3600"/>
              <a:t>al</a:t>
            </a:r>
            <a:r>
              <a:rPr lang="en-US" altLang="zh-TW" sz="3600"/>
              <a:t> and is indicati</a:t>
            </a:r>
            <a:r>
              <a:rPr lang="en-US" altLang="zh-CN" sz="3600"/>
              <a:t>ve</a:t>
            </a:r>
            <a:r>
              <a:rPr lang="en-US" altLang="zh-TW" sz="3600"/>
              <a:t> of some disease pro</a:t>
            </a:r>
            <a:r>
              <a:rPr lang="en-US" altLang="zh-CN" sz="3600"/>
              <a:t>ce</a:t>
            </a:r>
            <a:r>
              <a:rPr lang="en-US" altLang="zh-TW" sz="3600"/>
              <a:t>ss</a:t>
            </a:r>
            <a:r>
              <a:rPr lang="en-US" altLang="zh-CN" sz="3600"/>
              <a:t>.</a:t>
            </a:r>
            <a:r>
              <a:rPr lang="en-US" altLang="zh-TW"/>
              <a:t> </a:t>
            </a:r>
            <a:endParaRPr lang="en-US" altLang="zh-C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a:extLst>
              <a:ext uri="{FF2B5EF4-FFF2-40B4-BE49-F238E27FC236}">
                <a16:creationId xmlns:a16="http://schemas.microsoft.com/office/drawing/2014/main" id="{E0E464CF-70B0-E340-B4FF-27025A0BEF4F}"/>
              </a:ext>
            </a:extLst>
          </p:cNvPr>
          <p:cNvSpPr>
            <a:spLocks noGrp="1" noChangeArrowheads="1"/>
          </p:cNvSpPr>
          <p:nvPr>
            <p:ph type="body" idx="1"/>
          </p:nvPr>
        </p:nvSpPr>
        <p:spPr>
          <a:xfrm>
            <a:off x="2286000" y="1752600"/>
            <a:ext cx="7772400" cy="3048000"/>
          </a:xfrm>
        </p:spPr>
        <p:txBody>
          <a:bodyPr/>
          <a:lstStyle/>
          <a:p>
            <a:pPr algn="just">
              <a:buFont typeface="Wingdings" pitchFamily="2" charset="2"/>
              <a:buNone/>
            </a:pPr>
            <a:r>
              <a:rPr lang="en-US" altLang="zh-TW"/>
              <a:t>   </a:t>
            </a:r>
            <a:r>
              <a:rPr lang="en-US" altLang="zh-TW" sz="4400">
                <a:solidFill>
                  <a:schemeClr val="hlink"/>
                </a:solidFill>
              </a:rPr>
              <a:t>Vesicular and bronchovesicular are the </a:t>
            </a:r>
            <a:r>
              <a:rPr lang="en-US" altLang="zh-CN" sz="4400">
                <a:solidFill>
                  <a:schemeClr val="hlink"/>
                </a:solidFill>
              </a:rPr>
              <a:t>tw</a:t>
            </a:r>
            <a:r>
              <a:rPr lang="en-US" altLang="zh-TW" sz="4400">
                <a:solidFill>
                  <a:schemeClr val="hlink"/>
                </a:solidFill>
              </a:rPr>
              <a:t>o types of</a:t>
            </a:r>
            <a:r>
              <a:rPr lang="en-US" altLang="zh-CN" sz="4400">
                <a:solidFill>
                  <a:schemeClr val="hlink"/>
                </a:solidFill>
              </a:rPr>
              <a:t> </a:t>
            </a:r>
            <a:r>
              <a:rPr lang="en-US" altLang="zh-TW" sz="4400">
                <a:solidFill>
                  <a:schemeClr val="hlink"/>
                </a:solidFill>
              </a:rPr>
              <a:t>breath sounds heard no</a:t>
            </a:r>
            <a:r>
              <a:rPr lang="en-US" altLang="zh-CN" sz="4400">
                <a:solidFill>
                  <a:schemeClr val="hlink"/>
                </a:solidFill>
              </a:rPr>
              <a:t>r</a:t>
            </a:r>
            <a:r>
              <a:rPr lang="en-US" altLang="zh-TW" sz="4400">
                <a:solidFill>
                  <a:schemeClr val="hlink"/>
                </a:solidFill>
              </a:rPr>
              <a:t>mally over the lungs.</a:t>
            </a:r>
            <a:endParaRPr lang="en-US" altLang="zh-CN" sz="4400">
              <a:solidFill>
                <a:schemeClr val="hlink"/>
              </a:solidFill>
            </a:endParaRPr>
          </a:p>
          <a:p>
            <a:pPr>
              <a:buFont typeface="Wingdings" pitchFamily="2" charset="2"/>
              <a:buNone/>
            </a:pPr>
            <a:endParaRPr lang="en-US" altLang="zh-CN" sz="4400">
              <a:solidFill>
                <a:schemeClr val="hlink"/>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58778" y="533400"/>
            <a:ext cx="5337243" cy="1143000"/>
          </a:xfrm>
        </p:spPr>
        <p:txBody>
          <a:bodyPr>
            <a:normAutofit fontScale="90000"/>
          </a:bodyPr>
          <a:lstStyle/>
          <a:p>
            <a:r>
              <a:rPr lang="en-US" altLang="en-US" dirty="0">
                <a:solidFill>
                  <a:srgbClr val="FF0000"/>
                </a:solidFill>
              </a:rPr>
              <a:t>Listening to lung sounds</a:t>
            </a:r>
          </a:p>
        </p:txBody>
      </p:sp>
      <p:sp>
        <p:nvSpPr>
          <p:cNvPr id="54275" name="Rectangle 3"/>
          <p:cNvSpPr>
            <a:spLocks noGrp="1" noChangeArrowheads="1"/>
          </p:cNvSpPr>
          <p:nvPr>
            <p:ph type="body" sz="half" idx="1"/>
          </p:nvPr>
        </p:nvSpPr>
        <p:spPr>
          <a:xfrm>
            <a:off x="711200" y="1828800"/>
            <a:ext cx="4697379" cy="4038600"/>
          </a:xfrm>
        </p:spPr>
        <p:txBody>
          <a:bodyPr/>
          <a:lstStyle/>
          <a:p>
            <a:r>
              <a:rPr lang="en-US" altLang="en-US" sz="2700" dirty="0">
                <a:solidFill>
                  <a:srgbClr val="FF0000"/>
                </a:solidFill>
              </a:rPr>
              <a:t>How?</a:t>
            </a:r>
          </a:p>
          <a:p>
            <a:r>
              <a:rPr lang="en-US" altLang="en-US" sz="2700" dirty="0">
                <a:solidFill>
                  <a:srgbClr val="FF0000"/>
                </a:solidFill>
              </a:rPr>
              <a:t>Where?</a:t>
            </a:r>
          </a:p>
          <a:p>
            <a:r>
              <a:rPr lang="en-US" altLang="en-US" sz="2700" dirty="0">
                <a:solidFill>
                  <a:srgbClr val="FF0000"/>
                </a:solidFill>
              </a:rPr>
              <a:t>What are you listening  for ?                          </a:t>
            </a:r>
          </a:p>
        </p:txBody>
      </p:sp>
      <p:pic>
        <p:nvPicPr>
          <p:cNvPr id="54276" name="Picture 4" descr="874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08579" y="1202455"/>
            <a:ext cx="6000009" cy="53150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32244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a:extLst>
              <a:ext uri="{FF2B5EF4-FFF2-40B4-BE49-F238E27FC236}">
                <a16:creationId xmlns:a16="http://schemas.microsoft.com/office/drawing/2014/main" id="{8661DF35-19D1-FD4A-B11A-72E129C30621}"/>
              </a:ext>
            </a:extLst>
          </p:cNvPr>
          <p:cNvSpPr>
            <a:spLocks noGrp="1" noChangeArrowheads="1"/>
          </p:cNvSpPr>
          <p:nvPr>
            <p:ph type="body" idx="1"/>
          </p:nvPr>
        </p:nvSpPr>
        <p:spPr>
          <a:xfrm>
            <a:off x="2209800" y="1143000"/>
            <a:ext cx="7772400" cy="4953000"/>
          </a:xfrm>
        </p:spPr>
        <p:txBody>
          <a:bodyPr/>
          <a:lstStyle/>
          <a:p>
            <a:pPr algn="ctr">
              <a:buFont typeface="Wingdings" pitchFamily="2" charset="2"/>
              <a:buNone/>
            </a:pPr>
            <a:r>
              <a:rPr lang="en-US" altLang="zh-TW" sz="4400" b="1" dirty="0">
                <a:solidFill>
                  <a:schemeClr val="folHlink"/>
                </a:solidFill>
              </a:rPr>
              <a:t>Bronchial breathing</a:t>
            </a:r>
          </a:p>
          <a:p>
            <a:pPr algn="just"/>
            <a:r>
              <a:rPr lang="en-US" altLang="zh-TW" dirty="0"/>
              <a:t> </a:t>
            </a:r>
            <a:r>
              <a:rPr lang="en-US" altLang="zh-TW" sz="3600" dirty="0"/>
              <a:t>Bronchial breath sounds are in general higher in pitch than vesicular or bronchovesicular sounds. </a:t>
            </a:r>
          </a:p>
          <a:p>
            <a:pPr algn="just"/>
            <a:r>
              <a:rPr lang="en-US" altLang="zh-TW" sz="3600" dirty="0"/>
              <a:t>Expiration usually longer than  inspiration in length.</a:t>
            </a:r>
            <a:endParaRPr lang="en-US" altLang="zh-CN" sz="3600" dirty="0"/>
          </a:p>
          <a:p>
            <a:pPr>
              <a:buFont typeface="Wingdings" pitchFamily="2" charset="2"/>
              <a:buNone/>
            </a:pPr>
            <a:endParaRPr lang="en-US" altLang="zh-C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a:extLst>
              <a:ext uri="{FF2B5EF4-FFF2-40B4-BE49-F238E27FC236}">
                <a16:creationId xmlns:a16="http://schemas.microsoft.com/office/drawing/2014/main" id="{58CF685F-A452-9145-8411-D5B708650462}"/>
              </a:ext>
            </a:extLst>
          </p:cNvPr>
          <p:cNvSpPr>
            <a:spLocks noGrp="1" noChangeArrowheads="1"/>
          </p:cNvSpPr>
          <p:nvPr>
            <p:ph type="body" idx="1"/>
          </p:nvPr>
        </p:nvSpPr>
        <p:spPr>
          <a:xfrm>
            <a:off x="2209800" y="838200"/>
            <a:ext cx="7772400" cy="5257800"/>
          </a:xfrm>
        </p:spPr>
        <p:txBody>
          <a:bodyPr/>
          <a:lstStyle/>
          <a:p>
            <a:pPr algn="ctr">
              <a:buFont typeface="Wingdings" pitchFamily="2" charset="2"/>
              <a:buNone/>
            </a:pPr>
            <a:r>
              <a:rPr lang="en-US" altLang="zh-TW" sz="4400" b="1" dirty="0">
                <a:solidFill>
                  <a:schemeClr val="folHlink"/>
                </a:solidFill>
              </a:rPr>
              <a:t>Bronchial breathing</a:t>
            </a:r>
            <a:endParaRPr lang="en-US" altLang="zh-TW" dirty="0"/>
          </a:p>
          <a:p>
            <a:pPr algn="just"/>
            <a:r>
              <a:rPr lang="en-US" altLang="zh-TW" sz="3600" dirty="0"/>
              <a:t>Bronchial breathing is not normally heard over the lungs. </a:t>
            </a:r>
            <a:r>
              <a:rPr lang="en-US" altLang="zh-TW" sz="3600" dirty="0" err="1"/>
              <a:t>Therefore,its</a:t>
            </a:r>
            <a:r>
              <a:rPr lang="en-US" altLang="zh-TW" sz="3600" dirty="0"/>
              <a:t> presence over the lungs always indicates disease.</a:t>
            </a:r>
          </a:p>
          <a:p>
            <a:pPr algn="just"/>
            <a:r>
              <a:rPr lang="en-US" altLang="zh-TW" sz="3600" dirty="0"/>
              <a:t>It occurs only with pulmonary </a:t>
            </a:r>
            <a:r>
              <a:rPr lang="en-US" altLang="zh-TW" sz="3600" dirty="0" err="1"/>
              <a:t>consolidation,an</a:t>
            </a:r>
            <a:r>
              <a:rPr lang="en-US" altLang="zh-TW" sz="3600" dirty="0"/>
              <a:t>  increased conducting mechanism.</a:t>
            </a:r>
            <a:endParaRPr lang="en-US" altLang="zh-CN" sz="3600" dirty="0"/>
          </a:p>
          <a:p>
            <a:endParaRPr lang="en-US" altLang="zh-C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a:extLst>
              <a:ext uri="{FF2B5EF4-FFF2-40B4-BE49-F238E27FC236}">
                <a16:creationId xmlns:a16="http://schemas.microsoft.com/office/drawing/2014/main" id="{F0ED5B9A-05AC-744F-9E76-C9F510F3686E}"/>
              </a:ext>
            </a:extLst>
          </p:cNvPr>
          <p:cNvSpPr>
            <a:spLocks noGrp="1" noChangeArrowheads="1"/>
          </p:cNvSpPr>
          <p:nvPr>
            <p:ph type="body" idx="1"/>
          </p:nvPr>
        </p:nvSpPr>
        <p:spPr>
          <a:xfrm>
            <a:off x="1828800" y="609600"/>
            <a:ext cx="8534400" cy="5943600"/>
          </a:xfrm>
        </p:spPr>
        <p:txBody>
          <a:bodyPr/>
          <a:lstStyle/>
          <a:p>
            <a:pPr algn="ctr">
              <a:buFont typeface="Wingdings" pitchFamily="2" charset="2"/>
              <a:buNone/>
            </a:pPr>
            <a:r>
              <a:rPr lang="en-US" altLang="zh-TW" sz="4400" b="1">
                <a:solidFill>
                  <a:schemeClr val="folHlink"/>
                </a:solidFill>
              </a:rPr>
              <a:t>Bronchovesicular breathing</a:t>
            </a:r>
            <a:r>
              <a:rPr lang="en-US" altLang="zh-CN"/>
              <a:t> </a:t>
            </a:r>
          </a:p>
          <a:p>
            <a:r>
              <a:rPr lang="en-US" altLang="zh-TW" sz="3600"/>
              <a:t>Bronchovesicular breathing is abnormal when heard in any area of the lungs that normally have vesicular breath sounds.</a:t>
            </a:r>
          </a:p>
          <a:p>
            <a:r>
              <a:rPr lang="en-US" altLang="zh-TW" sz="3600"/>
              <a:t>An admixture of</a:t>
            </a:r>
            <a:r>
              <a:rPr lang="en-US" altLang="zh-CN" sz="3600"/>
              <a:t> consolidated and</a:t>
            </a:r>
            <a:r>
              <a:rPr lang="en-US" altLang="zh-TW" sz="3600"/>
              <a:t> </a:t>
            </a:r>
            <a:r>
              <a:rPr lang="en-US" altLang="zh-CN" sz="3600"/>
              <a:t>aerated </a:t>
            </a:r>
            <a:r>
              <a:rPr lang="en-US" altLang="zh-TW" sz="3600"/>
              <a:t>lung produces a mixture of bronchial and vesicular breathing--bronchovesicular breath sounds.</a:t>
            </a:r>
            <a:r>
              <a:rPr lang="en-US" altLang="zh-CN" sz="3600"/>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a:extLst>
              <a:ext uri="{FF2B5EF4-FFF2-40B4-BE49-F238E27FC236}">
                <a16:creationId xmlns:a16="http://schemas.microsoft.com/office/drawing/2014/main" id="{2174AF45-5874-344C-938A-8B61D0765679}"/>
              </a:ext>
            </a:extLst>
          </p:cNvPr>
          <p:cNvSpPr>
            <a:spLocks noGrp="1" noChangeArrowheads="1"/>
          </p:cNvSpPr>
          <p:nvPr>
            <p:ph type="body" idx="1"/>
          </p:nvPr>
        </p:nvSpPr>
        <p:spPr>
          <a:xfrm>
            <a:off x="1752600" y="685800"/>
            <a:ext cx="8915400" cy="5943600"/>
          </a:xfrm>
        </p:spPr>
        <p:txBody>
          <a:bodyPr/>
          <a:lstStyle/>
          <a:p>
            <a:pPr algn="ctr">
              <a:buFont typeface="Wingdings" pitchFamily="2" charset="2"/>
              <a:buNone/>
            </a:pPr>
            <a:r>
              <a:rPr lang="en-US" altLang="zh-TW" sz="4400" b="1">
                <a:solidFill>
                  <a:schemeClr val="folHlink"/>
                </a:solidFill>
              </a:rPr>
              <a:t>Elongated expiratory breath sound </a:t>
            </a:r>
          </a:p>
          <a:p>
            <a:pPr>
              <a:buFont typeface="Wingdings" pitchFamily="2" charset="2"/>
              <a:buChar char="Ø"/>
            </a:pPr>
            <a:r>
              <a:rPr lang="en-US" altLang="zh-CN" sz="3600"/>
              <a:t>Occurs because of partial obstruction,spasm or stricture of the lower respiratory tract,</a:t>
            </a:r>
          </a:p>
          <a:p>
            <a:pPr>
              <a:buFont typeface="Wingdings" pitchFamily="2" charset="2"/>
              <a:buNone/>
            </a:pPr>
            <a:r>
              <a:rPr lang="en-US" altLang="zh-CN" sz="3600"/>
              <a:t>   happening in bronchitis,bronchial asthma etc.</a:t>
            </a:r>
          </a:p>
          <a:p>
            <a:pPr>
              <a:buFont typeface="Wingdings" pitchFamily="2" charset="2"/>
              <a:buChar char="Ø"/>
            </a:pPr>
            <a:r>
              <a:rPr lang="en-US" altLang="zh-CN" sz="3600"/>
              <a:t>Because of lowering elasticity of pulmonary tissue,happening in COPD etc.</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a:extLst>
              <a:ext uri="{FF2B5EF4-FFF2-40B4-BE49-F238E27FC236}">
                <a16:creationId xmlns:a16="http://schemas.microsoft.com/office/drawing/2014/main" id="{10D215DF-113D-5944-86CA-2F3E2A4E6B83}"/>
              </a:ext>
            </a:extLst>
          </p:cNvPr>
          <p:cNvSpPr>
            <a:spLocks noGrp="1" noChangeArrowheads="1"/>
          </p:cNvSpPr>
          <p:nvPr>
            <p:ph type="body" idx="1"/>
          </p:nvPr>
        </p:nvSpPr>
        <p:spPr>
          <a:xfrm>
            <a:off x="898071" y="609600"/>
            <a:ext cx="9541329" cy="5486400"/>
          </a:xfrm>
        </p:spPr>
        <p:txBody>
          <a:bodyPr/>
          <a:lstStyle/>
          <a:p>
            <a:pPr algn="ctr">
              <a:buFont typeface="Wingdings" pitchFamily="2" charset="2"/>
              <a:buNone/>
            </a:pPr>
            <a:r>
              <a:rPr lang="en-US" altLang="zh-TW" sz="4000" b="1" dirty="0">
                <a:solidFill>
                  <a:schemeClr val="folHlink"/>
                </a:solidFill>
              </a:rPr>
              <a:t>Decreased or absent breath sounds</a:t>
            </a:r>
            <a:endParaRPr lang="en-US" altLang="zh-TW" sz="4000" dirty="0"/>
          </a:p>
          <a:p>
            <a:pPr marL="0" indent="0" algn="just">
              <a:buNone/>
            </a:pPr>
            <a:r>
              <a:rPr lang="en-US" altLang="zh-TW" sz="3600" dirty="0"/>
              <a:t>l</a:t>
            </a:r>
            <a:r>
              <a:rPr lang="en-US" altLang="zh-CN" sz="3600" dirty="0"/>
              <a:t>.</a:t>
            </a:r>
            <a:r>
              <a:rPr lang="en-US" altLang="zh-TW" sz="3600" dirty="0"/>
              <a:t> fluid in the pleural space. </a:t>
            </a:r>
            <a:endParaRPr lang="en-US" altLang="zh-CN" sz="3600" dirty="0"/>
          </a:p>
          <a:p>
            <a:pPr marL="0" indent="0">
              <a:buNone/>
            </a:pPr>
            <a:r>
              <a:rPr lang="en-US" altLang="zh-TW" sz="3600" dirty="0"/>
              <a:t>2.air in the pleural space(pneumothorax)causes a diminution in the breath sounds.</a:t>
            </a:r>
            <a:r>
              <a:rPr lang="en-US" altLang="zh-CN" dirty="0"/>
              <a:t> </a:t>
            </a:r>
          </a:p>
          <a:p>
            <a:pPr marL="0" indent="0">
              <a:buNone/>
            </a:pPr>
            <a:r>
              <a:rPr lang="zh-TW" altLang="en-US" dirty="0"/>
              <a:t>3.</a:t>
            </a:r>
            <a:r>
              <a:rPr lang="zh-TW" altLang="en-US" dirty="0">
                <a:cs typeface="Times New Roman" panose="02020603050405020304" pitchFamily="18" charset="0"/>
              </a:rPr>
              <a:t>  </a:t>
            </a:r>
            <a:r>
              <a:rPr lang="en-US" altLang="zh-TW" dirty="0"/>
              <a:t>If there is thickened pleura caused by</a:t>
            </a:r>
            <a:r>
              <a:rPr lang="en-US" altLang="zh-CN" dirty="0"/>
              <a:t> fibrosis</a:t>
            </a:r>
            <a:r>
              <a:rPr lang="en-US" altLang="zh-TW" dirty="0"/>
              <a:t> -which may follow </a:t>
            </a:r>
            <a:r>
              <a:rPr lang="en-US" altLang="zh-TW" dirty="0" err="1"/>
              <a:t>eff</a:t>
            </a:r>
            <a:r>
              <a:rPr lang="en-US" altLang="zh-CN" dirty="0" err="1"/>
              <a:t>us</a:t>
            </a:r>
            <a:r>
              <a:rPr lang="en-US" altLang="zh-TW" dirty="0" err="1"/>
              <a:t>ion,hemothor</a:t>
            </a:r>
            <a:r>
              <a:rPr lang="en-US" altLang="zh-CN" dirty="0" err="1"/>
              <a:t>ax</a:t>
            </a:r>
            <a:r>
              <a:rPr lang="en-US" altLang="zh-CN" dirty="0"/>
              <a:t>,</a:t>
            </a:r>
            <a:r>
              <a:rPr lang="en-US" altLang="zh-TW" dirty="0"/>
              <a:t> and empyema-or by actual tumor </a:t>
            </a:r>
            <a:r>
              <a:rPr lang="en-US" altLang="zh-CN" dirty="0"/>
              <a:t>in</a:t>
            </a:r>
            <a:r>
              <a:rPr lang="en-US" altLang="zh-TW" dirty="0"/>
              <a:t>volvement of the </a:t>
            </a:r>
            <a:r>
              <a:rPr lang="en-US" altLang="zh-TW" dirty="0" err="1"/>
              <a:t>pleura,decrease</a:t>
            </a:r>
            <a:r>
              <a:rPr lang="en-US" altLang="zh-TW" dirty="0"/>
              <a:t> in breath sounds is noted</a:t>
            </a:r>
            <a:endParaRPr lang="en-US" altLang="zh-C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a:extLst>
              <a:ext uri="{FF2B5EF4-FFF2-40B4-BE49-F238E27FC236}">
                <a16:creationId xmlns:a16="http://schemas.microsoft.com/office/drawing/2014/main" id="{30D6198C-AD3F-9040-9B02-ED50CA1160AC}"/>
              </a:ext>
            </a:extLst>
          </p:cNvPr>
          <p:cNvSpPr>
            <a:spLocks noGrp="1" noChangeArrowheads="1"/>
          </p:cNvSpPr>
          <p:nvPr>
            <p:ph type="body" idx="1"/>
          </p:nvPr>
        </p:nvSpPr>
        <p:spPr>
          <a:xfrm>
            <a:off x="473529" y="228600"/>
            <a:ext cx="10194471" cy="6400800"/>
          </a:xfrm>
        </p:spPr>
        <p:txBody>
          <a:bodyPr/>
          <a:lstStyle/>
          <a:p>
            <a:pPr algn="ctr">
              <a:lnSpc>
                <a:spcPct val="90000"/>
              </a:lnSpc>
              <a:buFont typeface="Wingdings" pitchFamily="2" charset="2"/>
              <a:buNone/>
            </a:pPr>
            <a:r>
              <a:rPr lang="en-US" altLang="zh-TW" sz="4000" b="1" dirty="0">
                <a:solidFill>
                  <a:schemeClr val="folHlink"/>
                </a:solidFill>
              </a:rPr>
              <a:t>  Decreased or absent breath sounds</a:t>
            </a:r>
            <a:endParaRPr lang="en-US" altLang="zh-TW" dirty="0"/>
          </a:p>
          <a:p>
            <a:pPr marL="0" indent="0" algn="just">
              <a:lnSpc>
                <a:spcPct val="90000"/>
              </a:lnSpc>
              <a:buNone/>
            </a:pPr>
            <a:r>
              <a:rPr lang="en-US" altLang="zh-TW" sz="3600" dirty="0"/>
              <a:t>4. Breath sounds are commonly decreased in emphysema because of the decreased air velocity and sound conduction.</a:t>
            </a:r>
            <a:endParaRPr lang="en-US" altLang="zh-CN" sz="3600" dirty="0"/>
          </a:p>
          <a:p>
            <a:pPr marL="0" indent="0" algn="just">
              <a:lnSpc>
                <a:spcPct val="90000"/>
              </a:lnSpc>
              <a:buNone/>
            </a:pPr>
            <a:r>
              <a:rPr lang="en-US" altLang="zh-TW" sz="3600" dirty="0"/>
              <a:t>5. Breath sounds are markedly diminished or absent in complete bronchial obstruction.</a:t>
            </a:r>
            <a:endParaRPr lang="en-US" altLang="zh-CN" sz="3600" dirty="0"/>
          </a:p>
          <a:p>
            <a:pPr marL="0" indent="0" algn="just">
              <a:lnSpc>
                <a:spcPct val="90000"/>
              </a:lnSpc>
              <a:buNone/>
            </a:pPr>
            <a:r>
              <a:rPr lang="en-US" altLang="zh-TW" sz="3600" dirty="0"/>
              <a:t>6.If there is definite decrease in expansion, such as that commonly noted in painful pleurisy with its attendant shallow breathing, the breath sounds are diminished because of the decreased ventilation.</a:t>
            </a:r>
            <a:endParaRPr lang="en-US" altLang="zh-CN" sz="3600" dirty="0"/>
          </a:p>
          <a:p>
            <a:pPr>
              <a:lnSpc>
                <a:spcPct val="90000"/>
              </a:lnSpc>
              <a:buFont typeface="Wingdings" pitchFamily="2" charset="2"/>
              <a:buNone/>
            </a:pPr>
            <a:endParaRPr lang="en-US" altLang="zh-CN" sz="3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a:extLst>
              <a:ext uri="{FF2B5EF4-FFF2-40B4-BE49-F238E27FC236}">
                <a16:creationId xmlns:a16="http://schemas.microsoft.com/office/drawing/2014/main" id="{3AF0AA3D-09BA-4E4F-BF8C-C8F117F90B80}"/>
              </a:ext>
            </a:extLst>
          </p:cNvPr>
          <p:cNvSpPr>
            <a:spLocks noGrp="1" noChangeArrowheads="1"/>
          </p:cNvSpPr>
          <p:nvPr>
            <p:ph type="body" idx="1"/>
          </p:nvPr>
        </p:nvSpPr>
        <p:spPr>
          <a:xfrm>
            <a:off x="1905000" y="381000"/>
            <a:ext cx="8382000" cy="6096000"/>
          </a:xfrm>
        </p:spPr>
        <p:txBody>
          <a:bodyPr/>
          <a:lstStyle/>
          <a:p>
            <a:pPr algn="ctr">
              <a:buFont typeface="Wingdings" pitchFamily="2" charset="2"/>
              <a:buNone/>
            </a:pPr>
            <a:r>
              <a:rPr lang="en-US" altLang="zh-TW" sz="4400" b="1" dirty="0">
                <a:solidFill>
                  <a:schemeClr val="folHlink"/>
                </a:solidFill>
              </a:rPr>
              <a:t>Rales </a:t>
            </a:r>
            <a:r>
              <a:rPr lang="ar-SA" altLang="zh-TW" sz="4400" b="1" dirty="0">
                <a:solidFill>
                  <a:schemeClr val="folHlink"/>
                </a:solidFill>
              </a:rPr>
              <a:t>حشرجة</a:t>
            </a:r>
            <a:endParaRPr lang="en-US" altLang="zh-TW" sz="4400" b="1" dirty="0">
              <a:solidFill>
                <a:schemeClr val="folHlink"/>
              </a:solidFill>
            </a:endParaRPr>
          </a:p>
          <a:p>
            <a:r>
              <a:rPr lang="en-US" altLang="zh-TW" sz="4000" dirty="0"/>
              <a:t>They result from the passage of air through secretions in the respiratory tract and from reinflation of the alveoli and bronchioles, the walls of which have become adherent as the result of moisture.</a:t>
            </a:r>
            <a:r>
              <a:rPr lang="ar-SA" altLang="zh-TW" sz="4000" dirty="0"/>
              <a:t> </a:t>
            </a:r>
            <a:r>
              <a:rPr lang="en-US" altLang="zh-TW" sz="4000" dirty="0" err="1"/>
              <a:t>Rales,therefore,are</a:t>
            </a:r>
            <a:r>
              <a:rPr lang="en-US" altLang="zh-TW" sz="4000" dirty="0"/>
              <a:t> produced by air flow plus abnormal moisture.</a:t>
            </a:r>
            <a:r>
              <a:rPr lang="en-US" altLang="zh-CN" dirty="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a:extLst>
              <a:ext uri="{FF2B5EF4-FFF2-40B4-BE49-F238E27FC236}">
                <a16:creationId xmlns:a16="http://schemas.microsoft.com/office/drawing/2014/main" id="{080CEB54-C714-C749-B2A9-9D538BF06EDF}"/>
              </a:ext>
            </a:extLst>
          </p:cNvPr>
          <p:cNvSpPr>
            <a:spLocks noGrp="1" noChangeArrowheads="1"/>
          </p:cNvSpPr>
          <p:nvPr>
            <p:ph type="body" idx="1"/>
          </p:nvPr>
        </p:nvSpPr>
        <p:spPr>
          <a:xfrm>
            <a:off x="1752600" y="228600"/>
            <a:ext cx="8686800" cy="6400800"/>
          </a:xfrm>
        </p:spPr>
        <p:txBody>
          <a:bodyPr/>
          <a:lstStyle/>
          <a:p>
            <a:pPr algn="ctr">
              <a:lnSpc>
                <a:spcPct val="90000"/>
              </a:lnSpc>
              <a:buFont typeface="Wingdings" pitchFamily="2" charset="2"/>
              <a:buNone/>
            </a:pPr>
            <a:r>
              <a:rPr lang="en-US" altLang="zh-TW" sz="4400" b="1" dirty="0">
                <a:solidFill>
                  <a:schemeClr val="folHlink"/>
                </a:solidFill>
              </a:rPr>
              <a:t>Rhonchi</a:t>
            </a:r>
            <a:r>
              <a:rPr lang="en-US" altLang="zh-CN" dirty="0"/>
              <a:t> </a:t>
            </a:r>
            <a:endParaRPr lang="en-US" altLang="zh-TW" dirty="0"/>
          </a:p>
          <a:p>
            <a:pPr>
              <a:lnSpc>
                <a:spcPct val="90000"/>
              </a:lnSpc>
            </a:pPr>
            <a:r>
              <a:rPr lang="en-US" altLang="zh-TW" sz="3600" dirty="0"/>
              <a:t>Rhonchi are continuous sounds  </a:t>
            </a:r>
            <a:r>
              <a:rPr lang="en-US" altLang="zh-CN" sz="3600" dirty="0"/>
              <a:t>p</a:t>
            </a:r>
            <a:r>
              <a:rPr lang="en-US" altLang="zh-TW" sz="3600" dirty="0"/>
              <a:t>roduced by the passage of air through the trachea, bronchi,</a:t>
            </a:r>
            <a:r>
              <a:rPr lang="ar-SA" altLang="zh-TW" sz="3600" dirty="0"/>
              <a:t> </a:t>
            </a:r>
            <a:r>
              <a:rPr lang="en-US" altLang="zh-TW" sz="3600" dirty="0"/>
              <a:t>and bronchioles that have been narrowed,</a:t>
            </a:r>
            <a:r>
              <a:rPr lang="ar-SA" altLang="zh-TW" sz="3600" dirty="0"/>
              <a:t> </a:t>
            </a:r>
            <a:r>
              <a:rPr lang="en-US" altLang="zh-TW" sz="3600" dirty="0"/>
              <a:t>irrespective of the cause. As long as air passes the obstruction,</a:t>
            </a:r>
            <a:r>
              <a:rPr lang="ar-SA" altLang="zh-TW" sz="3600" dirty="0"/>
              <a:t> </a:t>
            </a:r>
            <a:r>
              <a:rPr lang="en-US" altLang="zh-TW" sz="3600" dirty="0"/>
              <a:t>the sound will be produced.</a:t>
            </a:r>
            <a:r>
              <a:rPr lang="en-US" altLang="zh-CN" dirty="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Normal Lung Sounds</a:t>
            </a:r>
          </a:p>
        </p:txBody>
      </p:sp>
      <p:pic>
        <p:nvPicPr>
          <p:cNvPr id="4" name="Picture 5" descr="C:\My Documents\My Pictures\BREATH.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9400" y="1524000"/>
            <a:ext cx="6617892" cy="444925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615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3D406-7199-DE4E-8856-A5855FBFB26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34FFB4F-8EE2-0D45-AF41-85EC627F1982}"/>
              </a:ext>
            </a:extLst>
          </p:cNvPr>
          <p:cNvSpPr>
            <a:spLocks noGrp="1"/>
          </p:cNvSpPr>
          <p:nvPr>
            <p:ph idx="1"/>
          </p:nvPr>
        </p:nvSpPr>
        <p:spPr/>
        <p:txBody>
          <a:bodyPr/>
          <a:lstStyle/>
          <a:p>
            <a:endParaRPr lang="en-US" dirty="0"/>
          </a:p>
        </p:txBody>
      </p:sp>
      <p:pic>
        <p:nvPicPr>
          <p:cNvPr id="83971" name="Picture 3" descr="page65image532187376">
            <a:extLst>
              <a:ext uri="{FF2B5EF4-FFF2-40B4-BE49-F238E27FC236}">
                <a16:creationId xmlns:a16="http://schemas.microsoft.com/office/drawing/2014/main" id="{52E09E50-98F8-4048-983A-3438703BA9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6929"/>
            <a:ext cx="9775371" cy="6338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140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75881" y="817123"/>
            <a:ext cx="9308560" cy="5077396"/>
          </a:xfrm>
          <a:prstGeom prst="rect">
            <a:avLst/>
          </a:prstGeom>
        </p:spPr>
      </p:pic>
    </p:spTree>
    <p:extLst>
      <p:ext uri="{BB962C8B-B14F-4D97-AF65-F5344CB8AC3E}">
        <p14:creationId xmlns:p14="http://schemas.microsoft.com/office/powerpoint/2010/main" val="3284753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A2822-9C8E-2747-BAC9-F9288F2E512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C35F6C8-E0CD-0243-8E67-4474CEF9D58A}"/>
              </a:ext>
            </a:extLst>
          </p:cNvPr>
          <p:cNvSpPr>
            <a:spLocks noGrp="1"/>
          </p:cNvSpPr>
          <p:nvPr>
            <p:ph idx="1"/>
          </p:nvPr>
        </p:nvSpPr>
        <p:spPr/>
        <p:txBody>
          <a:bodyPr/>
          <a:lstStyle/>
          <a:p>
            <a:endParaRPr lang="en-US"/>
          </a:p>
        </p:txBody>
      </p:sp>
      <p:pic>
        <p:nvPicPr>
          <p:cNvPr id="82945" name="Picture 1" descr="page65image532187376">
            <a:extLst>
              <a:ext uri="{FF2B5EF4-FFF2-40B4-BE49-F238E27FC236}">
                <a16:creationId xmlns:a16="http://schemas.microsoft.com/office/drawing/2014/main" id="{2402357C-7733-C84D-ACB5-C3631A9620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5974" y="365125"/>
            <a:ext cx="9257666" cy="6003018"/>
          </a:xfrm>
          <a:prstGeom prst="rect">
            <a:avLst/>
          </a:prstGeom>
          <a:noFill/>
          <a:extLst>
            <a:ext uri="{909E8E84-426E-40DD-AFC4-6F175D3DCCD1}">
              <a14:hiddenFill xmlns:a14="http://schemas.microsoft.com/office/drawing/2010/main">
                <a:solidFill>
                  <a:srgbClr val="FFFFFF"/>
                </a:solidFill>
              </a14:hiddenFill>
            </a:ext>
          </a:extLst>
        </p:spPr>
      </p:pic>
      <p:pic>
        <p:nvPicPr>
          <p:cNvPr id="82946" name="Picture 2" descr="page65image532186960">
            <a:extLst>
              <a:ext uri="{FF2B5EF4-FFF2-40B4-BE49-F238E27FC236}">
                <a16:creationId xmlns:a16="http://schemas.microsoft.com/office/drawing/2014/main" id="{FA174D8F-8B41-C745-AF65-5906DFEE5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5974" y="365125"/>
            <a:ext cx="9257666" cy="6003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174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BF20DF2-4FA2-664C-9F17-B3C61C89D0D5}"/>
              </a:ext>
            </a:extLst>
          </p:cNvPr>
          <p:cNvPicPr>
            <a:picLocks noGrp="1" noChangeAspect="1"/>
          </p:cNvPicPr>
          <p:nvPr>
            <p:ph idx="1"/>
          </p:nvPr>
        </p:nvPicPr>
        <p:blipFill>
          <a:blip r:embed="rId2"/>
          <a:stretch>
            <a:fillRect/>
          </a:stretch>
        </p:blipFill>
        <p:spPr>
          <a:xfrm>
            <a:off x="1158725" y="832757"/>
            <a:ext cx="8948661" cy="5742877"/>
          </a:xfrm>
          <a:prstGeom prst="rect">
            <a:avLst/>
          </a:prstGeom>
        </p:spPr>
      </p:pic>
    </p:spTree>
    <p:extLst>
      <p:ext uri="{BB962C8B-B14F-4D97-AF65-F5344CB8AC3E}">
        <p14:creationId xmlns:p14="http://schemas.microsoft.com/office/powerpoint/2010/main" val="2453228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99208AB4-B891-DD48-87AE-A5D2F02FF524}"/>
              </a:ext>
            </a:extLst>
          </p:cNvPr>
          <p:cNvSpPr>
            <a:spLocks noGrp="1" noChangeArrowheads="1"/>
          </p:cNvSpPr>
          <p:nvPr>
            <p:ph type="title"/>
          </p:nvPr>
        </p:nvSpPr>
        <p:spPr>
          <a:xfrm>
            <a:off x="2209800" y="228600"/>
            <a:ext cx="7696200" cy="1219200"/>
          </a:xfrm>
        </p:spPr>
        <p:txBody>
          <a:bodyPr>
            <a:noAutofit/>
          </a:bodyPr>
          <a:lstStyle/>
          <a:p>
            <a:r>
              <a:rPr lang="en-US" altLang="zh-CN" sz="4000" b="1" dirty="0">
                <a:solidFill>
                  <a:srgbClr val="0070C0"/>
                </a:solidFill>
              </a:rPr>
              <a:t>Auscultation</a:t>
            </a:r>
            <a:r>
              <a:rPr lang="ar-SA" altLang="zh-CN" sz="4000" b="1" dirty="0">
                <a:solidFill>
                  <a:srgbClr val="0070C0"/>
                </a:solidFill>
              </a:rPr>
              <a:t> </a:t>
            </a:r>
            <a:r>
              <a:rPr lang="en-US" altLang="zh-CN" sz="4000" b="1" dirty="0">
                <a:solidFill>
                  <a:srgbClr val="0070C0"/>
                </a:solidFill>
              </a:rPr>
              <a:t>finding in pneumonia </a:t>
            </a:r>
            <a:br>
              <a:rPr lang="en-US" altLang="zh-CN" sz="2800" dirty="0">
                <a:solidFill>
                  <a:srgbClr val="0070C0"/>
                </a:solidFill>
              </a:rPr>
            </a:br>
            <a:endParaRPr lang="en-US" altLang="zh-CN" sz="2800" dirty="0">
              <a:solidFill>
                <a:srgbClr val="0070C0"/>
              </a:solidFill>
            </a:endParaRPr>
          </a:p>
        </p:txBody>
      </p:sp>
      <p:sp>
        <p:nvSpPr>
          <p:cNvPr id="148483" name="Rectangle 3">
            <a:extLst>
              <a:ext uri="{FF2B5EF4-FFF2-40B4-BE49-F238E27FC236}">
                <a16:creationId xmlns:a16="http://schemas.microsoft.com/office/drawing/2014/main" id="{AE46BFA1-A906-584D-84D1-A640470656D7}"/>
              </a:ext>
            </a:extLst>
          </p:cNvPr>
          <p:cNvSpPr>
            <a:spLocks noGrp="1" noChangeArrowheads="1"/>
          </p:cNvSpPr>
          <p:nvPr>
            <p:ph type="body" idx="1"/>
          </p:nvPr>
        </p:nvSpPr>
        <p:spPr>
          <a:xfrm>
            <a:off x="1524000" y="1219200"/>
            <a:ext cx="9144000" cy="5410200"/>
          </a:xfrm>
        </p:spPr>
        <p:txBody>
          <a:bodyPr/>
          <a:lstStyle/>
          <a:p>
            <a:r>
              <a:rPr lang="en-US" altLang="zh-CN" sz="3600" dirty="0"/>
              <a:t>In the early stages of lobar pneumonia, the breath sounds may be diminished or suppressed. Fine crepitant rales may be heard. </a:t>
            </a:r>
          </a:p>
          <a:p>
            <a:r>
              <a:rPr lang="en-US" altLang="zh-CN" sz="3600" dirty="0"/>
              <a:t>With the development of frank consolidation, the crepitant rales disappears, the breath sounds become bronchial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7A2574F4-AC4A-A943-8761-9176CBED8BD6}"/>
              </a:ext>
            </a:extLst>
          </p:cNvPr>
          <p:cNvSpPr>
            <a:spLocks noGrp="1" noChangeArrowheads="1"/>
          </p:cNvSpPr>
          <p:nvPr>
            <p:ph type="title"/>
          </p:nvPr>
        </p:nvSpPr>
        <p:spPr/>
        <p:txBody>
          <a:bodyPr>
            <a:normAutofit fontScale="90000"/>
          </a:bodyPr>
          <a:lstStyle/>
          <a:p>
            <a:r>
              <a:rPr lang="en-US" altLang="zh-CN" sz="5400" b="1" dirty="0"/>
              <a:t>Auscultation</a:t>
            </a:r>
            <a:r>
              <a:rPr lang="en-US" altLang="zh-CN" dirty="0"/>
              <a:t> </a:t>
            </a:r>
            <a:r>
              <a:rPr lang="en-US" altLang="zh-CN" b="1" dirty="0">
                <a:solidFill>
                  <a:schemeClr val="hlink"/>
                </a:solidFill>
              </a:rPr>
              <a:t>Pulmonary emphysema</a:t>
            </a:r>
            <a:r>
              <a:rPr lang="en-US" altLang="zh-CN" dirty="0"/>
              <a:t> </a:t>
            </a:r>
            <a:br>
              <a:rPr lang="en-US" altLang="zh-CN" dirty="0"/>
            </a:br>
            <a:endParaRPr lang="en-US" altLang="zh-CN" dirty="0"/>
          </a:p>
        </p:txBody>
      </p:sp>
      <p:sp>
        <p:nvSpPr>
          <p:cNvPr id="155651" name="Rectangle 3">
            <a:extLst>
              <a:ext uri="{FF2B5EF4-FFF2-40B4-BE49-F238E27FC236}">
                <a16:creationId xmlns:a16="http://schemas.microsoft.com/office/drawing/2014/main" id="{49A95ADE-C4BB-A14C-AF7A-74FEDFBFD0C8}"/>
              </a:ext>
            </a:extLst>
          </p:cNvPr>
          <p:cNvSpPr>
            <a:spLocks noGrp="1" noChangeArrowheads="1"/>
          </p:cNvSpPr>
          <p:nvPr>
            <p:ph type="body" idx="1"/>
          </p:nvPr>
        </p:nvSpPr>
        <p:spPr/>
        <p:txBody>
          <a:bodyPr/>
          <a:lstStyle/>
          <a:p>
            <a:pPr>
              <a:lnSpc>
                <a:spcPct val="90000"/>
              </a:lnSpc>
            </a:pPr>
            <a:r>
              <a:rPr lang="en-US" altLang="zh-CN" sz="3600"/>
              <a:t>On auscultation the breath sounds are vesicular and generally diminished in intensity or almost inaudible.  </a:t>
            </a:r>
          </a:p>
          <a:p>
            <a:pPr>
              <a:lnSpc>
                <a:spcPct val="90000"/>
              </a:lnSpc>
            </a:pPr>
            <a:r>
              <a:rPr lang="en-US" altLang="zh-CN" sz="3600"/>
              <a:t>Expiration is commonly prolonged. </a:t>
            </a:r>
          </a:p>
          <a:p>
            <a:pPr>
              <a:lnSpc>
                <a:spcPct val="90000"/>
              </a:lnSpc>
            </a:pPr>
            <a:r>
              <a:rPr lang="en-US" altLang="zh-CN" sz="3600"/>
              <a:t>Rhonchi are normally widespread, but may be most marked at the bases of the lung.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3">
            <a:extLst>
              <a:ext uri="{FF2B5EF4-FFF2-40B4-BE49-F238E27FC236}">
                <a16:creationId xmlns:a16="http://schemas.microsoft.com/office/drawing/2014/main" id="{4AE467BA-635E-D14D-A271-E4FC92F1E3C0}"/>
              </a:ext>
            </a:extLst>
          </p:cNvPr>
          <p:cNvSpPr>
            <a:spLocks noGrp="1" noChangeArrowheads="1"/>
          </p:cNvSpPr>
          <p:nvPr>
            <p:ph type="body" idx="1"/>
          </p:nvPr>
        </p:nvSpPr>
        <p:spPr>
          <a:xfrm>
            <a:off x="734785" y="990600"/>
            <a:ext cx="10384972" cy="5867400"/>
          </a:xfrm>
        </p:spPr>
        <p:txBody>
          <a:bodyPr/>
          <a:lstStyle/>
          <a:p>
            <a:r>
              <a:rPr lang="en-US" altLang="zh-CN" sz="3600" dirty="0"/>
              <a:t>occurs when an area of lung tissue is not ventilated. The signs and symptoms that follow depend upon the amount of lung tissue involved and vary from an asymptomatic shadow on an X-ray to acute respiratory distress.  </a:t>
            </a:r>
          </a:p>
          <a:p>
            <a:r>
              <a:rPr lang="en-US" altLang="zh-CN" sz="3600" dirty="0"/>
              <a:t>When a sufficient amount of lung is involved, there are signs of respiratory distress</a:t>
            </a:r>
          </a:p>
          <a:p>
            <a:r>
              <a:rPr lang="en-US" altLang="zh-CN" sz="3600" dirty="0"/>
              <a:t>The breath sounds are usually absent over the affected area.</a:t>
            </a:r>
          </a:p>
          <a:p>
            <a:endParaRPr lang="en-US" altLang="zh-CN" sz="3600" dirty="0"/>
          </a:p>
        </p:txBody>
      </p:sp>
      <p:sp>
        <p:nvSpPr>
          <p:cNvPr id="3" name="Rectangle 3">
            <a:extLst>
              <a:ext uri="{FF2B5EF4-FFF2-40B4-BE49-F238E27FC236}">
                <a16:creationId xmlns:a16="http://schemas.microsoft.com/office/drawing/2014/main" id="{BD2896CF-E888-044E-AC8C-7FD9BB615592}"/>
              </a:ext>
            </a:extLst>
          </p:cNvPr>
          <p:cNvSpPr txBox="1">
            <a:spLocks noChangeArrowheads="1"/>
          </p:cNvSpPr>
          <p:nvPr/>
        </p:nvSpPr>
        <p:spPr>
          <a:xfrm>
            <a:off x="1458686" y="0"/>
            <a:ext cx="8610600" cy="8164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itchFamily="2" charset="2"/>
              <a:buNone/>
            </a:pPr>
            <a:r>
              <a:rPr lang="en-US" altLang="zh-CN" sz="4800" b="1" dirty="0">
                <a:solidFill>
                  <a:schemeClr val="hlink"/>
                </a:solidFill>
              </a:rPr>
              <a:t>Pulmonary atelectasis</a:t>
            </a:r>
            <a:r>
              <a:rPr lang="en-US" altLang="zh-CN" sz="1800"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3074">
            <a:extLst>
              <a:ext uri="{FF2B5EF4-FFF2-40B4-BE49-F238E27FC236}">
                <a16:creationId xmlns:a16="http://schemas.microsoft.com/office/drawing/2014/main" id="{A1540E2A-162A-5F40-8875-38EB978E2200}"/>
              </a:ext>
            </a:extLst>
          </p:cNvPr>
          <p:cNvPicPr>
            <a:picLocks noChangeAspect="1" noChangeArrowheads="1"/>
          </p:cNvPicPr>
          <p:nvPr/>
        </p:nvPicPr>
        <p:blipFill>
          <a:blip r:embed="rId2">
            <a:lum bright="18000" contrast="24000"/>
            <a:extLst>
              <a:ext uri="{28A0092B-C50C-407E-A947-70E740481C1C}">
                <a14:useLocalDpi xmlns:a14="http://schemas.microsoft.com/office/drawing/2010/main" val="0"/>
              </a:ext>
            </a:extLst>
          </a:blip>
          <a:srcRect/>
          <a:stretch>
            <a:fillRect/>
          </a:stretch>
        </p:blipFill>
        <p:spPr bwMode="auto">
          <a:xfrm>
            <a:off x="2971800" y="304800"/>
            <a:ext cx="6400800" cy="632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sz="half" idx="1"/>
          </p:nvPr>
        </p:nvSpPr>
        <p:spPr/>
        <p:txBody>
          <a:bodyPr/>
          <a:lstStyle/>
          <a:p>
            <a:r>
              <a:rPr lang="en-US" altLang="en-US" sz="2700" dirty="0">
                <a:solidFill>
                  <a:srgbClr val="FF0000"/>
                </a:solidFill>
              </a:rPr>
              <a:t>Imagine what you</a:t>
            </a:r>
          </a:p>
          <a:p>
            <a:pPr>
              <a:buFont typeface="Wingdings" panose="05000000000000000000" pitchFamily="2" charset="2"/>
              <a:buNone/>
            </a:pPr>
            <a:r>
              <a:rPr lang="en-US" altLang="en-US" sz="2700" dirty="0">
                <a:solidFill>
                  <a:srgbClr val="FF0000"/>
                </a:solidFill>
              </a:rPr>
              <a:t>    are hearing                                       </a:t>
            </a:r>
          </a:p>
        </p:txBody>
      </p:sp>
      <p:pic>
        <p:nvPicPr>
          <p:cNvPr id="56324" name="Picture 4" descr="110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89124" y="511984"/>
            <a:ext cx="6265622" cy="60689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itle 2">
            <a:extLst>
              <a:ext uri="{FF2B5EF4-FFF2-40B4-BE49-F238E27FC236}">
                <a16:creationId xmlns:a16="http://schemas.microsoft.com/office/drawing/2014/main" id="{F04E31F8-4DD6-3C4E-A332-AF63D09653AD}"/>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924492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525293" y="1072575"/>
            <a:ext cx="3820540" cy="1164786"/>
          </a:xfrm>
        </p:spPr>
        <p:txBody>
          <a:bodyPr>
            <a:normAutofit fontScale="90000"/>
          </a:bodyPr>
          <a:lstStyle/>
          <a:p>
            <a:r>
              <a:rPr lang="en-US" altLang="en-US" dirty="0"/>
              <a:t>Where do you listen</a:t>
            </a:r>
          </a:p>
        </p:txBody>
      </p:sp>
      <p:sp>
        <p:nvSpPr>
          <p:cNvPr id="59395" name="Rectangle 3"/>
          <p:cNvSpPr>
            <a:spLocks noGrp="1" noChangeArrowheads="1"/>
          </p:cNvSpPr>
          <p:nvPr>
            <p:ph idx="1"/>
          </p:nvPr>
        </p:nvSpPr>
        <p:spPr>
          <a:xfrm>
            <a:off x="1245140" y="2081755"/>
            <a:ext cx="3702411" cy="4309773"/>
          </a:xfrm>
        </p:spPr>
        <p:txBody>
          <a:bodyPr/>
          <a:lstStyle/>
          <a:p>
            <a:r>
              <a:rPr lang="en-US" altLang="en-US" dirty="0"/>
              <a:t>There at least 4 separate areas on both sides of the body, top &amp; bottom, front &amp; back, right &amp; left.</a:t>
            </a:r>
          </a:p>
          <a:p>
            <a:r>
              <a:rPr lang="en-US" altLang="en-US" dirty="0"/>
              <a:t>Each area should be listened to in both inspiration &amp; exhalation phases                              </a:t>
            </a:r>
          </a:p>
        </p:txBody>
      </p:sp>
      <p:pic>
        <p:nvPicPr>
          <p:cNvPr id="2" name="Picture 1"/>
          <p:cNvPicPr>
            <a:picLocks noChangeAspect="1"/>
          </p:cNvPicPr>
          <p:nvPr/>
        </p:nvPicPr>
        <p:blipFill>
          <a:blip r:embed="rId2"/>
          <a:stretch>
            <a:fillRect/>
          </a:stretch>
        </p:blipFill>
        <p:spPr>
          <a:xfrm>
            <a:off x="4947551" y="409828"/>
            <a:ext cx="7010400" cy="5981700"/>
          </a:xfrm>
          <a:prstGeom prst="rect">
            <a:avLst/>
          </a:prstGeom>
        </p:spPr>
      </p:pic>
    </p:spTree>
    <p:extLst>
      <p:ext uri="{BB962C8B-B14F-4D97-AF65-F5344CB8AC3E}">
        <p14:creationId xmlns:p14="http://schemas.microsoft.com/office/powerpoint/2010/main" val="2848732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48493"/>
          <a:stretch/>
        </p:blipFill>
        <p:spPr>
          <a:xfrm>
            <a:off x="2723745" y="244811"/>
            <a:ext cx="6614808" cy="5476719"/>
          </a:xfrm>
          <a:prstGeom prst="rect">
            <a:avLst/>
          </a:prstGeom>
        </p:spPr>
      </p:pic>
    </p:spTree>
    <p:extLst>
      <p:ext uri="{BB962C8B-B14F-4D97-AF65-F5344CB8AC3E}">
        <p14:creationId xmlns:p14="http://schemas.microsoft.com/office/powerpoint/2010/main" val="4231416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Listening</a:t>
            </a:r>
          </a:p>
        </p:txBody>
      </p:sp>
      <p:sp>
        <p:nvSpPr>
          <p:cNvPr id="3" name="Content Placeholder 2"/>
          <p:cNvSpPr>
            <a:spLocks noGrp="1"/>
          </p:cNvSpPr>
          <p:nvPr>
            <p:ph idx="1"/>
          </p:nvPr>
        </p:nvSpPr>
        <p:spPr>
          <a:xfrm>
            <a:off x="1400783" y="2052116"/>
            <a:ext cx="9169356" cy="3997828"/>
          </a:xfrm>
        </p:spPr>
        <p:txBody>
          <a:bodyPr>
            <a:normAutofit/>
          </a:bodyPr>
          <a:lstStyle/>
          <a:p>
            <a:r>
              <a:rPr lang="en-US" sz="2400" dirty="0"/>
              <a:t>Be sure to </a:t>
            </a:r>
            <a:r>
              <a:rPr lang="en-US" sz="2400" b="1" dirty="0"/>
              <a:t>listen</a:t>
            </a:r>
            <a:r>
              <a:rPr lang="en-US" sz="2400" dirty="0"/>
              <a:t> to each full cycle of inspiration and expiration before moving your stethoscope</a:t>
            </a:r>
          </a:p>
          <a:p>
            <a:r>
              <a:rPr lang="en-US" sz="2400" dirty="0"/>
              <a:t>You should hear </a:t>
            </a:r>
            <a:r>
              <a:rPr lang="en-US" sz="2400" b="1" dirty="0"/>
              <a:t>breath sounds</a:t>
            </a:r>
            <a:r>
              <a:rPr lang="en-US" sz="2400" dirty="0"/>
              <a:t> over all </a:t>
            </a:r>
            <a:r>
              <a:rPr lang="en-US" sz="2400" b="1" dirty="0"/>
              <a:t>lung</a:t>
            </a:r>
            <a:r>
              <a:rPr lang="en-US" sz="2400" dirty="0"/>
              <a:t> tissue, and the quality of the </a:t>
            </a:r>
            <a:r>
              <a:rPr lang="en-US" sz="2400" b="1" dirty="0"/>
              <a:t>breath sounds </a:t>
            </a:r>
            <a:r>
              <a:rPr lang="en-US" sz="2400" dirty="0"/>
              <a:t>should be similar as you </a:t>
            </a:r>
            <a:r>
              <a:rPr lang="en-US" sz="2400" b="1" dirty="0"/>
              <a:t>listen</a:t>
            </a:r>
            <a:r>
              <a:rPr lang="en-US" sz="2400" dirty="0"/>
              <a:t> from side to side.</a:t>
            </a:r>
          </a:p>
        </p:txBody>
      </p:sp>
    </p:spTree>
    <p:extLst>
      <p:ext uri="{BB962C8B-B14F-4D97-AF65-F5344CB8AC3E}">
        <p14:creationId xmlns:p14="http://schemas.microsoft.com/office/powerpoint/2010/main" val="3321103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a:xfrm>
            <a:off x="2057400" y="473076"/>
            <a:ext cx="8153400" cy="746125"/>
          </a:xfrm>
        </p:spPr>
        <p:txBody>
          <a:bodyPr/>
          <a:lstStyle/>
          <a:p>
            <a:r>
              <a:rPr lang="en-US" altLang="en-US"/>
              <a:t>Use of the Stethoscope</a:t>
            </a:r>
          </a:p>
        </p:txBody>
      </p:sp>
      <p:sp>
        <p:nvSpPr>
          <p:cNvPr id="71685" name="Rectangle 5"/>
          <p:cNvSpPr>
            <a:spLocks noGrp="1" noChangeArrowheads="1"/>
          </p:cNvSpPr>
          <p:nvPr>
            <p:ph idx="1"/>
          </p:nvPr>
        </p:nvSpPr>
        <p:spPr>
          <a:xfrm>
            <a:off x="2057400" y="1981200"/>
            <a:ext cx="8153400" cy="3886200"/>
          </a:xfrm>
        </p:spPr>
        <p:txBody>
          <a:bodyPr>
            <a:normAutofit/>
          </a:bodyPr>
          <a:lstStyle/>
          <a:p>
            <a:r>
              <a:rPr lang="en-US" altLang="en-US" sz="2400" b="1" dirty="0"/>
              <a:t>The diaphragm- </a:t>
            </a:r>
            <a:r>
              <a:rPr lang="en-US" altLang="en-US" sz="2400" dirty="0"/>
              <a:t>most suitable for listening to </a:t>
            </a:r>
            <a:r>
              <a:rPr lang="en-US" altLang="en-US" sz="2400" u="sng" dirty="0"/>
              <a:t>high-pitched sounds &amp; murmurs.</a:t>
            </a:r>
          </a:p>
          <a:p>
            <a:r>
              <a:rPr lang="en-US" altLang="en-US" b="1" dirty="0"/>
              <a:t>The bell- </a:t>
            </a:r>
            <a:r>
              <a:rPr lang="en-US" altLang="en-US" sz="2400" dirty="0"/>
              <a:t>is best suited for </a:t>
            </a:r>
            <a:r>
              <a:rPr lang="en-US" altLang="en-US" sz="2400" u="sng" dirty="0"/>
              <a:t>low-pitched sounds &amp; murmurs</a:t>
            </a:r>
            <a:r>
              <a:rPr lang="en-US" altLang="en-US" sz="2400" dirty="0"/>
              <a:t>.</a:t>
            </a:r>
          </a:p>
          <a:p>
            <a:endParaRPr lang="en-US" altLang="en-US" sz="2400" dirty="0"/>
          </a:p>
        </p:txBody>
      </p:sp>
    </p:spTree>
    <p:extLst>
      <p:ext uri="{BB962C8B-B14F-4D97-AF65-F5344CB8AC3E}">
        <p14:creationId xmlns:p14="http://schemas.microsoft.com/office/powerpoint/2010/main" val="22008448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1268</TotalTime>
  <Words>1373</Words>
  <Application>Microsoft Macintosh PowerPoint</Application>
  <PresentationFormat>Widescreen</PresentationFormat>
  <Paragraphs>87</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Wingdings</vt:lpstr>
      <vt:lpstr>Office Theme</vt:lpstr>
      <vt:lpstr>Chest auscultation </vt:lpstr>
      <vt:lpstr>Listening to lung sounds</vt:lpstr>
      <vt:lpstr>PowerPoint Presentation</vt:lpstr>
      <vt:lpstr>PowerPoint Presentation</vt:lpstr>
      <vt:lpstr>PowerPoint Presentation</vt:lpstr>
      <vt:lpstr>Where do you listen</vt:lpstr>
      <vt:lpstr>PowerPoint Presentation</vt:lpstr>
      <vt:lpstr>Listening</vt:lpstr>
      <vt:lpstr>Use of the Stethoscope</vt:lpstr>
      <vt:lpstr>Breath sounds </vt:lpstr>
      <vt:lpstr>Sound characteristics </vt:lpstr>
      <vt:lpstr>When its not normal</vt:lpstr>
      <vt:lpstr>Wheezes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Normal Lung Sounds</vt:lpstr>
      <vt:lpstr>PowerPoint Presentation</vt:lpstr>
      <vt:lpstr>PowerPoint Presentation</vt:lpstr>
      <vt:lpstr>PowerPoint Presentation</vt:lpstr>
      <vt:lpstr>Auscultation finding in pneumonia  </vt:lpstr>
      <vt:lpstr>Auscultation Pulmonary emphysema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Breath Sounds and stethoscope</dc:title>
  <dc:creator>Huff, Glenn</dc:creator>
  <cp:lastModifiedBy>mohammed sam</cp:lastModifiedBy>
  <cp:revision>17</cp:revision>
  <dcterms:created xsi:type="dcterms:W3CDTF">2017-10-10T02:27:59Z</dcterms:created>
  <dcterms:modified xsi:type="dcterms:W3CDTF">2022-01-15T16:07:39Z</dcterms:modified>
</cp:coreProperties>
</file>