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2" r:id="rId7"/>
    <p:sldId id="263" r:id="rId8"/>
    <p:sldId id="266" r:id="rId9"/>
    <p:sldId id="267" r:id="rId10"/>
    <p:sldId id="268" r:id="rId11"/>
    <p:sldId id="269" r:id="rId12"/>
    <p:sldId id="271" r:id="rId13"/>
    <p:sldId id="261" r:id="rId14"/>
    <p:sldId id="265"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11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B15139-0BC7-4C21-B154-980EFB91E813}" type="datetimeFigureOut">
              <a:rPr lang="en-US" smtClean="0"/>
              <a:t>1/25/2022</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A9B57C-A039-4849-8A66-094B137E5BB2}" type="slidenum">
              <a:rPr lang="en-US" smtClean="0"/>
              <a:t>‹#›</a:t>
            </a:fld>
            <a:endParaRPr lang="en-US"/>
          </a:p>
        </p:txBody>
      </p:sp>
    </p:spTree>
    <p:extLst>
      <p:ext uri="{BB962C8B-B14F-4D97-AF65-F5344CB8AC3E}">
        <p14:creationId xmlns:p14="http://schemas.microsoft.com/office/powerpoint/2010/main" val="1380518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4021A6F9-47FC-48E5-8585-A5EDA94247AD}" type="datetime1">
              <a:rPr lang="en-US" smtClean="0"/>
              <a:t>1/25/2022</a:t>
            </a:fld>
            <a:endParaRPr lang="en-US"/>
          </a:p>
        </p:txBody>
      </p:sp>
      <p:sp>
        <p:nvSpPr>
          <p:cNvPr id="17" name="عنصر نائب للتذييل 16"/>
          <p:cNvSpPr>
            <a:spLocks noGrp="1"/>
          </p:cNvSpPr>
          <p:nvPr>
            <p:ph type="ftr" sz="quarter" idx="11"/>
          </p:nvPr>
        </p:nvSpPr>
        <p:spPr>
          <a:xfrm>
            <a:off x="5410200" y="4205288"/>
            <a:ext cx="1295400" cy="457200"/>
          </a:xfrm>
        </p:spPr>
        <p:txBody>
          <a:bodyPr/>
          <a:lstStyle/>
          <a:p>
            <a:endParaRPr lang="en-US"/>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83EAF2F-61B8-47FF-A5A5-6FF039F95A9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2A55198-AE66-4DE8-8D82-B7620F81C234}" type="datetime1">
              <a:rPr lang="en-US" smtClean="0"/>
              <a:t>1/25/2022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83EAF2F-61B8-47FF-A5A5-6FF039F95A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50398A3-4B0D-4D85-B1FF-D652C929FA89}" type="datetime1">
              <a:rPr lang="en-US" smtClean="0"/>
              <a:t>1/25/2022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83EAF2F-61B8-47FF-A5A5-6FF039F95A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7BE70EC-93A1-4F11-A1D2-9E7582005CAD}" type="datetime1">
              <a:rPr lang="en-US" smtClean="0"/>
              <a:t>1/25/2022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83EAF2F-61B8-47FF-A5A5-6FF039F95A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D81AEBD-E376-4F53-9991-0074BA0E8EA7}" type="datetime1">
              <a:rPr lang="en-US" smtClean="0"/>
              <a:t>1/25/2022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83EAF2F-61B8-47FF-A5A5-6FF039F95A9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290B29B-54FA-4112-A9DE-B48EA810DB18}" type="datetime1">
              <a:rPr lang="en-US" smtClean="0"/>
              <a:t>1/25/2022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83EAF2F-61B8-47FF-A5A5-6FF039F95A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29040C35-F64E-4C5A-9D56-67D53FDAC292}" type="datetime1">
              <a:rPr lang="en-US" smtClean="0"/>
              <a:t>1/25/2022</a:t>
            </a:fld>
            <a:endParaRPr lang="en-US"/>
          </a:p>
        </p:txBody>
      </p:sp>
      <p:sp>
        <p:nvSpPr>
          <p:cNvPr id="27" name="عنصر نائب لرقم الشريحة 26"/>
          <p:cNvSpPr>
            <a:spLocks noGrp="1"/>
          </p:cNvSpPr>
          <p:nvPr>
            <p:ph type="sldNum" sz="quarter" idx="11"/>
          </p:nvPr>
        </p:nvSpPr>
        <p:spPr/>
        <p:txBody>
          <a:bodyPr rtlCol="0"/>
          <a:lstStyle/>
          <a:p>
            <a:fld id="{783EAF2F-61B8-47FF-A5A5-6FF039F95A9C}" type="slidenum">
              <a:rPr lang="en-US" smtClean="0"/>
              <a:t>‹#›</a:t>
            </a:fld>
            <a:endParaRPr lang="en-US"/>
          </a:p>
        </p:txBody>
      </p:sp>
      <p:sp>
        <p:nvSpPr>
          <p:cNvPr id="28" name="عنصر نائب للتذييل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D6053AA-DFDD-41F6-A2A9-B5AD8E22487D}" type="datetime1">
              <a:rPr lang="en-US" smtClean="0"/>
              <a:t>1/25/2022</a:t>
            </a:fld>
            <a:endParaRPr lang="en-US"/>
          </a:p>
        </p:txBody>
      </p:sp>
      <p:sp>
        <p:nvSpPr>
          <p:cNvPr id="4" name="عنصر نائب للتذييل 3"/>
          <p:cNvSpPr>
            <a:spLocks noGrp="1"/>
          </p:cNvSpPr>
          <p:nvPr>
            <p:ph type="ftr" sz="quarter" idx="11"/>
          </p:nvPr>
        </p:nvSpPr>
        <p:spPr>
          <a:xfrm>
            <a:off x="5257800" y="612648"/>
            <a:ext cx="1325880" cy="457200"/>
          </a:xfrm>
        </p:spPr>
        <p:txBody>
          <a:bodyPr/>
          <a:lstStyle/>
          <a:p>
            <a:endParaRPr lang="en-US"/>
          </a:p>
        </p:txBody>
      </p:sp>
      <p:sp>
        <p:nvSpPr>
          <p:cNvPr id="5" name="عنصر نائب لرقم الشريحة 4"/>
          <p:cNvSpPr>
            <a:spLocks noGrp="1"/>
          </p:cNvSpPr>
          <p:nvPr>
            <p:ph type="sldNum" sz="quarter" idx="12"/>
          </p:nvPr>
        </p:nvSpPr>
        <p:spPr>
          <a:xfrm>
            <a:off x="8174736" y="2272"/>
            <a:ext cx="762000" cy="365760"/>
          </a:xfrm>
        </p:spPr>
        <p:txBody>
          <a:bodyPr/>
          <a:lstStyle/>
          <a:p>
            <a:fld id="{783EAF2F-61B8-47FF-A5A5-6FF039F95A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79176E6-D8AB-4624-AEA6-B628FDA0A516}" type="datetime1">
              <a:rPr lang="en-US" smtClean="0"/>
              <a:t>1/25/2022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83EAF2F-61B8-47FF-A5A5-6FF039F95A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5E4E201-4C4C-4D75-982D-2021ADAD70ED}" type="datetime1">
              <a:rPr lang="en-US" smtClean="0"/>
              <a:t>1/25/2022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83EAF2F-61B8-47FF-A5A5-6FF039F95A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60C697-C1AA-4F35-A333-1CE6406A2F58}" type="datetime1">
              <a:rPr lang="en-US" smtClean="0"/>
              <a:t>1/25/2022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83EAF2F-61B8-47FF-A5A5-6FF039F95A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77F772B-E51B-4D13-87A2-E5E942644AF8}" type="datetime1">
              <a:rPr lang="en-US" smtClean="0"/>
              <a:t>1/25/2022</a:t>
            </a:fld>
            <a:endParaRPr lang="en-US"/>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83EAF2F-61B8-47FF-A5A5-6FF039F95A9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9600" y="1447800"/>
            <a:ext cx="7772400" cy="1470025"/>
          </a:xfrm>
        </p:spPr>
        <p:txBody>
          <a:bodyPr>
            <a:normAutofit fontScale="90000"/>
          </a:bodyPr>
          <a:lstStyle/>
          <a:p>
            <a:r>
              <a:rPr lang="en-US" sz="2800" b="1" dirty="0" smtClean="0"/>
              <a:t>Practical Physiology  </a:t>
            </a:r>
            <a:br>
              <a:rPr lang="en-US" sz="2800" b="1" dirty="0" smtClean="0"/>
            </a:br>
            <a:r>
              <a:rPr lang="en-US" sz="2800" b="1" dirty="0"/>
              <a:t/>
            </a:r>
            <a:br>
              <a:rPr lang="en-US" sz="2800" b="1" dirty="0"/>
            </a:br>
            <a:r>
              <a:rPr lang="en-US" sz="2800" b="1" dirty="0" smtClean="0"/>
              <a:t/>
            </a:r>
            <a:br>
              <a:rPr lang="en-US" sz="2800" b="1" dirty="0" smtClean="0"/>
            </a:br>
            <a:r>
              <a:rPr lang="en-US" sz="2800" b="1" dirty="0" smtClean="0"/>
              <a:t>Light Microscopy  </a:t>
            </a:r>
            <a:br>
              <a:rPr lang="en-US" sz="2800" b="1" dirty="0" smtClean="0"/>
            </a:br>
            <a:r>
              <a:rPr lang="en-US" sz="2800" b="1" dirty="0" smtClean="0"/>
              <a:t>Session 1</a:t>
            </a:r>
            <a:endParaRPr lang="en-US" sz="2800" b="1" dirty="0"/>
          </a:p>
        </p:txBody>
      </p:sp>
      <p:sp>
        <p:nvSpPr>
          <p:cNvPr id="3" name="عنوان فرعي 2"/>
          <p:cNvSpPr>
            <a:spLocks noGrp="1"/>
          </p:cNvSpPr>
          <p:nvPr>
            <p:ph type="subTitle" idx="1"/>
          </p:nvPr>
        </p:nvSpPr>
        <p:spPr>
          <a:xfrm>
            <a:off x="838200" y="4419600"/>
            <a:ext cx="3657600" cy="685800"/>
          </a:xfrm>
        </p:spPr>
        <p:txBody>
          <a:bodyPr>
            <a:normAutofit/>
          </a:bodyPr>
          <a:lstStyle/>
          <a:p>
            <a:r>
              <a:rPr lang="en-US" b="1" dirty="0" smtClean="0">
                <a:solidFill>
                  <a:schemeClr val="accent2">
                    <a:lumMod val="75000"/>
                  </a:schemeClr>
                </a:solidFill>
              </a:rPr>
              <a:t>MSc. Doua’a S. Altaee</a:t>
            </a:r>
            <a:endParaRPr lang="en-US" b="1" dirty="0">
              <a:solidFill>
                <a:schemeClr val="accent2">
                  <a:lumMod val="75000"/>
                </a:schemeClr>
              </a:solidFill>
            </a:endParaRPr>
          </a:p>
        </p:txBody>
      </p:sp>
      <p:sp>
        <p:nvSpPr>
          <p:cNvPr id="5" name="عنصر نائب لرقم الشريحة 4"/>
          <p:cNvSpPr>
            <a:spLocks noGrp="1"/>
          </p:cNvSpPr>
          <p:nvPr>
            <p:ph type="sldNum" sz="quarter" idx="12"/>
          </p:nvPr>
        </p:nvSpPr>
        <p:spPr/>
        <p:txBody>
          <a:bodyPr/>
          <a:lstStyle/>
          <a:p>
            <a:fld id="{783EAF2F-61B8-47FF-A5A5-6FF039F95A9C}" type="slidenum">
              <a:rPr lang="en-US" smtClean="0"/>
              <a:t>1</a:t>
            </a:fld>
            <a:endParaRPr lang="en-US"/>
          </a:p>
        </p:txBody>
      </p:sp>
      <p:sp>
        <p:nvSpPr>
          <p:cNvPr id="7" name="وسيلة شرح على شكل سحابة 6"/>
          <p:cNvSpPr/>
          <p:nvPr/>
        </p:nvSpPr>
        <p:spPr>
          <a:xfrm>
            <a:off x="5638801" y="4648200"/>
            <a:ext cx="2987674" cy="1447800"/>
          </a:xfrm>
          <a:prstGeom prst="cloud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AE" dirty="0"/>
              <a:t> </a:t>
            </a:r>
            <a:r>
              <a:rPr lang="ar-AE" sz="1400" b="1" dirty="0"/>
              <a:t>قسم تقنيات الاشعة </a:t>
            </a:r>
          </a:p>
          <a:p>
            <a:pPr algn="ctr"/>
            <a:r>
              <a:rPr lang="ar-AE" sz="1400" b="1" dirty="0"/>
              <a:t>المرحلة الاولى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990600"/>
            <a:ext cx="16922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236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Parts of a microscope and their uses</a:t>
            </a:r>
          </a:p>
        </p:txBody>
      </p:sp>
      <p:sp>
        <p:nvSpPr>
          <p:cNvPr id="3" name="عنصر نائب للمحتوى 2"/>
          <p:cNvSpPr>
            <a:spLocks noGrp="1"/>
          </p:cNvSpPr>
          <p:nvPr>
            <p:ph idx="1"/>
          </p:nvPr>
        </p:nvSpPr>
        <p:spPr/>
        <p:txBody>
          <a:bodyPr>
            <a:normAutofit/>
          </a:bodyPr>
          <a:lstStyle/>
          <a:p>
            <a:r>
              <a:rPr lang="en-US" sz="2000" b="1" dirty="0" smtClean="0"/>
              <a:t>Microscope illuminator:- </a:t>
            </a:r>
            <a:r>
              <a:rPr lang="en-US" sz="2000" dirty="0" smtClean="0"/>
              <a:t>its light source for viewing.</a:t>
            </a:r>
          </a:p>
          <a:p>
            <a:r>
              <a:rPr lang="en-US" sz="2000" b="1" dirty="0" smtClean="0"/>
              <a:t>The stage:- </a:t>
            </a:r>
            <a:r>
              <a:rPr lang="en-US" sz="2000" dirty="0" smtClean="0"/>
              <a:t>where </a:t>
            </a:r>
            <a:r>
              <a:rPr lang="en-US" sz="2000" dirty="0"/>
              <a:t>the specimen is placed, allowing movement of the specimen around for better viewing with the flexible knobs and it is where the light is focused </a:t>
            </a:r>
            <a:r>
              <a:rPr lang="en-US" sz="2000" dirty="0" smtClean="0"/>
              <a:t>on.</a:t>
            </a:r>
          </a:p>
          <a:p>
            <a:pPr marL="109728" indent="0">
              <a:buNone/>
            </a:pPr>
            <a:endParaRPr lang="en-US" dirty="0"/>
          </a:p>
          <a:p>
            <a:endParaRPr lang="en-US" dirty="0"/>
          </a:p>
        </p:txBody>
      </p:sp>
      <p:sp>
        <p:nvSpPr>
          <p:cNvPr id="4" name="عنصر نائب لرقم الشريحة 3"/>
          <p:cNvSpPr>
            <a:spLocks noGrp="1"/>
          </p:cNvSpPr>
          <p:nvPr>
            <p:ph type="sldNum" sz="quarter" idx="12"/>
          </p:nvPr>
        </p:nvSpPr>
        <p:spPr/>
        <p:txBody>
          <a:bodyPr/>
          <a:lstStyle/>
          <a:p>
            <a:fld id="{783EAF2F-61B8-47FF-A5A5-6FF039F95A9C}" type="slidenum">
              <a:rPr lang="en-US" smtClean="0"/>
              <a:t>10</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962400"/>
            <a:ext cx="31242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962400"/>
            <a:ext cx="3505200"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3447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Parts of a microscope and their uses</a:t>
            </a:r>
          </a:p>
        </p:txBody>
      </p:sp>
      <p:sp>
        <p:nvSpPr>
          <p:cNvPr id="3" name="عنصر نائب للمحتوى 2"/>
          <p:cNvSpPr>
            <a:spLocks noGrp="1"/>
          </p:cNvSpPr>
          <p:nvPr>
            <p:ph idx="1"/>
          </p:nvPr>
        </p:nvSpPr>
        <p:spPr/>
        <p:txBody>
          <a:bodyPr>
            <a:normAutofit/>
          </a:bodyPr>
          <a:lstStyle/>
          <a:p>
            <a:r>
              <a:rPr lang="en-US" sz="2000" b="1" dirty="0"/>
              <a:t>The </a:t>
            </a:r>
            <a:r>
              <a:rPr lang="en-US" sz="2000" b="1" dirty="0" smtClean="0"/>
              <a:t>condenser:- </a:t>
            </a:r>
            <a:r>
              <a:rPr lang="en-US" sz="2000" dirty="0"/>
              <a:t>is mounted below the stage its works with </a:t>
            </a:r>
            <a:r>
              <a:rPr lang="en-US" sz="2000" b="1" dirty="0"/>
              <a:t>the </a:t>
            </a:r>
            <a:r>
              <a:rPr lang="en-US" sz="2000" b="1" dirty="0" smtClean="0"/>
              <a:t>diaphragm </a:t>
            </a:r>
            <a:r>
              <a:rPr lang="en-US" sz="2000" dirty="0" smtClean="0"/>
              <a:t>to focuses </a:t>
            </a:r>
            <a:r>
              <a:rPr lang="en-US" sz="2000" dirty="0"/>
              <a:t>a beam of light onto the specimen. It can be fixed or movable, to adjust the quality of light, but </a:t>
            </a:r>
            <a:r>
              <a:rPr lang="en-US" sz="2000" dirty="0" smtClean="0"/>
              <a:t>this </a:t>
            </a:r>
            <a:r>
              <a:rPr lang="en-US" sz="2000" dirty="0"/>
              <a:t>entirely depends on the </a:t>
            </a:r>
            <a:r>
              <a:rPr lang="en-US" sz="2000" dirty="0" smtClean="0"/>
              <a:t>microscope.</a:t>
            </a:r>
            <a:endParaRPr lang="en-US" sz="2000" dirty="0"/>
          </a:p>
        </p:txBody>
      </p:sp>
      <p:sp>
        <p:nvSpPr>
          <p:cNvPr id="4" name="عنصر نائب لرقم الشريحة 3"/>
          <p:cNvSpPr>
            <a:spLocks noGrp="1"/>
          </p:cNvSpPr>
          <p:nvPr>
            <p:ph type="sldNum" sz="quarter" idx="12"/>
          </p:nvPr>
        </p:nvSpPr>
        <p:spPr/>
        <p:txBody>
          <a:bodyPr/>
          <a:lstStyle/>
          <a:p>
            <a:fld id="{783EAF2F-61B8-47FF-A5A5-6FF039F95A9C}" type="slidenum">
              <a:rPr lang="en-US" smtClean="0"/>
              <a:t>11</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1" y="3810000"/>
            <a:ext cx="480060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101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90600"/>
            <a:ext cx="8229600" cy="1066800"/>
          </a:xfrm>
        </p:spPr>
        <p:txBody>
          <a:bodyPr>
            <a:normAutofit fontScale="90000"/>
          </a:bodyPr>
          <a:lstStyle/>
          <a:p>
            <a:r>
              <a:rPr lang="en-US" b="1" dirty="0"/>
              <a:t>Parts of a microscope and their uses</a:t>
            </a:r>
          </a:p>
        </p:txBody>
      </p:sp>
      <p:sp>
        <p:nvSpPr>
          <p:cNvPr id="3" name="عنصر نائب للمحتوى 2"/>
          <p:cNvSpPr>
            <a:spLocks noGrp="1"/>
          </p:cNvSpPr>
          <p:nvPr>
            <p:ph idx="1"/>
          </p:nvPr>
        </p:nvSpPr>
        <p:spPr>
          <a:xfrm>
            <a:off x="381000" y="1981200"/>
            <a:ext cx="8229600" cy="4325112"/>
          </a:xfrm>
        </p:spPr>
        <p:txBody>
          <a:bodyPr>
            <a:normAutofit/>
          </a:bodyPr>
          <a:lstStyle/>
          <a:p>
            <a:r>
              <a:rPr lang="en-US" sz="2000" dirty="0"/>
              <a:t>Two focusing knobs </a:t>
            </a:r>
            <a:r>
              <a:rPr lang="en-US" sz="2000" dirty="0" smtClean="0">
                <a:solidFill>
                  <a:schemeClr val="accent4"/>
                </a:solidFill>
              </a:rPr>
              <a:t>The </a:t>
            </a:r>
            <a:r>
              <a:rPr lang="en-US" sz="2000" dirty="0">
                <a:solidFill>
                  <a:schemeClr val="accent4"/>
                </a:solidFill>
              </a:rPr>
              <a:t>fine adjustment knob </a:t>
            </a:r>
            <a:r>
              <a:rPr lang="en-US" sz="2000" dirty="0"/>
              <a:t>and </a:t>
            </a:r>
            <a:r>
              <a:rPr lang="en-US" sz="2000" dirty="0" smtClean="0">
                <a:solidFill>
                  <a:schemeClr val="accent4"/>
                </a:solidFill>
              </a:rPr>
              <a:t>The </a:t>
            </a:r>
            <a:r>
              <a:rPr lang="en-US" sz="2000" dirty="0">
                <a:solidFill>
                  <a:schemeClr val="accent4"/>
                </a:solidFill>
              </a:rPr>
              <a:t>coarse adjustment knob</a:t>
            </a:r>
            <a:r>
              <a:rPr lang="en-US" sz="2000" dirty="0"/>
              <a:t>, found on the microscopes’ arm, </a:t>
            </a:r>
          </a:p>
          <a:p>
            <a:endParaRPr lang="en-US" sz="2000" dirty="0"/>
          </a:p>
          <a:p>
            <a:r>
              <a:rPr lang="en-US" sz="2000" b="1" dirty="0"/>
              <a:t>The coarse adjustment knob </a:t>
            </a:r>
            <a:r>
              <a:rPr lang="en-US" sz="2000" dirty="0"/>
              <a:t>used to raises and lowers the stage or the nosepiece to focus on the image. </a:t>
            </a:r>
          </a:p>
          <a:p>
            <a:r>
              <a:rPr lang="en-US" sz="2000" b="1" dirty="0"/>
              <a:t>The fine adjustment knob</a:t>
            </a:r>
            <a:r>
              <a:rPr lang="en-US" sz="2000" dirty="0"/>
              <a:t> are the smaller knobs and are also used to raised and lower the stage but more slowly and in a more controlled manner under higher magnification </a:t>
            </a:r>
          </a:p>
          <a:p>
            <a:endParaRPr lang="en-US" dirty="0"/>
          </a:p>
        </p:txBody>
      </p:sp>
      <p:sp>
        <p:nvSpPr>
          <p:cNvPr id="4" name="عنصر نائب لرقم الشريحة 3"/>
          <p:cNvSpPr>
            <a:spLocks noGrp="1"/>
          </p:cNvSpPr>
          <p:nvPr>
            <p:ph type="sldNum" sz="quarter" idx="12"/>
          </p:nvPr>
        </p:nvSpPr>
        <p:spPr/>
        <p:txBody>
          <a:bodyPr/>
          <a:lstStyle/>
          <a:p>
            <a:fld id="{783EAF2F-61B8-47FF-A5A5-6FF039F95A9C}" type="slidenum">
              <a:rPr lang="en-US" smtClean="0"/>
              <a:t>12</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648200"/>
            <a:ext cx="33528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5318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7800" y="685800"/>
            <a:ext cx="6553200" cy="5817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عنصر نائب لرقم الشريحة 1"/>
          <p:cNvSpPr>
            <a:spLocks noGrp="1"/>
          </p:cNvSpPr>
          <p:nvPr>
            <p:ph type="sldNum" sz="quarter" idx="12"/>
          </p:nvPr>
        </p:nvSpPr>
        <p:spPr/>
        <p:txBody>
          <a:bodyPr/>
          <a:lstStyle/>
          <a:p>
            <a:fld id="{783EAF2F-61B8-47FF-A5A5-6FF039F95A9C}" type="slidenum">
              <a:rPr lang="en-US" smtClean="0"/>
              <a:t>13</a:t>
            </a:fld>
            <a:endParaRPr lang="en-US"/>
          </a:p>
        </p:txBody>
      </p:sp>
    </p:spTree>
    <p:extLst>
      <p:ext uri="{BB962C8B-B14F-4D97-AF65-F5344CB8AC3E}">
        <p14:creationId xmlns:p14="http://schemas.microsoft.com/office/powerpoint/2010/main" val="912331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229600" cy="5440363"/>
          </a:xfrm>
        </p:spPr>
        <p:txBody>
          <a:bodyPr>
            <a:normAutofit/>
          </a:bodyPr>
          <a:lstStyle/>
          <a:p>
            <a:r>
              <a:rPr lang="en-US" sz="2800" dirty="0" smtClean="0"/>
              <a:t>Light microscopy is a powerful tool for examining small samples across a large range of applications. By adapting the illumination and imaging technique used to the specific use case, high-resolution images can be obtained, providing insight into microscopic structures and processes in the sample. In this article, we have discussed the features, strengths and weaknesses of various light microscopy techniques, which differ in the way light impinges and is collected.</a:t>
            </a:r>
            <a:endParaRPr lang="en-US" sz="2800" dirty="0"/>
          </a:p>
        </p:txBody>
      </p:sp>
      <p:sp>
        <p:nvSpPr>
          <p:cNvPr id="2" name="عنصر نائب لرقم الشريحة 1"/>
          <p:cNvSpPr>
            <a:spLocks noGrp="1"/>
          </p:cNvSpPr>
          <p:nvPr>
            <p:ph type="sldNum" sz="quarter" idx="12"/>
          </p:nvPr>
        </p:nvSpPr>
        <p:spPr/>
        <p:txBody>
          <a:bodyPr/>
          <a:lstStyle/>
          <a:p>
            <a:fld id="{783EAF2F-61B8-47FF-A5A5-6FF039F95A9C}" type="slidenum">
              <a:rPr lang="en-US" smtClean="0"/>
              <a:t>14</a:t>
            </a:fld>
            <a:endParaRPr lang="en-US"/>
          </a:p>
        </p:txBody>
      </p:sp>
    </p:spTree>
    <p:extLst>
      <p:ext uri="{BB962C8B-B14F-4D97-AF65-F5344CB8AC3E}">
        <p14:creationId xmlns:p14="http://schemas.microsoft.com/office/powerpoint/2010/main" val="3041477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457200"/>
            <a:ext cx="8839200" cy="6248400"/>
          </a:xfrm>
          <a:prstGeom prst="rect">
            <a:avLst/>
          </a:prstGeom>
          <a:ln>
            <a:noFill/>
          </a:ln>
          <a:effectLst>
            <a:softEdge rad="112500"/>
          </a:effectLst>
        </p:spPr>
      </p:pic>
      <p:sp>
        <p:nvSpPr>
          <p:cNvPr id="4" name="عنصر نائب لرقم الشريحة 3"/>
          <p:cNvSpPr>
            <a:spLocks noGrp="1"/>
          </p:cNvSpPr>
          <p:nvPr>
            <p:ph type="sldNum" sz="quarter" idx="12"/>
          </p:nvPr>
        </p:nvSpPr>
        <p:spPr/>
        <p:txBody>
          <a:bodyPr/>
          <a:lstStyle/>
          <a:p>
            <a:fld id="{783EAF2F-61B8-47FF-A5A5-6FF039F95A9C}" type="slidenum">
              <a:rPr lang="en-US" smtClean="0"/>
              <a:t>15</a:t>
            </a:fld>
            <a:endParaRPr lang="en-US"/>
          </a:p>
        </p:txBody>
      </p:sp>
      <p:sp>
        <p:nvSpPr>
          <p:cNvPr id="6" name="مربع نص 5"/>
          <p:cNvSpPr txBox="1"/>
          <p:nvPr/>
        </p:nvSpPr>
        <p:spPr>
          <a:xfrm>
            <a:off x="2133600" y="2895600"/>
            <a:ext cx="5301451" cy="1015663"/>
          </a:xfrm>
          <a:prstGeom prst="rect">
            <a:avLst/>
          </a:prstGeom>
          <a:noFill/>
        </p:spPr>
        <p:txBody>
          <a:bodyPr wrap="none" rtlCol="0">
            <a:spAutoFit/>
          </a:bodyPr>
          <a:lstStyle/>
          <a:p>
            <a:r>
              <a:rPr lang="en-US" sz="6000" b="1" dirty="0" smtClean="0"/>
              <a:t>THANK YOU</a:t>
            </a:r>
            <a:endParaRPr lang="en-US" sz="6000" b="1" dirty="0"/>
          </a:p>
        </p:txBody>
      </p:sp>
    </p:spTree>
    <p:extLst>
      <p:ext uri="{BB962C8B-B14F-4D97-AF65-F5344CB8AC3E}">
        <p14:creationId xmlns:p14="http://schemas.microsoft.com/office/powerpoint/2010/main" val="1642427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Light Microscopy </a:t>
            </a:r>
            <a:endParaRPr lang="en-US" dirty="0"/>
          </a:p>
        </p:txBody>
      </p:sp>
      <p:sp>
        <p:nvSpPr>
          <p:cNvPr id="3" name="عنصر نائب للمحتوى 2"/>
          <p:cNvSpPr>
            <a:spLocks noGrp="1"/>
          </p:cNvSpPr>
          <p:nvPr>
            <p:ph idx="1"/>
          </p:nvPr>
        </p:nvSpPr>
        <p:spPr/>
        <p:txBody>
          <a:bodyPr>
            <a:normAutofit/>
          </a:bodyPr>
          <a:lstStyle/>
          <a:p>
            <a:endParaRPr lang="en-US" sz="2000" dirty="0" smtClean="0"/>
          </a:p>
          <a:p>
            <a:r>
              <a:rPr lang="en-US" sz="2000" dirty="0" smtClean="0"/>
              <a:t>A light </a:t>
            </a:r>
            <a:r>
              <a:rPr lang="en-US" sz="2000" dirty="0" smtClean="0"/>
              <a:t>microscope:- Is </a:t>
            </a:r>
            <a:r>
              <a:rPr lang="en-US" sz="2000" dirty="0" smtClean="0"/>
              <a:t>a high precision optical instrument or tool, that uses a lens or a combination of lenses to produce highly magnified images very small specimens or objects especially when they are too small to be seen by the naked eye .</a:t>
            </a:r>
          </a:p>
          <a:p>
            <a:endParaRPr lang="en-US" sz="2000" dirty="0"/>
          </a:p>
          <a:p>
            <a:r>
              <a:rPr lang="en-US" sz="2000" dirty="0" smtClean="0"/>
              <a:t>Light microscopy is used to make small structures and samples visible by providing a magnified image of how they interact with visible light, their absorption, reflection and scattering. This is useful to understand what the sample looks like and what it is made </a:t>
            </a:r>
            <a:r>
              <a:rPr lang="en-US" sz="2000" dirty="0" smtClean="0"/>
              <a:t>of</a:t>
            </a:r>
            <a:r>
              <a:rPr lang="en-US" sz="2000" dirty="0"/>
              <a:t> </a:t>
            </a:r>
            <a:r>
              <a:rPr lang="en-US" sz="2000" dirty="0" smtClean="0"/>
              <a:t>.</a:t>
            </a:r>
            <a:endParaRPr lang="en-US" dirty="0"/>
          </a:p>
        </p:txBody>
      </p:sp>
      <p:sp>
        <p:nvSpPr>
          <p:cNvPr id="6" name="عنصر نائب لرقم الشريحة 5"/>
          <p:cNvSpPr>
            <a:spLocks noGrp="1"/>
          </p:cNvSpPr>
          <p:nvPr>
            <p:ph type="sldNum" sz="quarter" idx="12"/>
          </p:nvPr>
        </p:nvSpPr>
        <p:spPr/>
        <p:txBody>
          <a:bodyPr/>
          <a:lstStyle/>
          <a:p>
            <a:fld id="{783EAF2F-61B8-47FF-A5A5-6FF039F95A9C}" type="slidenum">
              <a:rPr lang="en-US" smtClean="0"/>
              <a:t>2</a:t>
            </a:fld>
            <a:endParaRPr lang="en-US"/>
          </a:p>
        </p:txBody>
      </p:sp>
    </p:spTree>
    <p:extLst>
      <p:ext uri="{BB962C8B-B14F-4D97-AF65-F5344CB8AC3E}">
        <p14:creationId xmlns:p14="http://schemas.microsoft.com/office/powerpoint/2010/main" val="2318947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Light Microscopy </a:t>
            </a:r>
            <a:endParaRPr lang="en-US" dirty="0"/>
          </a:p>
        </p:txBody>
      </p:sp>
      <p:sp>
        <p:nvSpPr>
          <p:cNvPr id="3" name="عنصر نائب للمحتوى 2"/>
          <p:cNvSpPr>
            <a:spLocks noGrp="1"/>
          </p:cNvSpPr>
          <p:nvPr>
            <p:ph idx="1"/>
          </p:nvPr>
        </p:nvSpPr>
        <p:spPr/>
        <p:txBody>
          <a:bodyPr/>
          <a:lstStyle/>
          <a:p>
            <a:endParaRPr lang="en-US" dirty="0" smtClean="0"/>
          </a:p>
          <a:p>
            <a:r>
              <a:rPr lang="en-US" dirty="0" smtClean="0"/>
              <a:t>They use lenses to focus light on the specimen, magnifying it thus producing an image. The specimen is normally placed close to the microscopic lens.</a:t>
            </a:r>
            <a:endParaRPr lang="en-US" dirty="0"/>
          </a:p>
        </p:txBody>
      </p:sp>
      <p:sp>
        <p:nvSpPr>
          <p:cNvPr id="4" name="عنصر نائب لرقم الشريحة 3"/>
          <p:cNvSpPr>
            <a:spLocks noGrp="1"/>
          </p:cNvSpPr>
          <p:nvPr>
            <p:ph type="sldNum" sz="quarter" idx="12"/>
          </p:nvPr>
        </p:nvSpPr>
        <p:spPr/>
        <p:txBody>
          <a:bodyPr/>
          <a:lstStyle/>
          <a:p>
            <a:fld id="{783EAF2F-61B8-47FF-A5A5-6FF039F95A9C}" type="slidenum">
              <a:rPr lang="en-US" smtClean="0"/>
              <a:t>3</a:t>
            </a:fld>
            <a:endParaRPr lang="en-US"/>
          </a:p>
        </p:txBody>
      </p:sp>
    </p:spTree>
    <p:extLst>
      <p:ext uri="{BB962C8B-B14F-4D97-AF65-F5344CB8AC3E}">
        <p14:creationId xmlns:p14="http://schemas.microsoft.com/office/powerpoint/2010/main" val="4106655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Light Microscopy </a:t>
            </a:r>
            <a:endParaRPr lang="en-US" dirty="0"/>
          </a:p>
        </p:txBody>
      </p:sp>
      <p:sp>
        <p:nvSpPr>
          <p:cNvPr id="3" name="عنصر نائب للمحتوى 2"/>
          <p:cNvSpPr>
            <a:spLocks noGrp="1"/>
          </p:cNvSpPr>
          <p:nvPr>
            <p:ph idx="1"/>
          </p:nvPr>
        </p:nvSpPr>
        <p:spPr/>
        <p:txBody>
          <a:bodyPr>
            <a:normAutofit/>
          </a:bodyPr>
          <a:lstStyle/>
          <a:p>
            <a:r>
              <a:rPr lang="en-US" sz="2400" dirty="0" smtClean="0"/>
              <a:t>Microscopic magnification varies greatly depending on the types and number of lenses that make up the microscope. Depending on the number of lenses, there are two types of microscopes i. e Simple light microscope (it has low magnification because it uses a single lens) and the Compound light microscope (it has a higher magnification compared to the simple microscope because it uses at least two sets of lenses, an objective lens, and an eyepiece). </a:t>
            </a:r>
            <a:endParaRPr lang="en-US" sz="2400" dirty="0"/>
          </a:p>
        </p:txBody>
      </p:sp>
      <p:sp>
        <p:nvSpPr>
          <p:cNvPr id="4" name="عنصر نائب لرقم الشريحة 3"/>
          <p:cNvSpPr>
            <a:spLocks noGrp="1"/>
          </p:cNvSpPr>
          <p:nvPr>
            <p:ph type="sldNum" sz="quarter" idx="12"/>
          </p:nvPr>
        </p:nvSpPr>
        <p:spPr/>
        <p:txBody>
          <a:bodyPr/>
          <a:lstStyle/>
          <a:p>
            <a:fld id="{783EAF2F-61B8-47FF-A5A5-6FF039F95A9C}" type="slidenum">
              <a:rPr lang="en-US" smtClean="0"/>
              <a:t>4</a:t>
            </a:fld>
            <a:endParaRPr lang="en-US"/>
          </a:p>
        </p:txBody>
      </p:sp>
    </p:spTree>
    <p:extLst>
      <p:ext uri="{BB962C8B-B14F-4D97-AF65-F5344CB8AC3E}">
        <p14:creationId xmlns:p14="http://schemas.microsoft.com/office/powerpoint/2010/main" val="4277872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Light Microscopy </a:t>
            </a:r>
            <a:endParaRPr lang="en-US" dirty="0"/>
          </a:p>
        </p:txBody>
      </p:sp>
      <p:sp>
        <p:nvSpPr>
          <p:cNvPr id="3" name="عنصر نائب للمحتوى 2"/>
          <p:cNvSpPr>
            <a:spLocks noGrp="1"/>
          </p:cNvSpPr>
          <p:nvPr>
            <p:ph idx="1"/>
          </p:nvPr>
        </p:nvSpPr>
        <p:spPr/>
        <p:txBody>
          <a:bodyPr>
            <a:normAutofit/>
          </a:bodyPr>
          <a:lstStyle/>
          <a:p>
            <a:r>
              <a:rPr lang="en-US" dirty="0" smtClean="0"/>
              <a:t>The </a:t>
            </a:r>
            <a:r>
              <a:rPr lang="en-US" b="1" dirty="0" smtClean="0"/>
              <a:t>functioning</a:t>
            </a:r>
            <a:r>
              <a:rPr lang="en-US" dirty="0" smtClean="0"/>
              <a:t> of the light microscope is based on its ability to focus a beam of light through a specimen, which is very small and transparent, to produce an image. The image is then passed through one or two lenses for magnification for viewing. </a:t>
            </a:r>
            <a:r>
              <a:rPr lang="en-US" dirty="0" smtClean="0"/>
              <a:t>Specimens </a:t>
            </a:r>
            <a:r>
              <a:rPr lang="en-US" dirty="0" smtClean="0"/>
              <a:t>can vary from bacterial to cells and other microbial particles.</a:t>
            </a:r>
          </a:p>
          <a:p>
            <a:endParaRPr lang="en-US" dirty="0"/>
          </a:p>
        </p:txBody>
      </p:sp>
      <p:sp>
        <p:nvSpPr>
          <p:cNvPr id="4" name="عنصر نائب لرقم الشريحة 3"/>
          <p:cNvSpPr>
            <a:spLocks noGrp="1"/>
          </p:cNvSpPr>
          <p:nvPr>
            <p:ph type="sldNum" sz="quarter" idx="12"/>
          </p:nvPr>
        </p:nvSpPr>
        <p:spPr/>
        <p:txBody>
          <a:bodyPr/>
          <a:lstStyle/>
          <a:p>
            <a:fld id="{783EAF2F-61B8-47FF-A5A5-6FF039F95A9C}" type="slidenum">
              <a:rPr lang="en-US" smtClean="0"/>
              <a:t>5</a:t>
            </a:fld>
            <a:endParaRPr lang="en-US"/>
          </a:p>
        </p:txBody>
      </p:sp>
    </p:spTree>
    <p:extLst>
      <p:ext uri="{BB962C8B-B14F-4D97-AF65-F5344CB8AC3E}">
        <p14:creationId xmlns:p14="http://schemas.microsoft.com/office/powerpoint/2010/main" val="1435793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b="1" dirty="0" smtClean="0"/>
              <a:t>Types of light microscopes</a:t>
            </a:r>
            <a:r>
              <a:rPr lang="en-US" dirty="0" smtClean="0"/>
              <a:t/>
            </a:r>
            <a:br>
              <a:rPr lang="en-US" dirty="0" smtClean="0"/>
            </a:br>
            <a:endParaRPr lang="en-US" dirty="0"/>
          </a:p>
        </p:txBody>
      </p:sp>
      <p:sp>
        <p:nvSpPr>
          <p:cNvPr id="3" name="عنصر نائب للمحتوى 2"/>
          <p:cNvSpPr>
            <a:spLocks noGrp="1"/>
          </p:cNvSpPr>
          <p:nvPr>
            <p:ph idx="1"/>
          </p:nvPr>
        </p:nvSpPr>
        <p:spPr/>
        <p:txBody>
          <a:bodyPr>
            <a:normAutofit fontScale="70000" lnSpcReduction="20000"/>
          </a:bodyPr>
          <a:lstStyle/>
          <a:p>
            <a:r>
              <a:rPr lang="en-US" dirty="0" smtClean="0"/>
              <a:t>used to view specimens are both simple and compound light microscopes, all using lenses. The difference is simple light microscopes use a single lens for magnification while compound lenses use two or more lenses for magnifications. This means,  that a series of lenses are placed in an order such that, one lens magnifies the image further than the initial lens.</a:t>
            </a:r>
          </a:p>
          <a:p>
            <a:endParaRPr lang="en-US" dirty="0" smtClean="0"/>
          </a:p>
          <a:p>
            <a:pPr marL="0" indent="0">
              <a:buNone/>
            </a:pPr>
            <a:r>
              <a:rPr lang="en-US" dirty="0" smtClean="0"/>
              <a:t>The modern types of Light Microscopes include:</a:t>
            </a:r>
          </a:p>
          <a:p>
            <a:endParaRPr lang="en-US" dirty="0" smtClean="0"/>
          </a:p>
          <a:p>
            <a:r>
              <a:rPr lang="en-US" dirty="0" smtClean="0"/>
              <a:t>Bright field Light Microscope</a:t>
            </a:r>
          </a:p>
          <a:p>
            <a:r>
              <a:rPr lang="en-US" dirty="0" smtClean="0"/>
              <a:t>Phase Contrast Light Microscope</a:t>
            </a:r>
          </a:p>
          <a:p>
            <a:r>
              <a:rPr lang="en-US" dirty="0" smtClean="0"/>
              <a:t>Dark-Field Light Microscope</a:t>
            </a:r>
          </a:p>
          <a:p>
            <a:r>
              <a:rPr lang="en-US" dirty="0" smtClean="0"/>
              <a:t>Fluorescence Light Microscope</a:t>
            </a:r>
          </a:p>
          <a:p>
            <a:r>
              <a:rPr lang="en-US" dirty="0" smtClean="0"/>
              <a:t>Electron microscope (TEM, SEM)</a:t>
            </a:r>
          </a:p>
          <a:p>
            <a:r>
              <a:rPr lang="en-US" dirty="0" smtClean="0"/>
              <a:t>Atomic force microscope </a:t>
            </a:r>
            <a:endParaRPr lang="en-US" dirty="0"/>
          </a:p>
        </p:txBody>
      </p:sp>
      <p:sp>
        <p:nvSpPr>
          <p:cNvPr id="4" name="عنصر نائب لرقم الشريحة 3"/>
          <p:cNvSpPr>
            <a:spLocks noGrp="1"/>
          </p:cNvSpPr>
          <p:nvPr>
            <p:ph type="sldNum" sz="quarter" idx="12"/>
          </p:nvPr>
        </p:nvSpPr>
        <p:spPr/>
        <p:txBody>
          <a:bodyPr/>
          <a:lstStyle/>
          <a:p>
            <a:fld id="{783EAF2F-61B8-47FF-A5A5-6FF039F95A9C}" type="slidenum">
              <a:rPr lang="en-US" smtClean="0"/>
              <a:t>6</a:t>
            </a:fld>
            <a:endParaRPr lang="en-US"/>
          </a:p>
        </p:txBody>
      </p:sp>
    </p:spTree>
    <p:extLst>
      <p:ext uri="{BB962C8B-B14F-4D97-AF65-F5344CB8AC3E}">
        <p14:creationId xmlns:p14="http://schemas.microsoft.com/office/powerpoint/2010/main" val="2040675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Parts of a microscope and their uses</a:t>
            </a:r>
            <a:endParaRPr lang="en-US" b="1" dirty="0"/>
          </a:p>
        </p:txBody>
      </p:sp>
      <p:sp>
        <p:nvSpPr>
          <p:cNvPr id="3" name="عنصر نائب للمحتوى 2"/>
          <p:cNvSpPr>
            <a:spLocks noGrp="1"/>
          </p:cNvSpPr>
          <p:nvPr>
            <p:ph idx="1"/>
          </p:nvPr>
        </p:nvSpPr>
        <p:spPr/>
        <p:txBody>
          <a:bodyPr>
            <a:normAutofit/>
          </a:bodyPr>
          <a:lstStyle/>
          <a:p>
            <a:pPr marL="0" indent="0">
              <a:buNone/>
            </a:pPr>
            <a:r>
              <a:rPr lang="en-US" b="1" dirty="0" smtClean="0"/>
              <a:t>It is composed of:</a:t>
            </a:r>
          </a:p>
          <a:p>
            <a:endParaRPr lang="en-US" dirty="0" smtClean="0"/>
          </a:p>
          <a:p>
            <a:r>
              <a:rPr lang="en-US" sz="1600" b="1" dirty="0"/>
              <a:t>E</a:t>
            </a:r>
            <a:r>
              <a:rPr lang="en-US" sz="1600" b="1" dirty="0" smtClean="0"/>
              <a:t>yepiece lens :- </a:t>
            </a:r>
            <a:r>
              <a:rPr lang="en-US" sz="1600" dirty="0" smtClean="0"/>
              <a:t>contains the ocular lens which the user looks through to see the magnified specimen .</a:t>
            </a:r>
          </a:p>
          <a:p>
            <a:r>
              <a:rPr lang="en-US" sz="1600" b="1" dirty="0" smtClean="0"/>
              <a:t>Eyepiece tube:- </a:t>
            </a:r>
            <a:r>
              <a:rPr lang="en-US" sz="1600" dirty="0" smtClean="0"/>
              <a:t>connects the eyepiece and ocular lens to the objective lenses.</a:t>
            </a:r>
          </a:p>
          <a:p>
            <a:endParaRPr lang="en-US" dirty="0" smtClean="0"/>
          </a:p>
          <a:p>
            <a:endParaRPr lang="en-US" dirty="0" smtClean="0"/>
          </a:p>
        </p:txBody>
      </p:sp>
      <p:sp>
        <p:nvSpPr>
          <p:cNvPr id="4" name="عنصر نائب لرقم الشريحة 3"/>
          <p:cNvSpPr>
            <a:spLocks noGrp="1"/>
          </p:cNvSpPr>
          <p:nvPr>
            <p:ph type="sldNum" sz="quarter" idx="12"/>
          </p:nvPr>
        </p:nvSpPr>
        <p:spPr/>
        <p:txBody>
          <a:bodyPr/>
          <a:lstStyle/>
          <a:p>
            <a:fld id="{783EAF2F-61B8-47FF-A5A5-6FF039F95A9C}" type="slidenum">
              <a:rPr lang="en-US" smtClean="0"/>
              <a:t>7</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4267200"/>
            <a:ext cx="3124199"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6065" y="4419600"/>
            <a:ext cx="28194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5304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Parts of a microscope and their uses</a:t>
            </a:r>
          </a:p>
        </p:txBody>
      </p:sp>
      <p:sp>
        <p:nvSpPr>
          <p:cNvPr id="3" name="عنصر نائب للمحتوى 2"/>
          <p:cNvSpPr>
            <a:spLocks noGrp="1"/>
          </p:cNvSpPr>
          <p:nvPr>
            <p:ph idx="1"/>
          </p:nvPr>
        </p:nvSpPr>
        <p:spPr/>
        <p:txBody>
          <a:bodyPr>
            <a:normAutofit/>
          </a:bodyPr>
          <a:lstStyle/>
          <a:p>
            <a:r>
              <a:rPr lang="en-US" sz="2000" b="1" dirty="0"/>
              <a:t>The </a:t>
            </a:r>
            <a:r>
              <a:rPr lang="en-US" sz="2000" b="1" dirty="0" smtClean="0"/>
              <a:t>nosepiece:-  </a:t>
            </a:r>
            <a:r>
              <a:rPr lang="en-US" sz="2000" dirty="0" smtClean="0"/>
              <a:t>Has </a:t>
            </a:r>
            <a:r>
              <a:rPr lang="en-US" sz="2000" dirty="0"/>
              <a:t>about three to five objective lenses with different magnifying power. It can move round to any position depending on the objective lens to focus on the image.</a:t>
            </a:r>
          </a:p>
          <a:p>
            <a:pPr marL="109728" indent="0">
              <a:buNone/>
            </a:pPr>
            <a:endParaRPr lang="en-US" sz="2000" dirty="0" smtClean="0"/>
          </a:p>
          <a:p>
            <a:r>
              <a:rPr lang="en-US" sz="2000" b="1" dirty="0" smtClean="0"/>
              <a:t>Objective lens:- </a:t>
            </a:r>
            <a:r>
              <a:rPr lang="en-US" sz="2000" dirty="0" smtClean="0"/>
              <a:t>combine with the eyepiece lens to increase magnification levels. </a:t>
            </a:r>
            <a:endParaRPr lang="en-US" sz="2000" dirty="0"/>
          </a:p>
        </p:txBody>
      </p:sp>
      <p:sp>
        <p:nvSpPr>
          <p:cNvPr id="4" name="عنصر نائب لرقم الشريحة 3"/>
          <p:cNvSpPr>
            <a:spLocks noGrp="1"/>
          </p:cNvSpPr>
          <p:nvPr>
            <p:ph type="sldNum" sz="quarter" idx="12"/>
          </p:nvPr>
        </p:nvSpPr>
        <p:spPr/>
        <p:txBody>
          <a:bodyPr/>
          <a:lstStyle/>
          <a:p>
            <a:fld id="{783EAF2F-61B8-47FF-A5A5-6FF039F95A9C}" type="slidenum">
              <a:rPr lang="en-US" smtClean="0"/>
              <a:t>8</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331110"/>
            <a:ext cx="41148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621622"/>
            <a:ext cx="3429000"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7344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Parts of a </a:t>
            </a:r>
            <a:r>
              <a:rPr lang="en-US" dirty="0" smtClean="0"/>
              <a:t>microscope </a:t>
            </a:r>
            <a:r>
              <a:rPr lang="en-US" dirty="0"/>
              <a:t>and their uses</a:t>
            </a:r>
          </a:p>
        </p:txBody>
      </p:sp>
      <p:sp>
        <p:nvSpPr>
          <p:cNvPr id="3" name="عنصر نائب للمحتوى 2"/>
          <p:cNvSpPr>
            <a:spLocks noGrp="1"/>
          </p:cNvSpPr>
          <p:nvPr>
            <p:ph idx="1"/>
          </p:nvPr>
        </p:nvSpPr>
        <p:spPr/>
        <p:txBody>
          <a:bodyPr>
            <a:normAutofit/>
          </a:bodyPr>
          <a:lstStyle/>
          <a:p>
            <a:r>
              <a:rPr lang="en-US" sz="2000" b="1" dirty="0" smtClean="0"/>
              <a:t>Microscope arm:- </a:t>
            </a:r>
            <a:r>
              <a:rPr lang="en-US" sz="2000" dirty="0" smtClean="0"/>
              <a:t>connects the eyepiece tube to the base.</a:t>
            </a:r>
          </a:p>
          <a:p>
            <a:r>
              <a:rPr lang="en-US" sz="2000" b="1" dirty="0" smtClean="0"/>
              <a:t>Microscope base:- </a:t>
            </a:r>
            <a:r>
              <a:rPr lang="en-US" sz="2000" dirty="0" smtClean="0"/>
              <a:t>provides stability and support for the microscope </a:t>
            </a:r>
          </a:p>
          <a:p>
            <a:r>
              <a:rPr lang="en-US" sz="2000" dirty="0"/>
              <a:t>The arm and the base hold all the parts of the microscope</a:t>
            </a:r>
          </a:p>
        </p:txBody>
      </p:sp>
      <p:sp>
        <p:nvSpPr>
          <p:cNvPr id="4" name="عنصر نائب لرقم الشريحة 3"/>
          <p:cNvSpPr>
            <a:spLocks noGrp="1"/>
          </p:cNvSpPr>
          <p:nvPr>
            <p:ph type="sldNum" sz="quarter" idx="12"/>
          </p:nvPr>
        </p:nvSpPr>
        <p:spPr/>
        <p:txBody>
          <a:bodyPr/>
          <a:lstStyle/>
          <a:p>
            <a:fld id="{783EAF2F-61B8-47FF-A5A5-6FF039F95A9C}" type="slidenum">
              <a:rPr lang="en-US" smtClean="0"/>
              <a:t>9</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810000"/>
            <a:ext cx="34290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805084"/>
            <a:ext cx="33528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29756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1885</TotalTime>
  <Words>798</Words>
  <Application>Microsoft Office PowerPoint</Application>
  <PresentationFormat>عرض على الشاشة (3:4)‏</PresentationFormat>
  <Paragraphs>67</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حضري</vt:lpstr>
      <vt:lpstr>Practical Physiology     Light Microscopy   Session 1</vt:lpstr>
      <vt:lpstr>Light Microscopy </vt:lpstr>
      <vt:lpstr>Light Microscopy </vt:lpstr>
      <vt:lpstr>Light Microscopy </vt:lpstr>
      <vt:lpstr>Light Microscopy </vt:lpstr>
      <vt:lpstr>Types of light microscopes </vt:lpstr>
      <vt:lpstr>Parts of a microscope and their uses</vt:lpstr>
      <vt:lpstr>Parts of a microscope and their uses</vt:lpstr>
      <vt:lpstr>Parts of a microscope and their uses</vt:lpstr>
      <vt:lpstr>Parts of a microscope and their uses</vt:lpstr>
      <vt:lpstr>Parts of a microscope and their uses</vt:lpstr>
      <vt:lpstr>Parts of a microscope and their uses</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Physiology     Light Microscopy  Session 1</dc:title>
  <dc:creator>HP</dc:creator>
  <cp:lastModifiedBy>HP</cp:lastModifiedBy>
  <cp:revision>21</cp:revision>
  <dcterms:created xsi:type="dcterms:W3CDTF">2022-01-14T07:05:43Z</dcterms:created>
  <dcterms:modified xsi:type="dcterms:W3CDTF">2022-01-25T08:56:10Z</dcterms:modified>
</cp:coreProperties>
</file>