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7" r:id="rId2"/>
    <p:sldId id="268" r:id="rId3"/>
    <p:sldId id="270" r:id="rId4"/>
    <p:sldId id="288"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69"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 initials="f" lastIdx="1" clrIdx="0">
    <p:extLst>
      <p:ext uri="{19B8F6BF-5375-455C-9EA6-DF929625EA0E}">
        <p15:presenceInfo xmlns:p15="http://schemas.microsoft.com/office/powerpoint/2012/main" userId="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84" d="100"/>
          <a:sy n="84" d="100"/>
        </p:scale>
        <p:origin x="68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F7F2E2C-6146-4B65-B3CC-B9CE98D84477}" type="datetimeFigureOut">
              <a:rPr lang="ar-IQ" smtClean="0"/>
              <a:t>16/05/1443</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DD1F4EA1-FCD9-40D1-A7AB-CEA68E51CAC4}" type="slidenum">
              <a:rPr lang="ar-IQ" smtClean="0"/>
              <a:t>‹#›</a:t>
            </a:fld>
            <a:endParaRPr lang="ar-IQ"/>
          </a:p>
        </p:txBody>
      </p:sp>
    </p:spTree>
    <p:extLst>
      <p:ext uri="{BB962C8B-B14F-4D97-AF65-F5344CB8AC3E}">
        <p14:creationId xmlns:p14="http://schemas.microsoft.com/office/powerpoint/2010/main" val="1614750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D1F4EA1-FCD9-40D1-A7AB-CEA68E51CAC4}" type="slidenum">
              <a:rPr lang="ar-IQ" smtClean="0"/>
              <a:t>1</a:t>
            </a:fld>
            <a:endParaRPr lang="ar-IQ"/>
          </a:p>
        </p:txBody>
      </p:sp>
    </p:spTree>
    <p:extLst>
      <p:ext uri="{BB962C8B-B14F-4D97-AF65-F5344CB8AC3E}">
        <p14:creationId xmlns:p14="http://schemas.microsoft.com/office/powerpoint/2010/main" val="3548537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D1F4EA1-FCD9-40D1-A7AB-CEA68E51CAC4}" type="slidenum">
              <a:rPr lang="ar-IQ" smtClean="0"/>
              <a:t>7</a:t>
            </a:fld>
            <a:endParaRPr lang="ar-IQ"/>
          </a:p>
        </p:txBody>
      </p:sp>
    </p:spTree>
    <p:extLst>
      <p:ext uri="{BB962C8B-B14F-4D97-AF65-F5344CB8AC3E}">
        <p14:creationId xmlns:p14="http://schemas.microsoft.com/office/powerpoint/2010/main" val="218021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3D77D64-1F17-4AD8-A124-B721A3A2894E}" type="datetimeFigureOut">
              <a:rPr lang="ar-SA" smtClean="0"/>
              <a:t>16/05/1443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80141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3D77D64-1F17-4AD8-A124-B721A3A2894E}" type="datetimeFigureOut">
              <a:rPr lang="ar-SA" smtClean="0"/>
              <a:t>16/05/1443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185674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3D77D64-1F17-4AD8-A124-B721A3A2894E}" type="datetimeFigureOut">
              <a:rPr lang="ar-SA" smtClean="0"/>
              <a:t>16/05/1443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126787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3D77D64-1F17-4AD8-A124-B721A3A2894E}" type="datetimeFigureOut">
              <a:rPr lang="ar-SA" smtClean="0"/>
              <a:t>16/05/1443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8355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D77D64-1F17-4AD8-A124-B721A3A2894E}" type="datetimeFigureOut">
              <a:rPr lang="ar-SA" smtClean="0"/>
              <a:t>16/05/1443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399256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3D77D64-1F17-4AD8-A124-B721A3A2894E}" type="datetimeFigureOut">
              <a:rPr lang="ar-SA" smtClean="0"/>
              <a:t>16/05/1443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3061270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3D77D64-1F17-4AD8-A124-B721A3A2894E}" type="datetimeFigureOut">
              <a:rPr lang="ar-SA" smtClean="0"/>
              <a:t>16/05/1443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2133580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3D77D64-1F17-4AD8-A124-B721A3A2894E}" type="datetimeFigureOut">
              <a:rPr lang="ar-SA" smtClean="0"/>
              <a:t>16/05/1443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418451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D77D64-1F17-4AD8-A124-B721A3A2894E}" type="datetimeFigureOut">
              <a:rPr lang="ar-SA" smtClean="0"/>
              <a:t>16/05/1443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104249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D77D64-1F17-4AD8-A124-B721A3A2894E}" type="datetimeFigureOut">
              <a:rPr lang="ar-SA" smtClean="0"/>
              <a:t>16/05/1443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109361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D77D64-1F17-4AD8-A124-B721A3A2894E}" type="datetimeFigureOut">
              <a:rPr lang="ar-SA" smtClean="0"/>
              <a:t>16/05/1443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CAEAE10-05FB-4600-83FD-CF178F304B91}" type="slidenum">
              <a:rPr lang="ar-SA" smtClean="0"/>
              <a:t>‹#›</a:t>
            </a:fld>
            <a:endParaRPr lang="ar-SA"/>
          </a:p>
        </p:txBody>
      </p:sp>
    </p:spTree>
    <p:extLst>
      <p:ext uri="{BB962C8B-B14F-4D97-AF65-F5344CB8AC3E}">
        <p14:creationId xmlns:p14="http://schemas.microsoft.com/office/powerpoint/2010/main" val="40949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3D77D64-1F17-4AD8-A124-B721A3A2894E}" type="datetimeFigureOut">
              <a:rPr lang="ar-SA" smtClean="0"/>
              <a:t>16/05/1443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CAEAE10-05FB-4600-83FD-CF178F304B91}" type="slidenum">
              <a:rPr lang="ar-SA" smtClean="0"/>
              <a:t>‹#›</a:t>
            </a:fld>
            <a:endParaRPr lang="ar-SA"/>
          </a:p>
        </p:txBody>
      </p:sp>
    </p:spTree>
    <p:extLst>
      <p:ext uri="{BB962C8B-B14F-4D97-AF65-F5344CB8AC3E}">
        <p14:creationId xmlns:p14="http://schemas.microsoft.com/office/powerpoint/2010/main" val="531431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 name="Rectangle 2"/>
          <p:cNvSpPr txBox="1">
            <a:spLocks noChangeArrowheads="1"/>
          </p:cNvSpPr>
          <p:nvPr/>
        </p:nvSpPr>
        <p:spPr>
          <a:xfrm>
            <a:off x="431284" y="1052736"/>
            <a:ext cx="8352928" cy="54006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Adrenergic drugs</a:t>
            </a:r>
          </a:p>
          <a:p>
            <a:pPr rtl="0"/>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By </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a:t>
            </a:r>
            <a:br>
              <a:rPr lang="en-US" sz="2800" b="1" dirty="0">
                <a:effectLst>
                  <a:outerShdw blurRad="38100" dist="38100" dir="2700000" algn="tl">
                    <a:srgbClr val="000000">
                      <a:alpha val="43137"/>
                    </a:srgbClr>
                  </a:outerShdw>
                </a:effectLst>
                <a:latin typeface="Times New Roman" pitchFamily="18" charset="0"/>
                <a:cs typeface="Times New Roman" pitchFamily="18" charset="0"/>
              </a:rPr>
            </a:br>
            <a:r>
              <a:rPr lang="en-US" sz="2800" b="1" dirty="0" err="1" smtClean="0">
                <a:effectLst>
                  <a:outerShdw blurRad="38100" dist="38100" dir="2700000" algn="tl">
                    <a:srgbClr val="000000">
                      <a:alpha val="43137"/>
                    </a:srgbClr>
                  </a:outerShdw>
                </a:effectLst>
                <a:latin typeface="Times New Roman" pitchFamily="18" charset="0"/>
                <a:cs typeface="Times New Roman" pitchFamily="18" charset="0"/>
              </a:rPr>
              <a:t>Lec</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Dr. </a:t>
            </a:r>
            <a:r>
              <a:rPr lang="en-US" sz="2800" b="1" dirty="0" err="1" smtClean="0">
                <a:effectLst>
                  <a:outerShdw blurRad="38100" dist="38100" dir="2700000" algn="tl">
                    <a:srgbClr val="000000">
                      <a:alpha val="43137"/>
                    </a:srgbClr>
                  </a:outerShdw>
                </a:effectLst>
                <a:latin typeface="Times New Roman" pitchFamily="18" charset="0"/>
                <a:cs typeface="Times New Roman" pitchFamily="18" charset="0"/>
              </a:rPr>
              <a:t>Zahraa</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M. </a:t>
            </a:r>
            <a:r>
              <a:rPr lang="en-US" sz="2800" b="1" dirty="0" err="1" smtClean="0">
                <a:effectLst>
                  <a:outerShdw blurRad="38100" dist="38100" dir="2700000" algn="tl">
                    <a:srgbClr val="000000">
                      <a:alpha val="43137"/>
                    </a:srgbClr>
                  </a:outerShdw>
                </a:effectLst>
                <a:latin typeface="Times New Roman" pitchFamily="18" charset="0"/>
                <a:cs typeface="Times New Roman" pitchFamily="18" charset="0"/>
              </a:rPr>
              <a:t>Ayad</a:t>
            </a:r>
            <a:endParaRPr lang="en-US" sz="1100" dirty="0">
              <a:effectLst>
                <a:outerShdw blurRad="38100" dist="38100" dir="2700000" algn="tl">
                  <a:srgbClr val="000000">
                    <a:alpha val="43137"/>
                  </a:srgbClr>
                </a:outerShdw>
              </a:effectLst>
              <a:latin typeface="Times New Roman" pitchFamily="18" charset="0"/>
              <a:cs typeface="Times New Roman" pitchFamily="18" charset="0"/>
            </a:endParaRPr>
          </a:p>
          <a:p>
            <a:pPr rtl="0">
              <a:defRPr/>
            </a:pPr>
            <a:r>
              <a:rPr lang="en-US" sz="1800" dirty="0">
                <a:effectLst>
                  <a:outerShdw blurRad="38100" dist="38100" dir="2700000" algn="tl">
                    <a:srgbClr val="000000">
                      <a:alpha val="43137"/>
                    </a:srgbClr>
                  </a:outerShdw>
                </a:effectLst>
                <a:latin typeface="Times New Roman" pitchFamily="18" charset="0"/>
                <a:cs typeface="Times New Roman" pitchFamily="18" charset="0"/>
              </a:rPr>
              <a:t/>
            </a:r>
            <a:br>
              <a:rPr lang="en-US" sz="1800" dirty="0">
                <a:effectLst>
                  <a:outerShdw blurRad="38100" dist="38100" dir="2700000" algn="tl">
                    <a:srgbClr val="000000">
                      <a:alpha val="43137"/>
                    </a:srgbClr>
                  </a:outerShdw>
                </a:effectLst>
                <a:latin typeface="Times New Roman" pitchFamily="18" charset="0"/>
                <a:cs typeface="Times New Roman" pitchFamily="18" charset="0"/>
              </a:rPr>
            </a:b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Al-</a:t>
            </a:r>
            <a:r>
              <a:rPr lang="en-US" sz="2800" b="1" dirty="0" err="1" smtClean="0">
                <a:effectLst>
                  <a:outerShdw blurRad="38100" dist="38100" dir="2700000" algn="tl">
                    <a:srgbClr val="000000">
                      <a:alpha val="43137"/>
                    </a:srgbClr>
                  </a:outerShdw>
                </a:effectLst>
                <a:latin typeface="Times New Roman" pitchFamily="18" charset="0"/>
                <a:cs typeface="Times New Roman" pitchFamily="18" charset="0"/>
              </a:rPr>
              <a:t>mustaqbal</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University College</a:t>
            </a:r>
            <a:br>
              <a:rPr lang="en-US" sz="2800" b="1" dirty="0">
                <a:effectLst>
                  <a:outerShdw blurRad="38100" dist="38100" dir="2700000" algn="tl">
                    <a:srgbClr val="000000">
                      <a:alpha val="43137"/>
                    </a:srgbClr>
                  </a:outerShdw>
                </a:effectLst>
                <a:latin typeface="Times New Roman" pitchFamily="18" charset="0"/>
                <a:cs typeface="Times New Roman" pitchFamily="18" charset="0"/>
              </a:rPr>
            </a:br>
            <a:r>
              <a:rPr lang="en-US" sz="2400" b="1" dirty="0">
                <a:effectLst>
                  <a:outerShdw blurRad="38100" dist="38100" dir="2700000" algn="tl">
                    <a:srgbClr val="000000">
                      <a:alpha val="43137"/>
                    </a:srgbClr>
                  </a:outerShdw>
                </a:effectLst>
                <a:latin typeface="Times New Roman" pitchFamily="18" charset="0"/>
                <a:cs typeface="Times New Roman" pitchFamily="18" charset="0"/>
              </a:rPr>
              <a:t>Department of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Nursing </a:t>
            </a:r>
          </a:p>
          <a:p>
            <a:pPr rtl="0">
              <a:defRPr/>
            </a:pPr>
            <a:r>
              <a:rPr lang="en-US" sz="2400" b="1" dirty="0" smtClean="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2</a:t>
            </a:r>
            <a:r>
              <a:rPr lang="en-US" sz="2400" b="1" baseline="30000" dirty="0" smtClean="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nd</a:t>
            </a:r>
            <a:r>
              <a:rPr lang="en-US" sz="2400" b="1" dirty="0" smtClean="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 Class</a:t>
            </a:r>
            <a:r>
              <a:rPr lang="en-US" sz="2400" dirty="0" smtClean="0">
                <a:solidFill>
                  <a:srgbClr val="00B0F0"/>
                </a:solidFill>
                <a:effectLst>
                  <a:outerShdw blurRad="38100" dist="38100" dir="2700000" algn="tl">
                    <a:srgbClr val="000000">
                      <a:alpha val="43137"/>
                    </a:srgbClr>
                  </a:outerShdw>
                </a:effectLst>
              </a:rPr>
              <a:t> </a:t>
            </a:r>
          </a:p>
          <a:p>
            <a:pPr rtl="0">
              <a:defRPr/>
            </a:pPr>
            <a:r>
              <a:rPr lang="en-US" sz="28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Pharmacology /2</a:t>
            </a:r>
            <a:r>
              <a:rPr lang="en-US" sz="2800" b="1" baseline="30000"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nd</a:t>
            </a:r>
            <a:r>
              <a:rPr lang="en-US" sz="28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semester</a:t>
            </a:r>
            <a:endParaRPr lang="en-US" sz="72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2388399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87624" y="332656"/>
            <a:ext cx="7488832" cy="5693866"/>
          </a:xfrm>
          <a:prstGeom prst="rect">
            <a:avLst/>
          </a:prstGeom>
        </p:spPr>
        <p:txBody>
          <a:bodyPr wrap="square">
            <a:spAutoFit/>
          </a:bodyPr>
          <a:lstStyle/>
          <a:p>
            <a:pPr lvl="0" algn="just" rtl="0">
              <a:spcAft>
                <a:spcPts val="0"/>
              </a:spcAft>
              <a:buSzPts val="1400"/>
            </a:pPr>
            <a:r>
              <a:rPr lang="en-US"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Dopamine</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can activate </a:t>
            </a:r>
            <a:r>
              <a:rPr lang="en-US" sz="2800" dirty="0">
                <a:solidFill>
                  <a:srgbClr val="000000"/>
                </a:solidFill>
                <a:latin typeface="Times New Roman" panose="02020603050405020304" pitchFamily="18" charset="0"/>
                <a:ea typeface="STIXGeneral-Regular"/>
                <a:cs typeface="Times New Roman" panose="02020603050405020304" pitchFamily="18" charset="0"/>
              </a:rPr>
              <a:t>α</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(high doses) and </a:t>
            </a:r>
            <a:r>
              <a:rPr lang="en-US" sz="2800" dirty="0">
                <a:solidFill>
                  <a:srgbClr val="000000"/>
                </a:solidFill>
                <a:latin typeface="Times New Roman" panose="02020603050405020304" pitchFamily="18" charset="0"/>
                <a:ea typeface="STIXGeneral-Regular"/>
                <a:cs typeface="Times New Roman" panose="02020603050405020304" pitchFamily="18" charset="0"/>
              </a:rPr>
              <a:t>β</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-adrenergic receptors (</a:t>
            </a:r>
            <a:r>
              <a:rPr lang="en-US"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low doses</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addition, </a:t>
            </a:r>
            <a:endParaRPr lang="en-US"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rtl="0">
              <a:spcAft>
                <a:spcPts val="0"/>
              </a:spcAft>
              <a:buSzPts val="1400"/>
            </a:pPr>
            <a:r>
              <a:rPr lang="en-US"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D1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and D2 dopaminergic receptors &gt;&gt;&gt;&gt; vasodilation</a:t>
            </a:r>
            <a:r>
              <a:rPr lang="en-US"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lvl="0" algn="just" rtl="0">
              <a:spcAft>
                <a:spcPts val="0"/>
              </a:spcAft>
              <a:buSzPts val="1400"/>
            </a:pPr>
            <a:r>
              <a:rPr lang="en-US" sz="2800" b="1" dirty="0" smtClean="0">
                <a:solidFill>
                  <a:srgbClr val="2E74B5"/>
                </a:solidFill>
                <a:latin typeface="Times New Roman" panose="02020603050405020304" pitchFamily="18" charset="0"/>
                <a:ea typeface="Calibri" panose="020F0502020204030204" pitchFamily="34" charset="0"/>
                <a:cs typeface="Times New Roman" panose="02020603050405020304" pitchFamily="18" charset="0"/>
              </a:rPr>
              <a:t>it </a:t>
            </a:r>
            <a:r>
              <a:rPr lang="en-US" sz="2800" b="1" dirty="0">
                <a:solidFill>
                  <a:srgbClr val="2E74B5"/>
                </a:solidFill>
                <a:latin typeface="Times New Roman" panose="02020603050405020304" pitchFamily="18" charset="0"/>
                <a:ea typeface="Calibri" panose="020F0502020204030204" pitchFamily="34" charset="0"/>
                <a:cs typeface="Times New Roman" panose="02020603050405020304" pitchFamily="18" charset="0"/>
              </a:rPr>
              <a:t>is indicated for :</a:t>
            </a:r>
            <a:r>
              <a:rPr lang="en-US" sz="2800" dirty="0">
                <a:solidFill>
                  <a:srgbClr val="2E74B5"/>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rtl="0">
              <a:spcAft>
                <a:spcPts val="0"/>
              </a:spcAft>
              <a:buFont typeface="Times New Roman" panose="02020603050405020304" pitchFamily="18" charset="0"/>
              <a:buChar char="-"/>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Shock (drug of choice, given by continuous infusion).</a:t>
            </a:r>
          </a:p>
          <a:p>
            <a:pPr marL="342900" lvl="0" indent="-342900" algn="just" rtl="0">
              <a:spcAft>
                <a:spcPts val="0"/>
              </a:spcAft>
              <a:buFont typeface="Times New Roman" panose="02020603050405020304" pitchFamily="18" charset="0"/>
              <a:buChar char="-"/>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mild renal failure: low doses dilates renal arteries.</a:t>
            </a:r>
          </a:p>
          <a:p>
            <a:pPr marL="457200" algn="just" rtl="0">
              <a:spcAft>
                <a:spcPts val="0"/>
              </a:spcAft>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algn="l" rtl="0"/>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D. </a:t>
            </a:r>
            <a:r>
              <a:rPr lang="en-US" sz="2800" b="1" dirty="0" err="1" smtClean="0">
                <a:latin typeface="Times New Roman" panose="02020603050405020304" pitchFamily="18" charset="0"/>
                <a:ea typeface="Calibri" panose="020F0502020204030204" pitchFamily="34" charset="0"/>
                <a:cs typeface="Times New Roman" panose="02020603050405020304" pitchFamily="18" charset="0"/>
              </a:rPr>
              <a:t>Dobutamine</a:t>
            </a:r>
            <a:r>
              <a:rPr lang="en-US" sz="2800" dirty="0">
                <a:latin typeface="Times New Roman" panose="02020603050405020304" pitchFamily="18" charset="0"/>
                <a:ea typeface="Calibri" panose="020F0502020204030204" pitchFamily="34" charset="0"/>
                <a:cs typeface="Times New Roman" panose="02020603050405020304" pitchFamily="18" charset="0"/>
              </a:rPr>
              <a:t>: it is a </a:t>
            </a:r>
            <a:r>
              <a:rPr lang="en-US" sz="2800" dirty="0">
                <a:latin typeface="Times New Roman" panose="02020603050405020304" pitchFamily="18" charset="0"/>
                <a:ea typeface="STIXGeneral-Regular"/>
                <a:cs typeface="Times New Roman" panose="02020603050405020304" pitchFamily="18" charset="0"/>
              </a:rPr>
              <a:t>β</a:t>
            </a:r>
            <a:r>
              <a:rPr lang="en-US" sz="2800" dirty="0">
                <a:latin typeface="Times New Roman" panose="02020603050405020304" pitchFamily="18" charset="0"/>
                <a:ea typeface="Calibri" panose="020F0502020204030204" pitchFamily="34" charset="0"/>
                <a:cs typeface="Times New Roman" panose="02020603050405020304" pitchFamily="18" charset="0"/>
              </a:rPr>
              <a:t>1 receptor agonist. it is only indicated for congestive heart failure.</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6201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15616" y="548680"/>
            <a:ext cx="7488832" cy="3570593"/>
          </a:xfrm>
          <a:prstGeom prst="rect">
            <a:avLst/>
          </a:prstGeom>
        </p:spPr>
        <p:txBody>
          <a:bodyPr wrap="square">
            <a:spAutoFit/>
          </a:bodyPr>
          <a:lstStyle/>
          <a:p>
            <a:pPr lvl="0" algn="just" rtl="0">
              <a:spcAft>
                <a:spcPts val="0"/>
              </a:spcAft>
              <a:buSzPts val="1400"/>
            </a:pP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Non-</a:t>
            </a:r>
            <a:r>
              <a:rPr lang="en-US" sz="2400" b="1"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Catecholamines</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differ from the </a:t>
            </a:r>
            <a:r>
              <a:rPr lang="en-US"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catecholamines</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three important respects</a:t>
            </a:r>
          </a:p>
          <a:p>
            <a:pPr marL="342900" lvl="0" indent="-342900" algn="just" rtl="0">
              <a:lnSpc>
                <a:spcPct val="107000"/>
              </a:lnSpc>
              <a:spcAft>
                <a:spcPts val="0"/>
              </a:spcAft>
              <a:buFont typeface="Times New Roman" panose="02020603050405020304" pitchFamily="18"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half-lives of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noncatecholamines</a:t>
            </a:r>
            <a:r>
              <a:rPr lang="en-US" sz="2400" dirty="0">
                <a:latin typeface="Times New Roman" panose="02020603050405020304" pitchFamily="18" charset="0"/>
                <a:ea typeface="Calibri" panose="020F0502020204030204" pitchFamily="34" charset="0"/>
                <a:cs typeface="Times New Roman" panose="02020603050405020304" pitchFamily="18" charset="0"/>
              </a:rPr>
              <a:t> are much longer than those of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catecholamines</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rtl="0">
              <a:lnSpc>
                <a:spcPct val="107000"/>
              </a:lnSpc>
              <a:spcAft>
                <a:spcPts val="0"/>
              </a:spcAft>
              <a:buFont typeface="Times New Roman" panose="02020603050405020304" pitchFamily="18"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they can be given orally, whereas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catecholamines</a:t>
            </a:r>
            <a:r>
              <a:rPr lang="en-US" sz="2400" dirty="0">
                <a:latin typeface="Times New Roman" panose="02020603050405020304" pitchFamily="18" charset="0"/>
                <a:ea typeface="Calibri" panose="020F0502020204030204" pitchFamily="34" charset="0"/>
                <a:cs typeface="Times New Roman" panose="02020603050405020304" pitchFamily="18" charset="0"/>
              </a:rPr>
              <a:t> cannot.</a:t>
            </a:r>
          </a:p>
          <a:p>
            <a:pPr marL="342900" lvl="0" indent="-342900" algn="just" rtl="0">
              <a:lnSpc>
                <a:spcPct val="107000"/>
              </a:lnSpc>
              <a:spcAft>
                <a:spcPts val="0"/>
              </a:spcAft>
              <a:buFont typeface="Times New Roman" panose="02020603050405020304" pitchFamily="18" charset="0"/>
              <a:buChar char="-"/>
            </a:pPr>
            <a:r>
              <a:rPr lang="en-US" sz="2400" dirty="0" err="1">
                <a:latin typeface="Times New Roman" panose="02020603050405020304" pitchFamily="18" charset="0"/>
                <a:ea typeface="Calibri" panose="020F0502020204030204" pitchFamily="34" charset="0"/>
                <a:cs typeface="Times New Roman" panose="02020603050405020304" pitchFamily="18" charset="0"/>
              </a:rPr>
              <a:t>Noncatecholamines</a:t>
            </a:r>
            <a:r>
              <a:rPr lang="en-US" sz="2400" dirty="0">
                <a:latin typeface="Times New Roman" panose="02020603050405020304" pitchFamily="18" charset="0"/>
                <a:ea typeface="Calibri" panose="020F0502020204030204" pitchFamily="34" charset="0"/>
                <a:cs typeface="Times New Roman" panose="02020603050405020304" pitchFamily="18" charset="0"/>
              </a:rPr>
              <a:t> are considerably less polar than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catecholamines</a:t>
            </a:r>
            <a:r>
              <a:rPr lang="en-US" sz="2400" dirty="0">
                <a:latin typeface="Times New Roman" panose="02020603050405020304" pitchFamily="18" charset="0"/>
                <a:ea typeface="Calibri" panose="020F0502020204030204" pitchFamily="34" charset="0"/>
                <a:cs typeface="Times New Roman" panose="02020603050405020304" pitchFamily="18" charset="0"/>
              </a:rPr>
              <a:t>, and hence are more able to cross the blood-brain barrier.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8734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27584" y="476672"/>
            <a:ext cx="7848872" cy="5605317"/>
          </a:xfrm>
          <a:prstGeom prst="rect">
            <a:avLst/>
          </a:prstGeom>
        </p:spPr>
        <p:txBody>
          <a:bodyPr wrap="square">
            <a:spAutoFit/>
          </a:bodyPr>
          <a:lstStyle/>
          <a:p>
            <a:pPr marL="228600" algn="just" rtl="0">
              <a:lnSpc>
                <a:spcPct val="107000"/>
              </a:lnSpc>
              <a:spcAft>
                <a:spcPts val="0"/>
              </a:spcAft>
            </a:pPr>
            <a:r>
              <a:rPr lang="en-US" sz="2400" dirty="0">
                <a:solidFill>
                  <a:srgbClr val="0070C0"/>
                </a:solidFill>
                <a:latin typeface="Times New Roman" panose="02020603050405020304" pitchFamily="18" charset="0"/>
                <a:ea typeface="Calibri" panose="020F0502020204030204" pitchFamily="34" charset="0"/>
                <a:cs typeface="Arial" panose="020B0604020202020204" pitchFamily="34" charset="0"/>
              </a:rPr>
              <a:t>*** </a:t>
            </a: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e.g. </a:t>
            </a:r>
            <a:r>
              <a:rPr lang="en-US" sz="24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of  </a:t>
            </a: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Non-</a:t>
            </a:r>
            <a:r>
              <a:rPr lang="en-US" sz="2400" b="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Catecholamines</a:t>
            </a:r>
            <a:r>
              <a:rPr lang="en-US" sz="2400" dirty="0">
                <a:solidFill>
                  <a:srgbClr val="0070C0"/>
                </a:solidFill>
                <a:latin typeface="Times New Roman" panose="02020603050405020304" pitchFamily="18" charset="0"/>
                <a:ea typeface="Calibri" panose="020F0502020204030204" pitchFamily="34" charset="0"/>
                <a:cs typeface="Arial" panose="020B0604020202020204" pitchFamily="34" charset="0"/>
              </a:rPr>
              <a:t>:</a:t>
            </a:r>
            <a:endParaRPr lang="en-US" sz="24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400" b="1" dirty="0">
                <a:latin typeface="Times New Roman" panose="02020603050405020304" pitchFamily="18" charset="0"/>
                <a:ea typeface="Calibri" panose="020F0502020204030204" pitchFamily="34" charset="0"/>
                <a:cs typeface="Arial" panose="020B0604020202020204" pitchFamily="34" charset="0"/>
              </a:rPr>
              <a:t>Albuterol [Salbutamol] (Ventolin) </a:t>
            </a:r>
            <a:r>
              <a:rPr lang="en-US" sz="2400" i="1" dirty="0">
                <a:latin typeface="Times New Roman" panose="02020603050405020304" pitchFamily="18" charset="0"/>
                <a:ea typeface="Calibri" panose="020F0502020204030204" pitchFamily="34" charset="0"/>
                <a:cs typeface="Arial" panose="020B0604020202020204" pitchFamily="34" charset="0"/>
              </a:rPr>
              <a:t>Albuterol </a:t>
            </a:r>
            <a:r>
              <a:rPr lang="en-US" sz="2400" dirty="0">
                <a:latin typeface="Times New Roman" panose="02020603050405020304" pitchFamily="18" charset="0"/>
                <a:ea typeface="Calibri" panose="020F0502020204030204" pitchFamily="34" charset="0"/>
                <a:cs typeface="Arial" panose="020B0604020202020204" pitchFamily="34" charset="0"/>
              </a:rPr>
              <a:t>is the short-acting </a:t>
            </a:r>
            <a:r>
              <a:rPr lang="en-US" sz="2400" dirty="0">
                <a:latin typeface="Times New Roman" panose="02020603050405020304" pitchFamily="18" charset="0"/>
                <a:ea typeface="STIXGeneral-Regular"/>
                <a:cs typeface="Arial" panose="020B0604020202020204" pitchFamily="34" charset="0"/>
              </a:rPr>
              <a:t>β</a:t>
            </a:r>
            <a:r>
              <a:rPr lang="en-US" sz="2400" dirty="0">
                <a:latin typeface="Times New Roman" panose="02020603050405020304" pitchFamily="18" charset="0"/>
                <a:ea typeface="Calibri" panose="020F0502020204030204" pitchFamily="34" charset="0"/>
                <a:cs typeface="Arial" panose="020B0604020202020204" pitchFamily="34" charset="0"/>
              </a:rPr>
              <a:t>2 agonist of choice for the management of acute asthma symptoms.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algn="just" rtl="0">
              <a:lnSpc>
                <a:spcPct val="107000"/>
              </a:lnSpc>
              <a:spcAft>
                <a:spcPts val="0"/>
              </a:spcAft>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400" b="1" dirty="0">
                <a:latin typeface="Times New Roman" panose="02020603050405020304" pitchFamily="18" charset="0"/>
                <a:ea typeface="Calibri" panose="020F0502020204030204" pitchFamily="34" charset="0"/>
                <a:cs typeface="Arial" panose="020B0604020202020204" pitchFamily="34" charset="0"/>
              </a:rPr>
              <a:t>Phenylephrine</a:t>
            </a:r>
            <a:r>
              <a:rPr lang="en-US" sz="2400" dirty="0">
                <a:latin typeface="Times New Roman" panose="02020603050405020304" pitchFamily="18" charset="0"/>
                <a:ea typeface="Calibri" panose="020F0502020204030204" pitchFamily="34" charset="0"/>
                <a:cs typeface="Arial" panose="020B0604020202020204" pitchFamily="34" charset="0"/>
              </a:rPr>
              <a:t>: stimulates alpha1 receptors, it is indicated as local nasal decongestant and for short-term treatment of shock. Phenylephrine</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is also used in ophthalmic solutions for </a:t>
            </a:r>
            <a:r>
              <a:rPr lang="en-US" sz="2400" dirty="0" err="1">
                <a:latin typeface="Times New Roman" panose="02020603050405020304" pitchFamily="18" charset="0"/>
                <a:ea typeface="Calibri" panose="020F0502020204030204" pitchFamily="34" charset="0"/>
                <a:cs typeface="Arial" panose="020B0604020202020204" pitchFamily="34" charset="0"/>
              </a:rPr>
              <a:t>mydriasis</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algn="l" rtl="0">
              <a:lnSpc>
                <a:spcPct val="107000"/>
              </a:lnSpc>
            </a:pPr>
            <a:r>
              <a:rPr lang="en-US" sz="2400" b="1"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indent="-276860" algn="just" rtl="0">
              <a:lnSpc>
                <a:spcPct val="107000"/>
              </a:lnSpc>
              <a:spcAft>
                <a:spcPts val="0"/>
              </a:spcAft>
            </a:pP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Adverse Reactions of Direct Adrenergic Agonists</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400" dirty="0">
                <a:latin typeface="Times New Roman" panose="02020603050405020304" pitchFamily="18" charset="0"/>
                <a:ea typeface="Calibri" panose="020F0502020204030204" pitchFamily="34" charset="0"/>
                <a:cs typeface="Arial" panose="020B0604020202020204" pitchFamily="34" charset="0"/>
              </a:rPr>
              <a:t>(arrhythmias, tachycardia, anxiety, dizziness, insomnia, palpitation, headache, hypertension, angina).</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0"/>
              </a:spcAft>
            </a:pPr>
            <a:r>
              <a:rPr lang="en-US" sz="2400" dirty="0">
                <a:solidFill>
                  <a:srgbClr val="00B0F0"/>
                </a:solidFill>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9007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259632" y="332656"/>
            <a:ext cx="7416824" cy="5624745"/>
          </a:xfrm>
          <a:prstGeom prst="rect">
            <a:avLst/>
          </a:prstGeom>
        </p:spPr>
        <p:txBody>
          <a:bodyPr wrap="square">
            <a:spAutoFit/>
          </a:bodyPr>
          <a:lstStyle/>
          <a:p>
            <a:pPr marL="342900" lvl="0" indent="-342900" algn="l" rtl="0">
              <a:lnSpc>
                <a:spcPct val="107000"/>
              </a:lnSpc>
              <a:spcAft>
                <a:spcPts val="0"/>
              </a:spcAft>
              <a:buFont typeface="Symbol" panose="05050102010706020507" pitchFamily="18" charset="2"/>
              <a:buBlip>
                <a:blip r:embed="rId3"/>
              </a:buBlip>
            </a:pPr>
            <a:r>
              <a:rPr lang="en-US" sz="24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Indirect-acting adrenergic agonists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algn="just" rtl="0">
              <a:lnSpc>
                <a:spcPct val="107000"/>
              </a:lnSpc>
              <a:spcAft>
                <a:spcPts val="0"/>
              </a:spcAft>
            </a:pPr>
            <a:r>
              <a:rPr lang="en-US" sz="2400" dirty="0">
                <a:latin typeface="Times New Roman" panose="02020603050405020304" pitchFamily="18" charset="0"/>
                <a:ea typeface="Calibri" panose="020F0502020204030204" pitchFamily="34" charset="0"/>
                <a:cs typeface="Arial" panose="020B0604020202020204" pitchFamily="34" charset="0"/>
              </a:rPr>
              <a:t>Indirect-acting adrenergic agonists cause the release, inhibit the reuptake, or inhibit the degradation of epinephrine or norepinephrine. They potentiate the effects of epinephrine or norepinephrine produced endogenously, but do not directly affect postsynaptic receptors</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algn="just" rtl="0">
              <a:lnSpc>
                <a:spcPct val="107000"/>
              </a:lnSpc>
              <a:spcAft>
                <a:spcPts val="0"/>
              </a:spcAft>
            </a:pPr>
            <a:r>
              <a:rPr lang="en-US" sz="2400" b="1" dirty="0" err="1">
                <a:latin typeface="Times New Roman" panose="02020603050405020304" pitchFamily="18" charset="0"/>
                <a:ea typeface="Calibri" panose="020F0502020204030204" pitchFamily="34" charset="0"/>
                <a:cs typeface="Arial" panose="020B0604020202020204" pitchFamily="34" charset="0"/>
              </a:rPr>
              <a:t>e.g</a:t>
            </a:r>
            <a:r>
              <a:rPr lang="en-US" sz="2400" b="1" dirty="0" smtClean="0">
                <a:latin typeface="Times New Roman" panose="02020603050405020304" pitchFamily="18" charset="0"/>
                <a:ea typeface="Calibri" panose="020F0502020204030204" pitchFamily="34" charset="0"/>
                <a:cs typeface="Arial" panose="020B0604020202020204" pitchFamily="34" charset="0"/>
              </a:rPr>
              <a:t>:</a:t>
            </a:r>
          </a:p>
          <a:p>
            <a:pPr marL="457200" algn="just" rtl="0">
              <a:lnSpc>
                <a:spcPct val="107000"/>
              </a:lnSpc>
              <a:spcAft>
                <a:spcPts val="0"/>
              </a:spcAft>
            </a:pPr>
            <a:r>
              <a:rPr lang="en-US" sz="2400" b="1" dirty="0">
                <a:latin typeface="Times New Roman" panose="02020603050405020304" pitchFamily="18" charset="0"/>
                <a:ea typeface="Calibri" panose="020F0502020204030204" pitchFamily="34" charset="0"/>
                <a:cs typeface="Arial" panose="020B0604020202020204" pitchFamily="34" charset="0"/>
              </a:rPr>
              <a:t>-</a:t>
            </a:r>
            <a:r>
              <a:rPr lang="en-US" sz="2400" b="1" dirty="0" smtClean="0">
                <a:latin typeface="Times New Roman" panose="02020603050405020304" pitchFamily="18" charset="0"/>
                <a:ea typeface="Calibri" panose="020F0502020204030204" pitchFamily="34" charset="0"/>
                <a:cs typeface="Arial" panose="020B0604020202020204" pitchFamily="34" charset="0"/>
              </a:rPr>
              <a:t> </a:t>
            </a:r>
            <a:r>
              <a:rPr lang="en-US" sz="2400" b="1" dirty="0">
                <a:latin typeface="Times New Roman" panose="02020603050405020304" pitchFamily="18" charset="0"/>
                <a:ea typeface="Calibri" panose="020F0502020204030204" pitchFamily="34" charset="0"/>
                <a:cs typeface="Arial" panose="020B0604020202020204" pitchFamily="34" charset="0"/>
              </a:rPr>
              <a:t>Amphetamine: </a:t>
            </a:r>
            <a:r>
              <a:rPr lang="en-US" sz="2400" dirty="0">
                <a:latin typeface="Times New Roman" panose="02020603050405020304" pitchFamily="18" charset="0"/>
                <a:ea typeface="Calibri" panose="020F0502020204030204" pitchFamily="34" charset="0"/>
                <a:cs typeface="Arial" panose="020B0604020202020204" pitchFamily="34" charset="0"/>
              </a:rPr>
              <a:t>Its actions are mediated primarily through an increase in release of </a:t>
            </a:r>
            <a:r>
              <a:rPr lang="en-US" sz="2400" dirty="0" err="1">
                <a:latin typeface="Times New Roman" panose="02020603050405020304" pitchFamily="18" charset="0"/>
                <a:ea typeface="Calibri" panose="020F0502020204030204" pitchFamily="34" charset="0"/>
                <a:cs typeface="Arial" panose="020B0604020202020204" pitchFamily="34" charset="0"/>
              </a:rPr>
              <a:t>catecholamines</a:t>
            </a:r>
            <a:r>
              <a:rPr lang="en-US" sz="2400" dirty="0">
                <a:latin typeface="Times New Roman" panose="02020603050405020304" pitchFamily="18" charset="0"/>
                <a:ea typeface="Calibri" panose="020F0502020204030204" pitchFamily="34" charset="0"/>
                <a:cs typeface="Arial" panose="020B0604020202020204" pitchFamily="34" charset="0"/>
              </a:rPr>
              <a:t> such as dopamine and norepinephrine from nerve terminals.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algn="just" rtl="0">
              <a:lnSpc>
                <a:spcPct val="107000"/>
              </a:lnSpc>
              <a:spcAft>
                <a:spcPts val="0"/>
              </a:spcAft>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algn="just" rtl="0">
              <a:lnSpc>
                <a:spcPct val="107000"/>
              </a:lnSpc>
              <a:spcAft>
                <a:spcPts val="0"/>
              </a:spcAft>
            </a:pP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b="1" dirty="0">
                <a:latin typeface="Times New Roman" panose="02020603050405020304" pitchFamily="18" charset="0"/>
                <a:ea typeface="Calibri" panose="020F0502020204030204" pitchFamily="34" charset="0"/>
                <a:cs typeface="Arial" panose="020B0604020202020204" pitchFamily="34" charset="0"/>
              </a:rPr>
              <a:t>Tyramine</a:t>
            </a:r>
            <a:r>
              <a:rPr lang="en-US" sz="2400" dirty="0">
                <a:latin typeface="Times New Roman" panose="02020603050405020304" pitchFamily="18" charset="0"/>
                <a:ea typeface="Calibri" panose="020F0502020204030204" pitchFamily="34" charset="0"/>
                <a:cs typeface="Arial" panose="020B0604020202020204" pitchFamily="34" charset="0"/>
              </a:rPr>
              <a:t>: it inhibits the enzyme monoamine oxidase (MAO).</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95323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259632" y="404664"/>
            <a:ext cx="7416824" cy="5624617"/>
          </a:xfrm>
          <a:prstGeom prst="rect">
            <a:avLst/>
          </a:prstGeom>
        </p:spPr>
        <p:txBody>
          <a:bodyPr wrap="square">
            <a:spAutoFit/>
          </a:bodyPr>
          <a:lstStyle/>
          <a:p>
            <a:pPr marL="342900" lvl="0" indent="-342900" algn="just" rtl="0">
              <a:lnSpc>
                <a:spcPct val="107000"/>
              </a:lnSpc>
              <a:spcAft>
                <a:spcPts val="0"/>
              </a:spcAft>
              <a:buFont typeface="Symbol" panose="05050102010706020507" pitchFamily="18" charset="2"/>
              <a:buBlip>
                <a:blip r:embed="rId3"/>
              </a:buBlip>
            </a:pPr>
            <a:r>
              <a:rPr lang="en-US"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Mixed-acting Adrenergic </a:t>
            </a:r>
            <a:r>
              <a:rPr lang="en-US" sz="28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Agonist</a:t>
            </a:r>
          </a:p>
          <a:p>
            <a:pPr lvl="0" algn="just" rtl="0">
              <a:lnSpc>
                <a:spcPct val="107000"/>
              </a:lnSpc>
              <a:spcAft>
                <a:spcPts val="0"/>
              </a:spcAft>
            </a:pP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800" b="1" dirty="0">
                <a:latin typeface="Times New Roman" panose="02020603050405020304" pitchFamily="18" charset="0"/>
                <a:ea typeface="Calibri" panose="020F0502020204030204" pitchFamily="34" charset="0"/>
                <a:cs typeface="Arial" panose="020B0604020202020204" pitchFamily="34" charset="0"/>
              </a:rPr>
              <a:t>Mechanism of action:</a:t>
            </a:r>
            <a:r>
              <a:rPr lang="en-US" sz="2800" dirty="0">
                <a:latin typeface="Times New Roman" panose="02020603050405020304" pitchFamily="18" charset="0"/>
                <a:ea typeface="Calibri" panose="020F0502020204030204" pitchFamily="34" charset="0"/>
                <a:cs typeface="Arial" panose="020B0604020202020204" pitchFamily="34" charset="0"/>
              </a:rPr>
              <a:t> They not only release stored norepinephrine from nerve endings but also directly stimulate both </a:t>
            </a:r>
            <a:r>
              <a:rPr lang="en-US" sz="2800" dirty="0">
                <a:latin typeface="Times New Roman" panose="02020603050405020304" pitchFamily="18" charset="0"/>
                <a:ea typeface="STIXGeneral-Regular"/>
                <a:cs typeface="Arial" panose="020B0604020202020204" pitchFamily="34" charset="0"/>
              </a:rPr>
              <a:t>α </a:t>
            </a:r>
            <a:r>
              <a:rPr lang="en-US" sz="2800" dirty="0">
                <a:latin typeface="Times New Roman" panose="02020603050405020304" pitchFamily="18" charset="0"/>
                <a:ea typeface="Calibri" panose="020F0502020204030204" pitchFamily="34" charset="0"/>
                <a:cs typeface="Arial" panose="020B0604020202020204" pitchFamily="34" charset="0"/>
              </a:rPr>
              <a:t>and </a:t>
            </a:r>
            <a:r>
              <a:rPr lang="en-US" sz="2800" dirty="0">
                <a:latin typeface="Times New Roman" panose="02020603050405020304" pitchFamily="18" charset="0"/>
                <a:ea typeface="STIXGeneral-Regular"/>
                <a:cs typeface="Arial" panose="020B0604020202020204" pitchFamily="34" charset="0"/>
              </a:rPr>
              <a:t>β </a:t>
            </a:r>
            <a:r>
              <a:rPr lang="en-US" sz="2800" dirty="0">
                <a:latin typeface="Times New Roman" panose="02020603050405020304" pitchFamily="18" charset="0"/>
                <a:ea typeface="Calibri" panose="020F0502020204030204" pitchFamily="34" charset="0"/>
                <a:cs typeface="Arial" panose="020B0604020202020204" pitchFamily="34" charset="0"/>
              </a:rPr>
              <a:t>receptors.</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800" b="1" dirty="0">
                <a:latin typeface="Times New Roman" panose="02020603050405020304" pitchFamily="18" charset="0"/>
                <a:ea typeface="Calibri" panose="020F0502020204030204" pitchFamily="34" charset="0"/>
                <a:cs typeface="Arial" panose="020B0604020202020204" pitchFamily="34" charset="0"/>
              </a:rPr>
              <a:t>e.g.: </a:t>
            </a:r>
            <a:r>
              <a:rPr lang="en-US" sz="2800" dirty="0">
                <a:latin typeface="Times New Roman" panose="02020603050405020304" pitchFamily="18" charset="0"/>
                <a:ea typeface="Calibri" panose="020F0502020204030204" pitchFamily="34" charset="0"/>
                <a:cs typeface="Arial" panose="020B0604020202020204" pitchFamily="34" charset="0"/>
              </a:rPr>
              <a:t>Ephedrine and </a:t>
            </a:r>
            <a:r>
              <a:rPr lang="en-US" sz="2800" dirty="0" smtClean="0">
                <a:latin typeface="Times New Roman" panose="02020603050405020304" pitchFamily="18" charset="0"/>
                <a:ea typeface="Calibri" panose="020F0502020204030204" pitchFamily="34" charset="0"/>
                <a:cs typeface="Arial" panose="020B0604020202020204" pitchFamily="34" charset="0"/>
              </a:rPr>
              <a:t>pseudoephedrine</a:t>
            </a:r>
          </a:p>
          <a:p>
            <a:pPr lvl="0" algn="just" rtl="0">
              <a:lnSpc>
                <a:spcPct val="107000"/>
              </a:lnSpc>
              <a:spcAft>
                <a:spcPts val="0"/>
              </a:spcAft>
            </a:pP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800" b="1" dirty="0">
                <a:latin typeface="Times New Roman" panose="02020603050405020304" pitchFamily="18" charset="0"/>
                <a:ea typeface="Calibri" panose="020F0502020204030204" pitchFamily="34" charset="0"/>
                <a:cs typeface="Arial" panose="020B0604020202020204" pitchFamily="34" charset="0"/>
              </a:rPr>
              <a:t>indication: </a:t>
            </a:r>
            <a:r>
              <a:rPr lang="en-US" sz="2800" dirty="0">
                <a:latin typeface="Times New Roman" panose="02020603050405020304" pitchFamily="18" charset="0"/>
                <a:ea typeface="Calibri" panose="020F0502020204030204" pitchFamily="34" charset="0"/>
                <a:cs typeface="Arial" panose="020B0604020202020204" pitchFamily="34" charset="0"/>
              </a:rPr>
              <a:t>Pseudoephedrine is primarily used orally to treat nasal and sinus congestion.</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800" b="1" dirty="0">
                <a:latin typeface="Times New Roman" panose="02020603050405020304" pitchFamily="18" charset="0"/>
                <a:ea typeface="Calibri" panose="020F0502020204030204" pitchFamily="34" charset="0"/>
                <a:cs typeface="Arial" panose="020B0604020202020204" pitchFamily="34" charset="0"/>
              </a:rPr>
              <a:t>Adverse Reactions </a:t>
            </a:r>
            <a:r>
              <a:rPr lang="en-US" sz="2800" dirty="0">
                <a:latin typeface="Times New Roman" panose="02020603050405020304" pitchFamily="18" charset="0"/>
                <a:ea typeface="Calibri" panose="020F0502020204030204" pitchFamily="34" charset="0"/>
                <a:cs typeface="Arial" panose="020B0604020202020204" pitchFamily="34" charset="0"/>
              </a:rPr>
              <a:t>of indirect-acting adrenergic drugs: (Anxiety, insomnia, tenseness, dysuria).</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70998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87624" y="404664"/>
            <a:ext cx="7488832" cy="5295360"/>
          </a:xfrm>
          <a:prstGeom prst="rect">
            <a:avLst/>
          </a:prstGeom>
        </p:spPr>
        <p:txBody>
          <a:bodyPr wrap="square">
            <a:spAutoFit/>
          </a:bodyPr>
          <a:lstStyle/>
          <a:p>
            <a:pPr marL="342900" lvl="0" indent="-342900" algn="just" rtl="0">
              <a:lnSpc>
                <a:spcPct val="107000"/>
              </a:lnSpc>
              <a:spcAft>
                <a:spcPts val="800"/>
              </a:spcAft>
              <a:buFont typeface="Symbol" panose="05050102010706020507" pitchFamily="18" charset="2"/>
              <a:buBlip>
                <a:blip r:embed="rId3"/>
              </a:buBlip>
            </a:pPr>
            <a:r>
              <a:rPr lang="en-US"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Adrenergic Antagonist</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Drugs that block adrenergic receptors or interfere with action or release of </a:t>
            </a:r>
            <a:r>
              <a:rPr lang="en-US" sz="2800" dirty="0" err="1">
                <a:latin typeface="Times New Roman" panose="02020603050405020304" pitchFamily="18" charset="0"/>
                <a:ea typeface="Calibri" panose="020F0502020204030204" pitchFamily="34" charset="0"/>
                <a:cs typeface="Arial" panose="020B0604020202020204" pitchFamily="34" charset="0"/>
              </a:rPr>
              <a:t>catecholamines</a:t>
            </a:r>
            <a:r>
              <a:rPr lang="en-US" sz="2800" dirty="0">
                <a:latin typeface="Times New Roman" panose="02020603050405020304" pitchFamily="18"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algn="ctr" rtl="0">
              <a:lnSpc>
                <a:spcPct val="107000"/>
              </a:lnSpc>
              <a:spcAft>
                <a:spcPts val="800"/>
              </a:spcAft>
            </a:pPr>
            <a:r>
              <a:rPr lang="en-US" sz="2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A-Direct action</a:t>
            </a:r>
            <a:endParaRPr lang="en-US"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800" b="1" dirty="0">
                <a:solidFill>
                  <a:srgbClr val="2E74B5"/>
                </a:solidFill>
                <a:latin typeface="Times New Roman" panose="02020603050405020304" pitchFamily="18" charset="0"/>
                <a:ea typeface="Calibri" panose="020F0502020204030204" pitchFamily="34" charset="0"/>
                <a:cs typeface="Arial" panose="020B0604020202020204" pitchFamily="34" charset="0"/>
              </a:rPr>
              <a:t>1-Beta blocker:</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a-Atenolol: </a:t>
            </a:r>
            <a:r>
              <a:rPr lang="en-US" sz="2800" dirty="0">
                <a:latin typeface="Times New Roman" panose="02020603050405020304" pitchFamily="18" charset="0"/>
                <a:ea typeface="Calibri" panose="020F0502020204030204" pitchFamily="34" charset="0"/>
                <a:cs typeface="Arial" panose="020B0604020202020204" pitchFamily="34" charset="0"/>
              </a:rPr>
              <a:t>block β1, mainly used in hypertension and angina.</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b-</a:t>
            </a:r>
            <a:r>
              <a:rPr lang="en-US" sz="2800" b="1" dirty="0" err="1">
                <a:latin typeface="Times New Roman" panose="02020603050405020304" pitchFamily="18" charset="0"/>
                <a:ea typeface="Calibri" panose="020F0502020204030204" pitchFamily="34" charset="0"/>
                <a:cs typeface="Arial" panose="020B0604020202020204" pitchFamily="34" charset="0"/>
              </a:rPr>
              <a:t>Practolol</a:t>
            </a:r>
            <a:r>
              <a:rPr lang="en-US" sz="2800" b="1" dirty="0">
                <a:latin typeface="Times New Roman" panose="02020603050405020304" pitchFamily="18" charset="0"/>
                <a:ea typeface="Calibri" panose="020F0502020204030204" pitchFamily="34" charset="0"/>
                <a:cs typeface="Arial" panose="020B0604020202020204" pitchFamily="34"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β1</a:t>
            </a:r>
            <a:r>
              <a:rPr lang="en-US" sz="2800" b="1" dirty="0">
                <a:latin typeface="Times New Roman" panose="02020603050405020304" pitchFamily="18" charset="0"/>
                <a:ea typeface="Calibri" panose="020F0502020204030204" pitchFamily="34" charset="0"/>
                <a:cs typeface="Arial" panose="020B0604020202020204" pitchFamily="34" charset="0"/>
              </a:rPr>
              <a:t> blocker</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c-Propranolol: block </a:t>
            </a:r>
            <a:r>
              <a:rPr lang="en-US" sz="2800" dirty="0">
                <a:latin typeface="Times New Roman" panose="02020603050405020304" pitchFamily="18" charset="0"/>
                <a:ea typeface="Calibri" panose="020F0502020204030204" pitchFamily="34" charset="0"/>
                <a:cs typeface="Arial" panose="020B0604020202020204" pitchFamily="34" charset="0"/>
              </a:rPr>
              <a:t>β1 and β2 used in treatment of tachycardia hypertension and shock</a:t>
            </a:r>
            <a:r>
              <a:rPr lang="en-US" sz="2800" b="1" dirty="0">
                <a:latin typeface="Times New Roman" panose="02020603050405020304" pitchFamily="18"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8227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331640" y="150984"/>
            <a:ext cx="7488832" cy="6528647"/>
          </a:xfrm>
          <a:prstGeom prst="rect">
            <a:avLst/>
          </a:prstGeom>
        </p:spPr>
        <p:txBody>
          <a:bodyPr wrap="square">
            <a:spAutoFit/>
          </a:bodyPr>
          <a:lstStyle/>
          <a:p>
            <a:pPr algn="l" rtl="0">
              <a:lnSpc>
                <a:spcPct val="107000"/>
              </a:lnSpc>
              <a:spcAft>
                <a:spcPts val="800"/>
              </a:spcAft>
            </a:pPr>
            <a:r>
              <a:rPr lang="en-US" sz="2400" b="1" dirty="0">
                <a:solidFill>
                  <a:srgbClr val="2E74B5"/>
                </a:solidFill>
                <a:latin typeface="Times New Roman" panose="02020603050405020304" pitchFamily="18" charset="0"/>
                <a:ea typeface="Calibri" panose="020F0502020204030204" pitchFamily="34" charset="0"/>
                <a:cs typeface="Arial" panose="020B0604020202020204" pitchFamily="34" charset="0"/>
              </a:rPr>
              <a:t>2-Alpha blocker:</a:t>
            </a:r>
            <a:endParaRPr lang="en-US" sz="2400" dirty="0">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400" b="1" u="sng" dirty="0">
                <a:solidFill>
                  <a:srgbClr val="002060"/>
                </a:solidFill>
                <a:latin typeface="Times New Roman" panose="02020603050405020304" pitchFamily="18" charset="0"/>
                <a:ea typeface="Calibri" panose="020F0502020204030204" pitchFamily="34" charset="0"/>
                <a:cs typeface="Arial" panose="020B0604020202020204" pitchFamily="34" charset="0"/>
              </a:rPr>
              <a:t>A- Reversible Alpha blocker:</a:t>
            </a:r>
            <a:endParaRPr lang="en-US" sz="2400" dirty="0">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a-</a:t>
            </a:r>
            <a:r>
              <a:rPr lang="en-US" sz="2400" b="1" dirty="0" err="1">
                <a:latin typeface="Times New Roman" panose="02020603050405020304" pitchFamily="18" charset="0"/>
                <a:ea typeface="Calibri" panose="020F0502020204030204" pitchFamily="34" charset="0"/>
                <a:cs typeface="Arial" panose="020B0604020202020204" pitchFamily="34" charset="0"/>
              </a:rPr>
              <a:t>Prazosin</a:t>
            </a:r>
            <a:r>
              <a:rPr lang="en-US" sz="2400" b="1" dirty="0">
                <a:latin typeface="Times New Roman" panose="02020603050405020304" pitchFamily="18" charset="0"/>
                <a:ea typeface="Calibri" panose="020F0502020204030204" pitchFamily="34" charset="0"/>
                <a:cs typeface="Arial" panose="020B0604020202020204" pitchFamily="34" charset="0"/>
              </a:rPr>
              <a:t>: α1 blocker for hypertension and shock.</a:t>
            </a:r>
            <a:endParaRPr lang="en-US" sz="2400" dirty="0">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b-</a:t>
            </a:r>
            <a:r>
              <a:rPr lang="en-US" sz="2400" b="1" dirty="0" err="1">
                <a:latin typeface="Times New Roman" panose="02020603050405020304" pitchFamily="18" charset="0"/>
                <a:ea typeface="Calibri" panose="020F0502020204030204" pitchFamily="34" charset="0"/>
                <a:cs typeface="Arial" panose="020B0604020202020204" pitchFamily="34" charset="0"/>
              </a:rPr>
              <a:t>Phentolamin</a:t>
            </a:r>
            <a:r>
              <a:rPr lang="en-US" sz="2400" b="1" dirty="0">
                <a:latin typeface="Times New Roman" panose="02020603050405020304" pitchFamily="18" charset="0"/>
                <a:ea typeface="Calibri" panose="020F0502020204030204" pitchFamily="34" charset="0"/>
                <a:cs typeface="Arial" panose="020B0604020202020204" pitchFamily="34" charset="0"/>
              </a:rPr>
              <a:t>: α1 and α2 blocker.</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c-</a:t>
            </a:r>
            <a:r>
              <a:rPr lang="en-US" sz="2400" b="1" dirty="0" err="1">
                <a:latin typeface="Times New Roman" panose="02020603050405020304" pitchFamily="18" charset="0"/>
                <a:ea typeface="Calibri" panose="020F0502020204030204" pitchFamily="34" charset="0"/>
                <a:cs typeface="Arial" panose="020B0604020202020204" pitchFamily="34" charset="0"/>
              </a:rPr>
              <a:t>Yohembin</a:t>
            </a:r>
            <a:r>
              <a:rPr lang="en-US" sz="2400" dirty="0">
                <a:latin typeface="Times New Roman" panose="02020603050405020304" pitchFamily="18" charset="0"/>
                <a:ea typeface="Calibri" panose="020F0502020204030204" pitchFamily="34" charset="0"/>
                <a:cs typeface="Arial" panose="020B0604020202020204" pitchFamily="34" charset="0"/>
              </a:rPr>
              <a:t>: α2 blocker used as a sexual stimulant and in the treatment of erectile dysfunction. Its use in the treatment of these disorders is not recommended, due to lack of demonstrated efficacy.</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400" b="1" u="sng" dirty="0">
                <a:solidFill>
                  <a:srgbClr val="002060"/>
                </a:solidFill>
                <a:latin typeface="Times New Roman" panose="02020603050405020304" pitchFamily="18" charset="0"/>
                <a:ea typeface="Calibri" panose="020F0502020204030204" pitchFamily="34" charset="0"/>
                <a:cs typeface="Arial" panose="020B0604020202020204" pitchFamily="34" charset="0"/>
              </a:rPr>
              <a:t>B- Irreversible Alpha blocker:</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400" b="1" u="sng" dirty="0">
                <a:latin typeface="Times New Roman" panose="02020603050405020304" pitchFamily="18" charset="0"/>
                <a:ea typeface="Calibri" panose="020F0502020204030204" pitchFamily="34" charset="0"/>
                <a:cs typeface="Arial" panose="020B0604020202020204" pitchFamily="34" charset="0"/>
              </a:rPr>
              <a:t>a-</a:t>
            </a:r>
            <a:r>
              <a:rPr lang="en-US" sz="2400" b="1" u="sng" dirty="0" err="1">
                <a:latin typeface="Times New Roman" panose="02020603050405020304" pitchFamily="18" charset="0"/>
                <a:ea typeface="Calibri" panose="020F0502020204030204" pitchFamily="34" charset="0"/>
                <a:cs typeface="Arial" panose="020B0604020202020204" pitchFamily="34" charset="0"/>
              </a:rPr>
              <a:t>Phenoxybenzamine</a:t>
            </a:r>
            <a:r>
              <a:rPr lang="en-US" sz="2400" b="1" u="sng"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α1 and α2 blocker</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b-</a:t>
            </a:r>
            <a:r>
              <a:rPr lang="en-US" sz="2400" b="1" dirty="0" err="1">
                <a:latin typeface="Times New Roman" panose="02020603050405020304" pitchFamily="18" charset="0"/>
                <a:ea typeface="Calibri" panose="020F0502020204030204" pitchFamily="34" charset="0"/>
                <a:cs typeface="Arial" panose="020B0604020202020204" pitchFamily="34" charset="0"/>
              </a:rPr>
              <a:t>Dibenamine</a:t>
            </a:r>
            <a:r>
              <a:rPr lang="en-US" sz="2400" b="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α1 and α2 blocker (long action) used for hypertension</a:t>
            </a:r>
            <a:r>
              <a:rPr lang="en-US" sz="2400" b="1" dirty="0">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1558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43608" y="836712"/>
            <a:ext cx="7704856" cy="4191276"/>
          </a:xfrm>
          <a:prstGeom prst="rect">
            <a:avLst/>
          </a:prstGeom>
        </p:spPr>
        <p:txBody>
          <a:bodyPr wrap="square">
            <a:spAutoFit/>
          </a:bodyPr>
          <a:lstStyle/>
          <a:p>
            <a:pPr algn="ctr" rtl="0">
              <a:lnSpc>
                <a:spcPct val="107000"/>
              </a:lnSpc>
              <a:spcAft>
                <a:spcPts val="800"/>
              </a:spcAft>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B- Indirect action</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1-Reserpine:</a:t>
            </a:r>
            <a:r>
              <a:rPr lang="en-US" sz="3200" dirty="0">
                <a:latin typeface="Times New Roman" panose="02020603050405020304" pitchFamily="18" charset="0"/>
                <a:ea typeface="Calibri" panose="020F0502020204030204" pitchFamily="34" charset="0"/>
                <a:cs typeface="Arial" panose="020B0604020202020204" pitchFamily="34" charset="0"/>
              </a:rPr>
              <a:t> Prevent storage of NE in vesicles used for hypertension</a:t>
            </a:r>
            <a:r>
              <a:rPr lang="en-US" sz="3200" b="1" dirty="0" smtClean="0">
                <a:latin typeface="Times New Roman" panose="02020603050405020304" pitchFamily="18" charset="0"/>
                <a:ea typeface="Calibri" panose="020F0502020204030204" pitchFamily="34" charset="0"/>
                <a:cs typeface="Arial" panose="020B0604020202020204" pitchFamily="34" charset="0"/>
              </a:rPr>
              <a:t>.</a:t>
            </a:r>
          </a:p>
          <a:p>
            <a:pPr algn="l" rtl="0">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2-Quanethidin:</a:t>
            </a:r>
            <a:r>
              <a:rPr lang="en-US" sz="3200" dirty="0">
                <a:latin typeface="Times New Roman" panose="02020603050405020304" pitchFamily="18" charset="0"/>
                <a:ea typeface="Calibri" panose="020F0502020204030204" pitchFamily="34" charset="0"/>
                <a:cs typeface="Arial" panose="020B0604020202020204" pitchFamily="34" charset="0"/>
              </a:rPr>
              <a:t> Prevent release of NE from vesicles.</a:t>
            </a:r>
            <a:endParaRPr lang="en-US" sz="3200" dirty="0">
              <a:latin typeface="Calibri" panose="020F0502020204030204" pitchFamily="34" charset="0"/>
              <a:ea typeface="Calibri" panose="020F0502020204030204" pitchFamily="34" charset="0"/>
              <a:cs typeface="Arial" panose="020B0604020202020204" pitchFamily="34" charset="0"/>
            </a:endParaRPr>
          </a:p>
          <a:p>
            <a:pPr marL="228600" algn="l" rtl="0">
              <a:lnSpc>
                <a:spcPct val="107000"/>
              </a:lnSpc>
              <a:spcAft>
                <a:spcPts val="0"/>
              </a:spcAft>
            </a:pPr>
            <a:r>
              <a:rPr lang="en-US" sz="3200" dirty="0">
                <a:latin typeface="Times New Roman" panose="02020603050405020304" pitchFamily="18"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21922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331640" y="1546275"/>
            <a:ext cx="6193656"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rtl="0" eaLnBrk="0" hangingPunct="0">
              <a:tabLst>
                <a:tab pos="457200" algn="l"/>
              </a:tabLst>
            </a:pPr>
            <a:r>
              <a:rPr lang="en-US" sz="8000" b="1"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Thanks </a:t>
            </a:r>
          </a:p>
          <a:p>
            <a:pPr algn="ctr" rtl="0" eaLnBrk="0" hangingPunct="0">
              <a:tabLst>
                <a:tab pos="457200" algn="l"/>
              </a:tabLst>
            </a:pPr>
            <a:r>
              <a:rPr lang="en-US" sz="8000" b="1"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For Listening</a:t>
            </a:r>
          </a:p>
          <a:p>
            <a:pPr algn="ctr" rtl="0" eaLnBrk="0" hangingPunct="0">
              <a:tabLst>
                <a:tab pos="457200" algn="l"/>
              </a:tabLst>
            </a:pPr>
            <a:endParaRPr lang="en-US" sz="4400" b="1"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37418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476672"/>
            <a:ext cx="7272808" cy="5593519"/>
          </a:xfrm>
          <a:prstGeom prst="rect">
            <a:avLst/>
          </a:prstGeom>
        </p:spPr>
        <p:txBody>
          <a:bodyPr wrap="square">
            <a:spAutoFit/>
          </a:bodyPr>
          <a:lstStyle/>
          <a:p>
            <a:pPr algn="just" rtl="0">
              <a:lnSpc>
                <a:spcPct val="107000"/>
              </a:lnSpc>
              <a:spcAft>
                <a:spcPts val="0"/>
              </a:spcAf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Adrenergic drugs (Sympathomimetic)</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Adrenergic drugs stimulate adrenergic receptors, thereby activating the sympathetic nervous system and inducing symptoms characteristic of the fight-or-flight response (sympathetic stimulation).</a:t>
            </a:r>
          </a:p>
          <a:p>
            <a:pPr algn="just" rtl="0">
              <a:lnSpc>
                <a:spcPct val="107000"/>
              </a:lnSpc>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algn="just" rtl="0">
              <a:lnSpc>
                <a:spcPct val="107000"/>
              </a:lnSpc>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 Adrenergic agonists</a:t>
            </a:r>
            <a:r>
              <a:rPr lang="en-US" sz="2800" dirty="0">
                <a:latin typeface="Times New Roman" panose="02020603050405020304" pitchFamily="18" charset="0"/>
                <a:ea typeface="Calibri" panose="020F0502020204030204" pitchFamily="34" charset="0"/>
                <a:cs typeface="Times New Roman" panose="02020603050405020304" pitchFamily="18" charset="0"/>
              </a:rPr>
              <a:t> stimulate adrenergic receptors of sympathetic nerves.</a:t>
            </a:r>
          </a:p>
          <a:p>
            <a:pPr algn="just" rtl="0">
              <a:lnSpc>
                <a:spcPct val="107000"/>
              </a:lnSpc>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 Adrenergic antagonists</a:t>
            </a:r>
            <a:r>
              <a:rPr lang="en-US" sz="2800" dirty="0">
                <a:latin typeface="Times New Roman" panose="02020603050405020304" pitchFamily="18" charset="0"/>
                <a:ea typeface="Calibri" panose="020F0502020204030204" pitchFamily="34" charset="0"/>
                <a:cs typeface="Times New Roman" panose="02020603050405020304" pitchFamily="18" charset="0"/>
              </a:rPr>
              <a:t> inhibit the sympathetic division of the autonomic nervous system.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6002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764704"/>
            <a:ext cx="7416340" cy="5915402"/>
          </a:xfrm>
          <a:prstGeom prst="rect">
            <a:avLst/>
          </a:prstGeom>
        </p:spPr>
        <p:txBody>
          <a:bodyPr wrap="square">
            <a:spAutoFit/>
          </a:bodyPr>
          <a:lstStyle/>
          <a:p>
            <a:pPr algn="just" rtl="0">
              <a:lnSpc>
                <a:spcPct val="107000"/>
              </a:lnSpc>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Adrenergic Receptors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0"/>
              </a:spcAf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Alpha receptors (</a:t>
            </a:r>
            <a:r>
              <a:rPr lang="en-US" sz="2400" dirty="0" smtClean="0">
                <a:latin typeface="Times New Roman" panose="02020603050405020304" pitchFamily="18" charset="0"/>
                <a:ea typeface="STIXGeneral-Regular"/>
                <a:cs typeface="Times New Roman" panose="02020603050405020304" pitchFamily="18" charset="0"/>
              </a:rPr>
              <a:t>α)</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are subdivided into: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latin typeface="Times New Roman" panose="02020603050405020304" pitchFamily="18" charset="0"/>
                <a:ea typeface="STIXGeneral-Regular"/>
                <a:cs typeface="Times New Roman" panose="02020603050405020304" pitchFamily="18" charset="0"/>
              </a:rPr>
              <a:t>α1)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and (</a:t>
            </a:r>
            <a:r>
              <a:rPr lang="en-US" sz="2400" dirty="0" smtClean="0">
                <a:latin typeface="Times New Roman" panose="02020603050405020304" pitchFamily="18" charset="0"/>
                <a:ea typeface="STIXGeneral-Regular"/>
                <a:cs typeface="Times New Roman" panose="02020603050405020304" pitchFamily="18" charset="0"/>
              </a:rPr>
              <a:t>α2)</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Beta receptors (</a:t>
            </a:r>
            <a:r>
              <a:rPr lang="en-US" sz="2400" dirty="0" smtClean="0">
                <a:latin typeface="Times New Roman" panose="02020603050405020304" pitchFamily="18" charset="0"/>
                <a:ea typeface="STIXGeneral-Regular"/>
                <a:cs typeface="Times New Roman" panose="02020603050405020304" pitchFamily="18" charset="0"/>
              </a:rPr>
              <a:t>β)</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are </a:t>
            </a:r>
            <a:r>
              <a:rPr lang="en-US" sz="2400" dirty="0">
                <a:latin typeface="Times New Roman" panose="02020603050405020304" pitchFamily="18" charset="0"/>
                <a:ea typeface="Calibri" panose="020F0502020204030204" pitchFamily="34" charset="0"/>
                <a:cs typeface="Times New Roman" panose="02020603050405020304" pitchFamily="18" charset="0"/>
              </a:rPr>
              <a:t>subdivided into: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latin typeface="Times New Roman" panose="02020603050405020304" pitchFamily="18" charset="0"/>
                <a:ea typeface="STIXGeneral-Regular"/>
                <a:cs typeface="Times New Roman" panose="02020603050405020304" pitchFamily="18" charset="0"/>
              </a:rPr>
              <a:t>β1), (β2) (β3)</a:t>
            </a: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Dopamine </a:t>
            </a:r>
            <a:r>
              <a:rPr lang="en-US" sz="2400" dirty="0">
                <a:latin typeface="Times New Roman" panose="02020603050405020304" pitchFamily="18" charset="0"/>
                <a:ea typeface="Calibri" panose="020F0502020204030204" pitchFamily="34" charset="0"/>
                <a:cs typeface="Times New Roman" panose="02020603050405020304" pitchFamily="18" charset="0"/>
              </a:rPr>
              <a:t>receptor</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Neurotransmitters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rtl="0">
              <a:spcAft>
                <a:spcPts val="0"/>
              </a:spcAft>
              <a:buFont typeface="Times New Roman" panose="02020603050405020304" pitchFamily="18" charset="0"/>
              <a:buChar char="-"/>
            </a:pP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Epinephrine.</a:t>
            </a:r>
          </a:p>
          <a:p>
            <a:pPr marL="342900" lvl="0" indent="-342900" algn="l" rtl="0">
              <a:spcAft>
                <a:spcPts val="0"/>
              </a:spcAft>
              <a:buFont typeface="Times New Roman" panose="02020603050405020304" pitchFamily="18" charset="0"/>
              <a:buChar char="-"/>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Norepinephrine</a:t>
            </a:r>
            <a:endParaRPr lang="en-US" sz="2400" dirty="0" smtClean="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Adrenergic receptors are inactivated by:</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 Reuptake of norepinephrine into presynaptic </a:t>
            </a:r>
            <a:r>
              <a:rPr lang="en-US" sz="2400" dirty="0" smtClean="0">
                <a:latin typeface="Times New Roman" panose="02020603050405020304" pitchFamily="18" charset="0"/>
                <a:cs typeface="Times New Roman" panose="02020603050405020304" pitchFamily="18" charset="0"/>
              </a:rPr>
              <a:t>vesicles. inactivation </a:t>
            </a:r>
            <a:r>
              <a:rPr lang="en-US" sz="2400" dirty="0">
                <a:latin typeface="Times New Roman" panose="02020603050405020304" pitchFamily="18" charset="0"/>
                <a:cs typeface="Times New Roman" panose="02020603050405020304" pitchFamily="18" charset="0"/>
              </a:rPr>
              <a:t>by the enzymes: </a:t>
            </a:r>
            <a:endParaRPr lang="en-US" sz="2400" dirty="0" smtClean="0">
              <a:latin typeface="Times New Roman" panose="02020603050405020304" pitchFamily="18" charset="0"/>
              <a:cs typeface="Times New Roman" panose="02020603050405020304" pitchFamily="18" charset="0"/>
            </a:endParaRPr>
          </a:p>
          <a:p>
            <a:pPr marL="342900" indent="-342900" algn="l" rtl="0">
              <a:buFontTx/>
              <a:buChar char="-"/>
            </a:pPr>
            <a:r>
              <a:rPr lang="en-US" sz="2400" b="1" dirty="0" smtClean="0">
                <a:latin typeface="Times New Roman" panose="02020603050405020304" pitchFamily="18" charset="0"/>
                <a:cs typeface="Times New Roman" panose="02020603050405020304" pitchFamily="18" charset="0"/>
              </a:rPr>
              <a:t>monoamine </a:t>
            </a:r>
            <a:r>
              <a:rPr lang="en-US" sz="2400" b="1" dirty="0">
                <a:latin typeface="Times New Roman" panose="02020603050405020304" pitchFamily="18" charset="0"/>
                <a:cs typeface="Times New Roman" panose="02020603050405020304" pitchFamily="18" charset="0"/>
              </a:rPr>
              <a:t>oxidase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MAO).</a:t>
            </a:r>
          </a:p>
          <a:p>
            <a:pPr marL="342900" indent="-342900" algn="l" rtl="0">
              <a:buFontTx/>
              <a:buChar char="-"/>
            </a:pPr>
            <a:r>
              <a:rPr lang="en-US" sz="2400" b="1" dirty="0" smtClean="0">
                <a:latin typeface="Times New Roman" panose="02020603050405020304" pitchFamily="18" charset="0"/>
                <a:cs typeface="Times New Roman" panose="02020603050405020304" pitchFamily="18" charset="0"/>
              </a:rPr>
              <a:t>Catechol-O-</a:t>
            </a:r>
            <a:r>
              <a:rPr lang="en-US" sz="2400" b="1" dirty="0" err="1" smtClean="0">
                <a:latin typeface="Times New Roman" panose="02020603050405020304" pitchFamily="18" charset="0"/>
                <a:cs typeface="Times New Roman" panose="02020603050405020304" pitchFamily="18" charset="0"/>
              </a:rPr>
              <a:t>methyltransferase</a:t>
            </a:r>
            <a:r>
              <a:rPr lang="en-US" sz="2400" b="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(COMT).</a:t>
            </a:r>
          </a:p>
          <a:p>
            <a:pPr rtl="0"/>
            <a:r>
              <a:rPr lang="en-US" dirty="0"/>
              <a:t> </a:t>
            </a:r>
          </a:p>
          <a:p>
            <a:pPr rtl="0"/>
            <a:r>
              <a:rPr lang="en-US" dirty="0"/>
              <a:t> </a:t>
            </a:r>
          </a:p>
          <a:p>
            <a:pPr rtl="0"/>
            <a:r>
              <a:rPr lang="en-US" dirty="0"/>
              <a:t> </a:t>
            </a:r>
          </a:p>
          <a:p>
            <a:pPr lvl="0" algn="l" rtl="0">
              <a:spcAft>
                <a:spcPts val="0"/>
              </a:spcAft>
            </a:pPr>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691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52" y="-39356"/>
            <a:ext cx="9036496" cy="6909327"/>
          </a:xfrm>
          <a:prstGeom prst="rect">
            <a:avLst/>
          </a:prstGeom>
        </p:spPr>
      </p:pic>
    </p:spTree>
    <p:extLst>
      <p:ext uri="{BB962C8B-B14F-4D97-AF65-F5344CB8AC3E}">
        <p14:creationId xmlns:p14="http://schemas.microsoft.com/office/powerpoint/2010/main" val="21606536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sp>
        <p:nvSpPr>
          <p:cNvPr id="3" name="Rectangle 2"/>
          <p:cNvSpPr/>
          <p:nvPr/>
        </p:nvSpPr>
        <p:spPr>
          <a:xfrm>
            <a:off x="395536" y="319332"/>
            <a:ext cx="7056784" cy="461665"/>
          </a:xfrm>
          <a:prstGeom prst="rect">
            <a:avLst/>
          </a:prstGeom>
        </p:spPr>
        <p:txBody>
          <a:bodyPr wrap="square">
            <a:spAutoFit/>
          </a:bodyPr>
          <a:lstStyle/>
          <a:p>
            <a:pPr marL="342900" lvl="0" indent="-342900" rtl="0">
              <a:spcAft>
                <a:spcPts val="0"/>
              </a:spcAft>
              <a:buFont typeface="Symbol" panose="05050102010706020507" pitchFamily="18" charset="2"/>
              <a:buBlip>
                <a:blip r:embed="rId2"/>
              </a:buBlip>
            </a:pPr>
            <a:r>
              <a:rPr lang="en-US" sz="2400" b="1" dirty="0">
                <a:solidFill>
                  <a:srgbClr val="000000"/>
                </a:solidFill>
                <a:latin typeface="Times New Roman" panose="02020603050405020304" pitchFamily="18" charset="0"/>
                <a:ea typeface="Calibri" panose="020F0502020204030204" pitchFamily="34" charset="0"/>
              </a:rPr>
              <a:t>Activation of adrenergic receptors leads to:</a:t>
            </a:r>
            <a:endParaRPr lang="en-US" sz="2400" dirty="0">
              <a:solidFill>
                <a:srgbClr val="000000"/>
              </a:solidFill>
              <a:effectLst/>
              <a:latin typeface="Times New Roman" panose="02020603050405020304" pitchFamily="18" charset="0"/>
              <a:ea typeface="Calibri" panose="020F0502020204030204" pitchFamily="34" charset="0"/>
            </a:endParaRPr>
          </a:p>
        </p:txBody>
      </p:sp>
      <p:pic>
        <p:nvPicPr>
          <p:cNvPr id="6" name="Picture 5"/>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tretch>
            <a:fillRect/>
          </a:stretch>
        </p:blipFill>
        <p:spPr>
          <a:xfrm>
            <a:off x="1043609" y="917692"/>
            <a:ext cx="7776864" cy="50315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81241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20688"/>
            <a:ext cx="7344816" cy="4702569"/>
          </a:xfrm>
          <a:prstGeom prst="rect">
            <a:avLst/>
          </a:prstGeom>
        </p:spPr>
        <p:txBody>
          <a:bodyPr wrap="square">
            <a:spAutoFit/>
          </a:bodyPr>
          <a:lstStyle/>
          <a:p>
            <a:pPr algn="just" rtl="0">
              <a:lnSpc>
                <a:spcPct val="107000"/>
              </a:lnSpc>
              <a:spcAft>
                <a:spcPts val="0"/>
              </a:spcAft>
            </a:pPr>
            <a:r>
              <a:rPr lang="en-US" sz="2800" b="1" dirty="0">
                <a:solidFill>
                  <a:srgbClr val="00B0F0"/>
                </a:solidFill>
                <a:latin typeface="Times New Roman" panose="02020603050405020304" pitchFamily="18" charset="0"/>
                <a:ea typeface="Calibri" panose="020F0502020204030204" pitchFamily="34" charset="0"/>
                <a:cs typeface="Arial" panose="020B0604020202020204" pitchFamily="34" charset="0"/>
              </a:rPr>
              <a:t>Adrenergic agonist</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0"/>
              </a:spcAft>
            </a:pPr>
            <a:r>
              <a:rPr lang="en-US" sz="2800" dirty="0">
                <a:latin typeface="Times New Roman" panose="02020603050405020304" pitchFamily="18" charset="0"/>
                <a:ea typeface="Calibri" panose="020F0502020204030204" pitchFamily="34" charset="0"/>
                <a:cs typeface="Arial" panose="020B0604020202020204" pitchFamily="34" charset="0"/>
              </a:rPr>
              <a:t>Adrenergic agonists, also called </a:t>
            </a:r>
            <a:r>
              <a:rPr lang="en-US" sz="2800" dirty="0" err="1">
                <a:latin typeface="Times New Roman" panose="02020603050405020304" pitchFamily="18" charset="0"/>
                <a:ea typeface="Calibri" panose="020F0502020204030204" pitchFamily="34" charset="0"/>
                <a:cs typeface="Arial" panose="020B0604020202020204" pitchFamily="34" charset="0"/>
              </a:rPr>
              <a:t>sympathomimetics</a:t>
            </a:r>
            <a:r>
              <a:rPr lang="en-US" sz="2800" dirty="0">
                <a:latin typeface="Times New Roman" panose="02020603050405020304" pitchFamily="18" charset="0"/>
                <a:ea typeface="Calibri" panose="020F0502020204030204" pitchFamily="34" charset="0"/>
                <a:cs typeface="Arial" panose="020B0604020202020204" pitchFamily="34" charset="0"/>
              </a:rPr>
              <a:t>, are agents that activate adrenergic receptors in the sympathetic nervous system.</a:t>
            </a:r>
            <a:endParaRPr lang="en-US" sz="2800" dirty="0">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0"/>
              </a:spcAft>
            </a:pPr>
            <a:r>
              <a:rPr lang="en-US" sz="2800" dirty="0">
                <a:latin typeface="GaramondMTPro-Regular"/>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spcAft>
                <a:spcPts val="0"/>
              </a:spcAft>
            </a:pPr>
            <a:r>
              <a:rPr lang="en-US" sz="2800" b="1" dirty="0">
                <a:latin typeface="Times New Roman" panose="02020603050405020304" pitchFamily="18" charset="0"/>
                <a:ea typeface="Calibri" panose="020F0502020204030204" pitchFamily="34" charset="0"/>
                <a:cs typeface="Arial" panose="020B0604020202020204" pitchFamily="34" charset="0"/>
              </a:rPr>
              <a:t>Mechanism of action of adrenergic agonists</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Direct-acting agonists.</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Indirect-acting </a:t>
            </a:r>
            <a:r>
              <a:rPr lang="en-US" sz="2800" dirty="0" smtClean="0">
                <a:latin typeface="Times New Roman" panose="02020603050405020304" pitchFamily="18" charset="0"/>
                <a:ea typeface="Calibri" panose="020F0502020204030204" pitchFamily="34" charset="0"/>
                <a:cs typeface="Arial" panose="020B0604020202020204" pitchFamily="34" charset="0"/>
              </a:rPr>
              <a:t>agonists.</a:t>
            </a:r>
            <a:endParaRPr lang="en-US" sz="280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mj-lt"/>
              <a:buAutoNum type="arabicPeriod"/>
            </a:pPr>
            <a:r>
              <a:rPr lang="en-US" sz="2800" dirty="0" smtClean="0">
                <a:latin typeface="Times New Roman" panose="02020603050405020304" pitchFamily="18" charset="0"/>
                <a:ea typeface="Calibri" panose="020F0502020204030204" pitchFamily="34" charset="0"/>
              </a:rPr>
              <a:t>Mixed-action </a:t>
            </a:r>
            <a:r>
              <a:rPr lang="en-US" sz="2800" dirty="0">
                <a:latin typeface="Times New Roman" panose="02020603050405020304" pitchFamily="18" charset="0"/>
                <a:ea typeface="Calibri" panose="020F0502020204030204" pitchFamily="34" charset="0"/>
              </a:rPr>
              <a:t>agonists</a:t>
            </a:r>
            <a:r>
              <a:rPr lang="en-US" sz="2800" b="1" dirty="0">
                <a:latin typeface="Helvetica-Bold"/>
                <a:ea typeface="Calibri" panose="020F0502020204030204" pitchFamily="34" charset="0"/>
              </a:rPr>
              <a:t>.</a:t>
            </a:r>
            <a:endParaRPr lang="ar-IQ" sz="2800" dirty="0"/>
          </a:p>
        </p:txBody>
      </p:sp>
    </p:spTree>
    <p:extLst>
      <p:ext uri="{BB962C8B-B14F-4D97-AF65-F5344CB8AC3E}">
        <p14:creationId xmlns:p14="http://schemas.microsoft.com/office/powerpoint/2010/main" val="12149008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0081" y="-27384"/>
            <a:ext cx="3633919" cy="6885384"/>
          </a:xfrm>
          <a:prstGeom prst="rect">
            <a:avLst/>
          </a:prstGeom>
        </p:spPr>
      </p:pic>
      <p:sp>
        <p:nvSpPr>
          <p:cNvPr id="3" name="Rectangle 2"/>
          <p:cNvSpPr/>
          <p:nvPr/>
        </p:nvSpPr>
        <p:spPr>
          <a:xfrm>
            <a:off x="1187624" y="2348880"/>
            <a:ext cx="3600400" cy="2246769"/>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just" rtl="0"/>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Sites of action of </a:t>
            </a: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direct</a:t>
            </a:r>
          </a:p>
          <a:p>
            <a:pPr algn="just" rtl="0"/>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Indirect</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rtl="0"/>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mixed-acting adrenergic agonists.</a:t>
            </a:r>
            <a:endParaRPr lang="ar-IQ"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183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620688"/>
            <a:ext cx="7416824" cy="5163593"/>
          </a:xfrm>
          <a:prstGeom prst="rect">
            <a:avLst/>
          </a:prstGeom>
        </p:spPr>
        <p:txBody>
          <a:bodyPr wrap="square">
            <a:spAutoFit/>
          </a:bodyPr>
          <a:lstStyle/>
          <a:p>
            <a:pPr marL="342900" lvl="0" indent="-342900" algn="just" rtl="0">
              <a:lnSpc>
                <a:spcPct val="107000"/>
              </a:lnSpc>
              <a:spcAft>
                <a:spcPts val="0"/>
              </a:spcAft>
              <a:buFont typeface="+mj-lt"/>
              <a:buAutoNum type="arabicPeriod"/>
            </a:pPr>
            <a:r>
              <a:rPr lang="en-US" sz="28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Direct acting agonist</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spcAft>
                <a:spcPts val="0"/>
              </a:spcAft>
              <a:buSzPts val="1400"/>
            </a:pPr>
            <a:r>
              <a:rPr lang="en-US" sz="2400" b="1" dirty="0" smtClean="0">
                <a:latin typeface="Times New Roman" panose="02020603050405020304" pitchFamily="18" charset="0"/>
                <a:ea typeface="Calibri" panose="020F0502020204030204" pitchFamily="34" charset="0"/>
                <a:cs typeface="Arial" panose="020B0604020202020204" pitchFamily="34" charset="0"/>
              </a:rPr>
              <a:t>- Mechanism </a:t>
            </a:r>
            <a:r>
              <a:rPr lang="en-US" sz="2400" b="1" dirty="0">
                <a:latin typeface="Times New Roman" panose="02020603050405020304" pitchFamily="18" charset="0"/>
                <a:ea typeface="Calibri" panose="020F0502020204030204" pitchFamily="34" charset="0"/>
                <a:cs typeface="Arial" panose="020B0604020202020204" pitchFamily="34" charset="0"/>
              </a:rPr>
              <a:t>of action: </a:t>
            </a:r>
            <a:r>
              <a:rPr lang="en-US" sz="2800" dirty="0">
                <a:latin typeface="Times New Roman" panose="02020603050405020304" pitchFamily="18" charset="0"/>
                <a:ea typeface="Calibri" panose="020F0502020204030204" pitchFamily="34" charset="0"/>
                <a:cs typeface="Arial" panose="020B0604020202020204" pitchFamily="34" charset="0"/>
              </a:rPr>
              <a:t>Direct-acting agonists act by binding to adrenergic receptors on effector organs causing sympathetic stimulation.</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spcAft>
                <a:spcPts val="0"/>
              </a:spcAft>
              <a:buSzPts val="1400"/>
            </a:pPr>
            <a:r>
              <a:rPr lang="en-US" sz="2800" b="1" dirty="0" smtClean="0">
                <a:latin typeface="Times New Roman" panose="02020603050405020304" pitchFamily="18" charset="0"/>
                <a:ea typeface="Calibri" panose="020F0502020204030204" pitchFamily="34" charset="0"/>
                <a:cs typeface="Arial" panose="020B0604020202020204" pitchFamily="34" charset="0"/>
              </a:rPr>
              <a:t>- 2 </a:t>
            </a:r>
            <a:r>
              <a:rPr lang="en-US" sz="2800" b="1" dirty="0">
                <a:latin typeface="Times New Roman" panose="02020603050405020304" pitchFamily="18" charset="0"/>
                <a:ea typeface="Calibri" panose="020F0502020204030204" pitchFamily="34" charset="0"/>
                <a:cs typeface="Arial" panose="020B0604020202020204" pitchFamily="34" charset="0"/>
              </a:rPr>
              <a:t>types of Direct acting agonist</a:t>
            </a:r>
            <a:r>
              <a:rPr lang="en-US" sz="2800" dirty="0">
                <a:latin typeface="Times New Roman" panose="02020603050405020304" pitchFamily="18"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spcAft>
                <a:spcPts val="0"/>
              </a:spcAft>
              <a:buSzPts val="1400"/>
            </a:pPr>
            <a:r>
              <a:rPr lang="en-US" sz="2800" b="1" dirty="0" smtClean="0">
                <a:latin typeface="Times New Roman" panose="02020603050405020304" pitchFamily="18" charset="0"/>
                <a:ea typeface="Calibri" panose="020F0502020204030204" pitchFamily="34" charset="0"/>
                <a:cs typeface="Arial" panose="020B0604020202020204" pitchFamily="34" charset="0"/>
              </a:rPr>
              <a:t>1) </a:t>
            </a:r>
            <a:r>
              <a:rPr lang="en-US" sz="2800" b="1" dirty="0" err="1" smtClean="0">
                <a:latin typeface="Times New Roman" panose="02020603050405020304" pitchFamily="18" charset="0"/>
                <a:ea typeface="Calibri" panose="020F0502020204030204" pitchFamily="34" charset="0"/>
                <a:cs typeface="Arial" panose="020B0604020202020204" pitchFamily="34" charset="0"/>
              </a:rPr>
              <a:t>Catecholamines</a:t>
            </a:r>
            <a:r>
              <a:rPr lang="en-US" sz="2800" b="1" dirty="0" smtClean="0">
                <a:latin typeface="Times New Roman" panose="02020603050405020304" pitchFamily="18" charset="0"/>
                <a:ea typeface="Calibri" panose="020F0502020204030204" pitchFamily="34" charset="0"/>
                <a:cs typeface="Arial" panose="020B0604020202020204" pitchFamily="34" charset="0"/>
              </a:rPr>
              <a:t> </a:t>
            </a:r>
            <a:r>
              <a:rPr lang="en-US" sz="2800" b="1" dirty="0">
                <a:latin typeface="Times New Roman" panose="02020603050405020304" pitchFamily="18" charset="0"/>
                <a:ea typeface="Calibri" panose="020F0502020204030204" pitchFamily="34" charset="0"/>
                <a:cs typeface="Arial" panose="020B0604020202020204" pitchFamily="34" charset="0"/>
              </a:rPr>
              <a:t>(</a:t>
            </a:r>
            <a:r>
              <a:rPr lang="en-US" sz="2800" dirty="0">
                <a:latin typeface="Times New Roman" panose="02020603050405020304" pitchFamily="18" charset="0"/>
                <a:ea typeface="Calibri" panose="020F0502020204030204" pitchFamily="34" charset="0"/>
                <a:cs typeface="Arial" panose="020B0604020202020204" pitchFamily="34" charset="0"/>
              </a:rPr>
              <a:t>epinephrine, norepinephrine, dopamine, and </a:t>
            </a:r>
            <a:r>
              <a:rPr lang="en-US" sz="2800" dirty="0" err="1">
                <a:latin typeface="Times New Roman" panose="02020603050405020304" pitchFamily="18" charset="0"/>
                <a:ea typeface="Calibri" panose="020F0502020204030204" pitchFamily="34" charset="0"/>
                <a:cs typeface="Arial" panose="020B0604020202020204" pitchFamily="34" charset="0"/>
              </a:rPr>
              <a:t>dobutamine</a:t>
            </a:r>
            <a:r>
              <a:rPr lang="en-US" sz="2800" dirty="0">
                <a:latin typeface="Times New Roman" panose="02020603050405020304" pitchFamily="18"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685800" indent="-775970" algn="just" rtl="0">
              <a:lnSpc>
                <a:spcPct val="107000"/>
              </a:lnSpc>
              <a:spcAft>
                <a:spcPts val="0"/>
              </a:spcAft>
            </a:pPr>
            <a:r>
              <a:rPr lang="en-US" sz="2800" b="1" dirty="0">
                <a:solidFill>
                  <a:srgbClr val="2E74B5"/>
                </a:solidFill>
                <a:latin typeface="Times New Roman" panose="02020603050405020304" pitchFamily="18" charset="0"/>
                <a:ea typeface="Calibri" panose="020F0502020204030204" pitchFamily="34" charset="0"/>
                <a:cs typeface="Arial" panose="020B0604020202020204" pitchFamily="34" charset="0"/>
              </a:rPr>
              <a:t>All </a:t>
            </a:r>
            <a:r>
              <a:rPr lang="en-US" sz="2800" b="1" dirty="0" err="1">
                <a:solidFill>
                  <a:srgbClr val="2E74B5"/>
                </a:solidFill>
                <a:latin typeface="Times New Roman" panose="02020603050405020304" pitchFamily="18" charset="0"/>
                <a:ea typeface="Calibri" panose="020F0502020204030204" pitchFamily="34" charset="0"/>
                <a:cs typeface="Arial" panose="020B0604020202020204" pitchFamily="34" charset="0"/>
              </a:rPr>
              <a:t>catecholamines</a:t>
            </a:r>
            <a:r>
              <a:rPr lang="en-US" sz="2800" b="1" dirty="0">
                <a:solidFill>
                  <a:srgbClr val="2E74B5"/>
                </a:solidFill>
                <a:latin typeface="Times New Roman" panose="02020603050405020304" pitchFamily="18" charset="0"/>
                <a:ea typeface="Calibri" panose="020F0502020204030204" pitchFamily="34" charset="0"/>
                <a:cs typeface="Arial" panose="020B0604020202020204" pitchFamily="34" charset="0"/>
              </a:rPr>
              <a:t> have three </a:t>
            </a:r>
            <a:r>
              <a:rPr lang="en-US" sz="2800" b="1" dirty="0" smtClean="0">
                <a:solidFill>
                  <a:srgbClr val="2E74B5"/>
                </a:solidFill>
                <a:latin typeface="Times New Roman" panose="02020603050405020304" pitchFamily="18" charset="0"/>
                <a:ea typeface="Calibri" panose="020F0502020204030204" pitchFamily="34" charset="0"/>
                <a:cs typeface="Arial" panose="020B0604020202020204" pitchFamily="34" charset="0"/>
              </a:rPr>
              <a:t>properties: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800" dirty="0">
                <a:latin typeface="Times New Roman" panose="02020603050405020304" pitchFamily="18" charset="0"/>
                <a:ea typeface="Calibri" panose="020F0502020204030204" pitchFamily="34" charset="0"/>
                <a:cs typeface="Arial" panose="020B0604020202020204" pitchFamily="34" charset="0"/>
              </a:rPr>
              <a:t>they cannot be used orally.</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800" dirty="0">
                <a:latin typeface="Times New Roman" panose="02020603050405020304" pitchFamily="18" charset="0"/>
                <a:ea typeface="Calibri" panose="020F0502020204030204" pitchFamily="34" charset="0"/>
                <a:cs typeface="Arial" panose="020B0604020202020204" pitchFamily="34" charset="0"/>
              </a:rPr>
              <a:t>they have a brief duration of action.</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0">
              <a:lnSpc>
                <a:spcPct val="107000"/>
              </a:lnSpc>
              <a:spcAft>
                <a:spcPts val="0"/>
              </a:spcAft>
              <a:buFont typeface="Times New Roman" panose="02020603050405020304" pitchFamily="18" charset="0"/>
              <a:buChar char="-"/>
            </a:pPr>
            <a:r>
              <a:rPr lang="en-US" sz="2800" dirty="0">
                <a:latin typeface="Times New Roman" panose="02020603050405020304" pitchFamily="18" charset="0"/>
                <a:ea typeface="Calibri" panose="020F0502020204030204" pitchFamily="34" charset="0"/>
                <a:cs typeface="Arial" panose="020B0604020202020204" pitchFamily="34" charset="0"/>
              </a:rPr>
              <a:t>they cannot cross the blood-brain barrier.</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01865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79712" y="1404712"/>
            <a:ext cx="5689600" cy="292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tabLst>
                <a:tab pos="457200" algn="l"/>
              </a:tabLst>
            </a:pPr>
            <a:r>
              <a:rPr lang="en-US" sz="7200" b="1" dirty="0">
                <a:solidFill>
                  <a:srgbClr val="FF0000"/>
                </a:solidFill>
                <a:latin typeface="Times New Roman" pitchFamily="18" charset="0"/>
                <a:cs typeface="Times New Roman" pitchFamily="18" charset="0"/>
              </a:rPr>
              <a:t>Thanks </a:t>
            </a:r>
          </a:p>
          <a:p>
            <a:pPr algn="ctr" eaLnBrk="0" hangingPunct="0">
              <a:tabLst>
                <a:tab pos="457200" algn="l"/>
              </a:tabLst>
            </a:pPr>
            <a:r>
              <a:rPr lang="en-US" sz="7200" b="1" dirty="0">
                <a:solidFill>
                  <a:srgbClr val="FF0000"/>
                </a:solidFill>
                <a:latin typeface="Times New Roman" pitchFamily="18" charset="0"/>
                <a:cs typeface="Times New Roman" pitchFamily="18" charset="0"/>
              </a:rPr>
              <a:t>For Listening</a:t>
            </a:r>
          </a:p>
          <a:p>
            <a:pPr algn="ctr" eaLnBrk="0" hangingPunct="0">
              <a:tabLst>
                <a:tab pos="457200" algn="l"/>
              </a:tabLst>
            </a:pPr>
            <a:endParaRPr lang="en-US" sz="4000" b="1" dirty="0">
              <a:solidFill>
                <a:srgbClr val="FF0000"/>
              </a:solidFill>
              <a:latin typeface="Times New Roman" pitchFamily="18" charset="0"/>
              <a:cs typeface="Times New Roman" pitchFamily="18" charset="0"/>
            </a:endParaRPr>
          </a:p>
        </p:txBody>
      </p:sp>
      <p:pic>
        <p:nvPicPr>
          <p:cNvPr id="2050" name="Picture 2" descr="D:\قوالب بوربوينت\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15616" y="476672"/>
            <a:ext cx="7669336" cy="5262979"/>
          </a:xfrm>
          <a:prstGeom prst="rect">
            <a:avLst/>
          </a:prstGeom>
        </p:spPr>
        <p:txBody>
          <a:bodyPr wrap="square">
            <a:spAutoFit/>
          </a:bodyPr>
          <a:lstStyle/>
          <a:p>
            <a:pPr lvl="0" algn="just" rtl="0">
              <a:spcAft>
                <a:spcPts val="0"/>
              </a:spcAft>
              <a:buSzPts val="1400"/>
            </a:pPr>
            <a:r>
              <a:rPr lang="en-US" sz="2800" b="1" dirty="0" smtClean="0">
                <a:solidFill>
                  <a:srgbClr val="000000"/>
                </a:solidFill>
                <a:latin typeface="Times New Roman" panose="02020603050405020304" pitchFamily="18" charset="0"/>
                <a:ea typeface="Calibri" panose="020F0502020204030204" pitchFamily="34" charset="0"/>
              </a:rPr>
              <a:t>A. Epinephrine </a:t>
            </a:r>
            <a:r>
              <a:rPr lang="en-US" sz="2800" dirty="0">
                <a:solidFill>
                  <a:srgbClr val="000000"/>
                </a:solidFill>
                <a:latin typeface="Times New Roman" panose="02020603050405020304" pitchFamily="18" charset="0"/>
                <a:ea typeface="Calibri" panose="020F0502020204030204" pitchFamily="34" charset="0"/>
              </a:rPr>
              <a:t>(Adrenaline) stimulates both alpha and beta receptors (non-selective), it is </a:t>
            </a:r>
            <a:r>
              <a:rPr lang="en-US" sz="2800" b="1" dirty="0">
                <a:solidFill>
                  <a:srgbClr val="FF0000"/>
                </a:solidFill>
                <a:latin typeface="Times New Roman" panose="02020603050405020304" pitchFamily="18" charset="0"/>
                <a:ea typeface="Calibri" panose="020F0502020204030204" pitchFamily="34" charset="0"/>
              </a:rPr>
              <a:t>indicated for</a:t>
            </a:r>
            <a:r>
              <a:rPr lang="en-US" sz="2800" dirty="0">
                <a:solidFill>
                  <a:srgbClr val="000000"/>
                </a:solidFill>
                <a:latin typeface="Times New Roman" panose="02020603050405020304" pitchFamily="18" charset="0"/>
                <a:ea typeface="Calibri" panose="020F0502020204030204" pitchFamily="34" charset="0"/>
              </a:rPr>
              <a:t>: </a:t>
            </a:r>
          </a:p>
          <a:p>
            <a:pPr marL="342900" lvl="0" indent="-342900" algn="just" rtl="0">
              <a:spcAft>
                <a:spcPts val="0"/>
              </a:spcAft>
              <a:buFont typeface="Times New Roman" panose="02020603050405020304" pitchFamily="18" charset="0"/>
              <a:buChar char="-"/>
            </a:pPr>
            <a:r>
              <a:rPr lang="en-US" sz="2800" dirty="0">
                <a:solidFill>
                  <a:srgbClr val="000000"/>
                </a:solidFill>
                <a:latin typeface="Times New Roman" panose="02020603050405020304" pitchFamily="18" charset="0"/>
                <a:ea typeface="Calibri" panose="020F0502020204030204" pitchFamily="34" charset="0"/>
              </a:rPr>
              <a:t>Bronchospasm.</a:t>
            </a:r>
          </a:p>
          <a:p>
            <a:pPr marL="342900" lvl="0" indent="-342900" algn="just" rtl="0">
              <a:spcAft>
                <a:spcPts val="0"/>
              </a:spcAft>
              <a:buFont typeface="Times New Roman" panose="02020603050405020304" pitchFamily="18" charset="0"/>
              <a:buChar char="-"/>
            </a:pPr>
            <a:r>
              <a:rPr lang="en-US" sz="2800" dirty="0">
                <a:solidFill>
                  <a:srgbClr val="000000"/>
                </a:solidFill>
                <a:latin typeface="Times New Roman" panose="02020603050405020304" pitchFamily="18" charset="0"/>
                <a:ea typeface="Calibri" panose="020F0502020204030204" pitchFamily="34" charset="0"/>
              </a:rPr>
              <a:t>Anaphylactic shock.</a:t>
            </a:r>
          </a:p>
          <a:p>
            <a:pPr marL="342900" lvl="0" indent="-342900" algn="l" rtl="0">
              <a:spcAft>
                <a:spcPts val="0"/>
              </a:spcAft>
              <a:buFont typeface="Times New Roman" panose="02020603050405020304" pitchFamily="18" charset="0"/>
              <a:buChar char="-"/>
            </a:pPr>
            <a:r>
              <a:rPr lang="en-US" sz="2800" dirty="0">
                <a:solidFill>
                  <a:srgbClr val="000000"/>
                </a:solidFill>
                <a:latin typeface="Times New Roman" panose="02020603050405020304" pitchFamily="18" charset="0"/>
                <a:ea typeface="Calibri" panose="020F0502020204030204" pitchFamily="34" charset="0"/>
              </a:rPr>
              <a:t>Cardiac arrest.</a:t>
            </a:r>
          </a:p>
          <a:p>
            <a:pPr marL="342900" lvl="0" indent="-342900" algn="l" rtl="0">
              <a:spcAft>
                <a:spcPts val="0"/>
              </a:spcAft>
              <a:buFont typeface="Times New Roman" panose="02020603050405020304" pitchFamily="18" charset="0"/>
              <a:buChar char="-"/>
            </a:pPr>
            <a:r>
              <a:rPr lang="en-US" sz="2800" dirty="0">
                <a:solidFill>
                  <a:srgbClr val="000000"/>
                </a:solidFill>
                <a:latin typeface="Times New Roman" panose="02020603050405020304" pitchFamily="18" charset="0"/>
                <a:ea typeface="Calibri" panose="020F0502020204030204" pitchFamily="34" charset="0"/>
              </a:rPr>
              <a:t>Anesthetics (with local anesthetic cause vasoconstriction).</a:t>
            </a:r>
          </a:p>
          <a:p>
            <a:pPr marL="457200" algn="just" rtl="0">
              <a:spcAft>
                <a:spcPts val="0"/>
              </a:spcAft>
            </a:pPr>
            <a:r>
              <a:rPr lang="en-US" sz="2800" dirty="0">
                <a:solidFill>
                  <a:srgbClr val="000000"/>
                </a:solidFill>
                <a:latin typeface="Times New Roman" panose="02020603050405020304" pitchFamily="18" charset="0"/>
                <a:ea typeface="Calibri" panose="020F0502020204030204" pitchFamily="34" charset="0"/>
              </a:rPr>
              <a:t> </a:t>
            </a:r>
          </a:p>
          <a:p>
            <a:pPr lvl="0" algn="just" rtl="0">
              <a:spcAft>
                <a:spcPts val="0"/>
              </a:spcAft>
              <a:buSzPts val="1400"/>
            </a:pPr>
            <a:r>
              <a:rPr lang="en-US" sz="2800" b="1" dirty="0" smtClean="0">
                <a:solidFill>
                  <a:srgbClr val="000000"/>
                </a:solidFill>
                <a:latin typeface="Times New Roman" panose="02020603050405020304" pitchFamily="18" charset="0"/>
                <a:ea typeface="Calibri" panose="020F0502020204030204" pitchFamily="34" charset="0"/>
              </a:rPr>
              <a:t>B. Norepinephrine</a:t>
            </a:r>
            <a:r>
              <a:rPr lang="en-US" sz="2800" dirty="0">
                <a:solidFill>
                  <a:srgbClr val="000000"/>
                </a:solidFill>
                <a:latin typeface="Times New Roman" panose="02020603050405020304" pitchFamily="18" charset="0"/>
                <a:ea typeface="Calibri" panose="020F0502020204030204" pitchFamily="34" charset="0"/>
              </a:rPr>
              <a:t>: stimulates alpha1, alpha2 and beta1 receptors, it is indicated for: shock and hypotension.</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3863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656</Words>
  <Application>Microsoft Office PowerPoint</Application>
  <PresentationFormat>On-screen Show (4:3)</PresentationFormat>
  <Paragraphs>132</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GaramondMTPro-Regular</vt:lpstr>
      <vt:lpstr>Helvetica-Bold</vt:lpstr>
      <vt:lpstr>STIXGeneral-Regular</vt:lpstr>
      <vt:lpstr>Symbol</vt:lpstr>
      <vt:lpstr>Times New Roman</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Corporate Edition</dc:creator>
  <cp:lastModifiedBy>Windows User</cp:lastModifiedBy>
  <cp:revision>124</cp:revision>
  <dcterms:created xsi:type="dcterms:W3CDTF">2020-02-11T06:19:04Z</dcterms:created>
  <dcterms:modified xsi:type="dcterms:W3CDTF">2021-12-20T20:36:49Z</dcterms:modified>
</cp:coreProperties>
</file>