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  <p:sldMasterId id="2147483672" r:id="rId5"/>
    <p:sldMasterId id="2147483673" r:id="rId6"/>
    <p:sldMasterId id="2147483674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6858000" cx="9144000"/>
  <p:notesSz cx="6858000" cy="9144000"/>
  <p:defaultTextStyle>
    <a:defPPr lvl="0">
      <a:defRPr lang="ar-SA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slideMaster" Target="slideMasters/slideMaster2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showMasterSp="0" type="title">
  <p:cSld name="TIT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9" name="Google Shape;49;p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1" name="Google Shape;51;p2"/>
          <p:cNvSpPr/>
          <p:nvPr/>
        </p:nvSpPr>
        <p:spPr>
          <a:xfrm rot="10800000">
            <a:off x="896234" y="5617583"/>
            <a:ext cx="7378522" cy="53740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softEdge rad="12700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989952" y="1016990"/>
            <a:ext cx="7179600" cy="48315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990600" y="1009650"/>
            <a:ext cx="7179600" cy="483150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99997" ty="0" sy="99997"/>
          </a:blipFill>
          <a:ln>
            <a:noFill/>
          </a:ln>
          <a:effectLst>
            <a:outerShdw blurRad="101600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54" name="Google Shape;5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5">
            <a:off x="769521" y="702069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55" name="Google Shape;5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7855433" y="749720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"/>
          <p:cNvSpPr txBox="1"/>
          <p:nvPr>
            <p:ph type="ctrTitle"/>
          </p:nvPr>
        </p:nvSpPr>
        <p:spPr>
          <a:xfrm>
            <a:off x="1727201" y="1794935"/>
            <a:ext cx="5723400" cy="18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nstantia"/>
              <a:buNone/>
              <a:defRPr sz="4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"/>
          <p:cNvSpPr txBox="1"/>
          <p:nvPr>
            <p:ph idx="1" type="subTitle"/>
          </p:nvPr>
        </p:nvSpPr>
        <p:spPr>
          <a:xfrm>
            <a:off x="1727200" y="3736622"/>
            <a:ext cx="57123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440"/>
              </a:spcBef>
              <a:spcAft>
                <a:spcPts val="0"/>
              </a:spcAft>
              <a:buSzPts val="187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8" name="Google Shape;58;p2"/>
          <p:cNvSpPr txBox="1"/>
          <p:nvPr>
            <p:ph idx="10" type="dt"/>
          </p:nvPr>
        </p:nvSpPr>
        <p:spPr>
          <a:xfrm>
            <a:off x="6770676" y="5357592"/>
            <a:ext cx="12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"/>
          <p:cNvSpPr txBox="1"/>
          <p:nvPr>
            <p:ph idx="11" type="ftr"/>
          </p:nvPr>
        </p:nvSpPr>
        <p:spPr>
          <a:xfrm>
            <a:off x="1174044" y="5357592"/>
            <a:ext cx="503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"/>
          <p:cNvSpPr txBox="1"/>
          <p:nvPr>
            <p:ph idx="12" type="sldNum"/>
          </p:nvPr>
        </p:nvSpPr>
        <p:spPr>
          <a:xfrm>
            <a:off x="6213930" y="5357592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34.xml"/><Relationship Id="rId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5" name="Google Shape;35;p1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7" name="Google Shape;37;p1"/>
          <p:cNvSpPr/>
          <p:nvPr/>
        </p:nvSpPr>
        <p:spPr>
          <a:xfrm rot="10800000">
            <a:off x="634137" y="6069139"/>
            <a:ext cx="7915504" cy="53740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softEdge rad="12700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" name="Google Shape;38;p1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99997" ty="0" sy="99997"/>
          </a:blipFill>
          <a:ln>
            <a:noFill/>
          </a:ln>
          <a:effectLst>
            <a:outerShdw blurRad="101600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40" name="Google Shape;4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5">
            <a:off x="543741" y="273091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41" name="Google Shape;4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8115079" y="298163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"/>
          <p:cNvSpPr txBox="1"/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Google Shape;43;p1"/>
          <p:cNvSpPr txBox="1"/>
          <p:nvPr>
            <p:ph idx="1" type="body"/>
          </p:nvPr>
        </p:nvSpPr>
        <p:spPr>
          <a:xfrm>
            <a:off x="1463040" y="2119257"/>
            <a:ext cx="6196500" cy="3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7344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65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25755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49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49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49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49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49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4" name="Google Shape;44;p1"/>
          <p:cNvSpPr txBox="1"/>
          <p:nvPr>
            <p:ph idx="10" type="dt"/>
          </p:nvPr>
        </p:nvSpPr>
        <p:spPr>
          <a:xfrm>
            <a:off x="6454588" y="5809152"/>
            <a:ext cx="121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5" name="Google Shape;45;p1"/>
          <p:cNvSpPr txBox="1"/>
          <p:nvPr>
            <p:ph idx="11" type="ftr"/>
          </p:nvPr>
        </p:nvSpPr>
        <p:spPr>
          <a:xfrm>
            <a:off x="914401" y="5809152"/>
            <a:ext cx="554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6" name="Google Shape;46;p1"/>
          <p:cNvSpPr txBox="1"/>
          <p:nvPr>
            <p:ph idx="12" type="sldNum"/>
          </p:nvPr>
        </p:nvSpPr>
        <p:spPr>
          <a:xfrm>
            <a:off x="7670202" y="5809152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/>
          <p:nvPr/>
        </p:nvSpPr>
        <p:spPr>
          <a:xfrm>
            <a:off x="1115616" y="1770489"/>
            <a:ext cx="68409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Fundamental of Nursing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PARENTERAL MEDICATIONS</a:t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Lec: 3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Lecturer Burhan Hadi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Users\GroupX\Desktop\Fig-1-Sites-for-intramuscular-injection_66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0"/>
          <a:stretch/>
        </p:blipFill>
        <p:spPr bwMode="auto">
          <a:xfrm>
            <a:off x="480120" y="322221"/>
            <a:ext cx="8352928" cy="5616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755676" y="6086581"/>
            <a:ext cx="5801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Figure (5) Intramuscular (IM) injections</a:t>
            </a: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249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95536" y="548680"/>
            <a:ext cx="8352928" cy="4418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>
              <a:lnSpc>
                <a:spcPct val="200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4. Intravenous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Medications</a:t>
            </a:r>
            <a:endParaRPr lang="en-US" sz="2400" dirty="0">
              <a:ea typeface="Calibri"/>
              <a:cs typeface="Times New Roman"/>
            </a:endParaRPr>
          </a:p>
          <a:p>
            <a:pPr indent="722313" algn="just" rtl="0">
              <a:lnSpc>
                <a:spcPct val="200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Because IV medications enter the client’s bloodstream directly by way of a vein, they are appropriate when a rapid effect is required.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indent="722313" algn="just" rtl="0">
              <a:lnSpc>
                <a:spcPct val="200000"/>
              </a:lnSpc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This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route is also appropriate when medications are too irritating to tissues to be given by other routes.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565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Users\GroupX\Desktop\intravenous-injection-on-white-background-illustration-PB088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" t="-785" r="-253" b="8490"/>
          <a:stretch/>
        </p:blipFill>
        <p:spPr bwMode="auto">
          <a:xfrm>
            <a:off x="611560" y="332656"/>
            <a:ext cx="7920880" cy="5544616"/>
          </a:xfrm>
          <a:prstGeom prst="rect">
            <a:avLst/>
          </a:prstGeom>
          <a:noFill/>
          <a:ln>
            <a:solidFill>
              <a:srgbClr val="FF388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372199" y="5949280"/>
            <a:ext cx="4399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1260475" algn="l"/>
              </a:tabLs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Figure (5) Intravenous (IV) administration</a:t>
            </a: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924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34888" y="1853952"/>
            <a:ext cx="7869560" cy="1143000"/>
          </a:xfrm>
        </p:spPr>
        <p:txBody>
          <a:bodyPr/>
          <a:lstStyle/>
          <a:p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ATTENTION</a:t>
            </a:r>
            <a:endParaRPr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2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692696"/>
            <a:ext cx="878497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Parenteral administration of medications (injection):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a common nursing procedure.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Nurses give parenteral medications as: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Intra-dermally (ID).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Subcutaneously (SC).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 Intramuscularly (IM). </a:t>
            </a:r>
          </a:p>
          <a:p>
            <a:pPr lvl="0" algn="l" rt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/>
                <a:ea typeface="Calibri"/>
              </a:rPr>
              <a:t>4- Intravenously </a:t>
            </a:r>
            <a:r>
              <a:rPr lang="en-US" sz="2400" dirty="0">
                <a:latin typeface="Times New Roman"/>
                <a:ea typeface="Calibri"/>
              </a:rPr>
              <a:t>(IV</a:t>
            </a:r>
            <a:r>
              <a:rPr lang="en-US" sz="2400" dirty="0" smtClean="0">
                <a:latin typeface="Times New Roman"/>
                <a:ea typeface="Calibri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1" descr="الوصف: C:\Users\GroupX\Desktop\injection-techniques-vector-illustration-labeled-260nw-1683656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4"/>
          <a:stretch>
            <a:fillRect/>
          </a:stretch>
        </p:blipFill>
        <p:spPr bwMode="auto">
          <a:xfrm>
            <a:off x="323528" y="332656"/>
            <a:ext cx="8569065" cy="5170918"/>
          </a:xfrm>
          <a:prstGeom prst="rect">
            <a:avLst/>
          </a:prstGeom>
          <a:noFill/>
          <a:ln w="9525">
            <a:solidFill>
              <a:srgbClr val="FF38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939502" y="5589240"/>
            <a:ext cx="3264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Figure (2) Injection Techniques</a:t>
            </a: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956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0033" y="404664"/>
            <a:ext cx="8712968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Intradermal Injections</a:t>
            </a:r>
            <a:endParaRPr lang="en-US" sz="2400" dirty="0">
              <a:ea typeface="Calibri"/>
              <a:cs typeface="Times New Roman"/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An intradermal (ID) injection is the administration of a drug into the dermal layer of the skin. </a:t>
            </a:r>
            <a:endParaRPr lang="en-US" sz="2400" dirty="0"/>
          </a:p>
        </p:txBody>
      </p:sp>
      <p:pic>
        <p:nvPicPr>
          <p:cNvPr id="5" name="صورة 4" descr="C:\Users\GroupX\Desktop\59314342-injection-under-human-skin-illustra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7" y="2348880"/>
            <a:ext cx="5342899" cy="3059971"/>
          </a:xfrm>
          <a:prstGeom prst="rect">
            <a:avLst/>
          </a:prstGeom>
          <a:noFill/>
          <a:ln>
            <a:solidFill>
              <a:srgbClr val="FF388C"/>
            </a:solidFill>
          </a:ln>
        </p:spPr>
      </p:pic>
      <p:sp>
        <p:nvSpPr>
          <p:cNvPr id="6" name="مستطيل 5"/>
          <p:cNvSpPr/>
          <p:nvPr/>
        </p:nvSpPr>
        <p:spPr>
          <a:xfrm>
            <a:off x="2555776" y="5589240"/>
            <a:ext cx="3469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</a:rPr>
              <a:t>Figure (2)Intradermal Injections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1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/>
          <p:nvPr/>
        </p:nvSpPr>
        <p:spPr>
          <a:xfrm>
            <a:off x="323528" y="597060"/>
            <a:ext cx="87129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975" lvl="0" marL="1809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-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Usually only a small amount of liquid is used, for example, 0.1 mL.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Used for 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allergy testing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tuberculosis (TB) screening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8125" y="3139799"/>
            <a:ext cx="5203775" cy="2735525"/>
          </a:xfrm>
          <a:prstGeom prst="rect">
            <a:avLst/>
          </a:prstGeom>
          <a:noFill/>
          <a:ln cap="flat" cmpd="sng" w="9525">
            <a:solidFill>
              <a:srgbClr val="FF388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" name="Google Shape;66;p4"/>
          <p:cNvSpPr/>
          <p:nvPr/>
        </p:nvSpPr>
        <p:spPr>
          <a:xfrm>
            <a:off x="1727683" y="6014755"/>
            <a:ext cx="5904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(3) Body sites commonly used for intradermal injections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764704"/>
            <a:ext cx="8784976" cy="368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200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2. Subcutaneous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Injections:</a:t>
            </a:r>
            <a:endParaRPr lang="en-US" sz="2400" dirty="0">
              <a:ea typeface="Calibri"/>
              <a:cs typeface="Times New Roman"/>
            </a:endParaRPr>
          </a:p>
          <a:p>
            <a:pPr marL="342900" lvl="0" indent="-342900" algn="l" rtl="0">
              <a:lnSpc>
                <a:spcPct val="200000"/>
              </a:lnSpc>
              <a:spcAft>
                <a:spcPts val="0"/>
              </a:spcAft>
              <a:buFont typeface="Times New Roman"/>
              <a:buChar char="-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Many kinds of drugs administered subcutaneously (just beneath the skin) are: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vaccines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insulin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and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heparin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>
              <a:ea typeface="Calibri"/>
              <a:cs typeface="Times New Roman"/>
            </a:endParaRPr>
          </a:p>
          <a:p>
            <a:pPr marL="342900" lvl="0" indent="-342900" algn="l" rtl="0">
              <a:lnSpc>
                <a:spcPct val="200000"/>
              </a:lnSpc>
              <a:spcAft>
                <a:spcPts val="0"/>
              </a:spcAft>
              <a:buFont typeface="Times New Roman"/>
              <a:buChar char="-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These areas are convenient and normally have good blood circulation.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517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Users\GroupX\Desktop\fig-2-subcutaneous-injection-sites_66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6"/>
          <a:stretch/>
        </p:blipFill>
        <p:spPr bwMode="auto">
          <a:xfrm>
            <a:off x="611560" y="548680"/>
            <a:ext cx="8064896" cy="50405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358008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1530985" algn="l"/>
              </a:tabLs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Figure (4)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Common sites for subcutaneous injections</a:t>
            </a: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933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548680"/>
            <a:ext cx="8568952" cy="4418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200000"/>
              </a:lnSpc>
              <a:spcAft>
                <a:spcPts val="0"/>
              </a:spcAft>
              <a:tabLst>
                <a:tab pos="1530985" algn="l"/>
              </a:tabLs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 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3. Intramuscular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Injections</a:t>
            </a:r>
            <a:endParaRPr lang="en-US" sz="2400" dirty="0">
              <a:ea typeface="Calibri"/>
              <a:cs typeface="Times New Roman"/>
            </a:endParaRPr>
          </a:p>
          <a:p>
            <a:pPr algn="just" rtl="0">
              <a:lnSpc>
                <a:spcPct val="200000"/>
              </a:lnSpc>
              <a:spcAft>
                <a:spcPts val="0"/>
              </a:spcAft>
              <a:tabLst>
                <a:tab pos="1530985" algn="l"/>
              </a:tabLs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Intramuscular (IM) injections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: injections into muscle tissue.</a:t>
            </a:r>
            <a:endParaRPr lang="en-US" sz="2400" dirty="0"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200000"/>
              </a:lnSpc>
              <a:spcAft>
                <a:spcPts val="0"/>
              </a:spcAft>
              <a:buFont typeface="Times New Roman"/>
              <a:buChar char="-"/>
              <a:tabLst>
                <a:tab pos="180340" algn="l"/>
                <a:tab pos="1530985" algn="l"/>
              </a:tabLs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Which are absorbed more quickly than subcutaneous injections because of the greater blood supply to the body muscles. </a:t>
            </a:r>
            <a:endParaRPr lang="en-US" sz="2400" dirty="0"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200000"/>
              </a:lnSpc>
              <a:spcAft>
                <a:spcPts val="0"/>
              </a:spcAft>
              <a:buFont typeface="Times New Roman"/>
              <a:buChar char="-"/>
              <a:tabLst>
                <a:tab pos="180340" algn="l"/>
                <a:tab pos="1530985" algn="l"/>
              </a:tabLs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Muscles can also take a larger volume of fluid without discomfort than subcutaneous.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2142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764704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Times New Roman"/>
              <a:buChar char="-"/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A major consideration in the administration of IM injections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is the selection of a safe site located away from large blood vessels, nerves, and bone. </a:t>
            </a:r>
            <a:endParaRPr lang="en-US" sz="2400" dirty="0"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Times New Roman"/>
              <a:buChar char="-"/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Contraindications for using a specific site include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tissue injury and the presence of nodules, lumps, abscesses, tenderness, or other pathology.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62286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واجهة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xmlns:r="http://schemas.openxmlformats.org/officeDocument/2006/relationships" name="دبوس تثبيت">
  <a:themeElements>
    <a:clrScheme name="مخصص 2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4E67C8"/>
      </a:accent2>
      <a:accent3>
        <a:srgbClr val="A7EA52"/>
      </a:accent3>
      <a:accent4>
        <a:srgbClr val="5DCEAF"/>
      </a:accent4>
      <a:accent5>
        <a:srgbClr val="4E67C8"/>
      </a:accent5>
      <a:accent6>
        <a:srgbClr val="909ACA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