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0" r:id="rId4"/>
    <p:sldId id="258" r:id="rId5"/>
    <p:sldId id="259"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8905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300111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1907345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424010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22219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25FF769-D4B9-44D2-867A-152B91526C97}" type="datetimeFigureOut">
              <a:rPr lang="ar-IQ" smtClean="0"/>
              <a:t>19/07/1443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48414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25FF769-D4B9-44D2-867A-152B91526C97}" type="datetimeFigureOut">
              <a:rPr lang="ar-IQ" smtClean="0"/>
              <a:t>19/07/1443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99352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25FF769-D4B9-44D2-867A-152B91526C97}" type="datetimeFigureOut">
              <a:rPr lang="ar-IQ" smtClean="0"/>
              <a:t>19/07/1443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35475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25FF769-D4B9-44D2-867A-152B91526C97}" type="datetimeFigureOut">
              <a:rPr lang="ar-IQ" smtClean="0"/>
              <a:t>19/07/1443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363951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5FF769-D4B9-44D2-867A-152B91526C97}" type="datetimeFigureOut">
              <a:rPr lang="ar-IQ" smtClean="0"/>
              <a:t>19/07/1443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1049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5FF769-D4B9-44D2-867A-152B91526C97}" type="datetimeFigureOut">
              <a:rPr lang="ar-IQ" smtClean="0"/>
              <a:t>19/07/1443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413598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25FF769-D4B9-44D2-867A-152B91526C97}" type="datetimeFigureOut">
              <a:rPr lang="ar-IQ" smtClean="0"/>
              <a:t>19/07/1443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28DD0CA-5966-42C8-B635-087A4C81FA03}" type="slidenum">
              <a:rPr lang="ar-IQ" smtClean="0"/>
              <a:t>‹#›</a:t>
            </a:fld>
            <a:endParaRPr lang="ar-IQ"/>
          </a:p>
        </p:txBody>
      </p:sp>
    </p:spTree>
    <p:extLst>
      <p:ext uri="{BB962C8B-B14F-4D97-AF65-F5344CB8AC3E}">
        <p14:creationId xmlns:p14="http://schemas.microsoft.com/office/powerpoint/2010/main" val="194598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2882751"/>
          </a:xfrm>
        </p:spPr>
        <p:txBody>
          <a:bodyPr/>
          <a:lstStyle/>
          <a:p>
            <a:r>
              <a:rPr lang="ar-IQ" dirty="0" smtClean="0"/>
              <a:t>وظائف العلاقات العامة</a:t>
            </a:r>
            <a:endParaRPr lang="ar-IQ" dirty="0"/>
          </a:p>
        </p:txBody>
      </p:sp>
      <p:sp>
        <p:nvSpPr>
          <p:cNvPr id="3" name="عنوان فرعي 2"/>
          <p:cNvSpPr>
            <a:spLocks noGrp="1"/>
          </p:cNvSpPr>
          <p:nvPr>
            <p:ph type="subTitle" idx="1"/>
          </p:nvPr>
        </p:nvSpPr>
        <p:spPr/>
        <p:txBody>
          <a:bodyPr/>
          <a:lstStyle/>
          <a:p>
            <a:endParaRPr lang="ar-IQ" b="1" dirty="0" smtClean="0">
              <a:solidFill>
                <a:schemeClr val="tx1"/>
              </a:solidFill>
              <a:latin typeface="Simplified Arabic" pitchFamily="18" charset="-78"/>
              <a:cs typeface="Simplified Arabic" pitchFamily="18" charset="-78"/>
            </a:endParaRPr>
          </a:p>
          <a:p>
            <a:endParaRPr lang="ar-IQ" b="1" dirty="0">
              <a:solidFill>
                <a:schemeClr val="tx1"/>
              </a:solidFill>
              <a:latin typeface="Simplified Arabic" pitchFamily="18" charset="-78"/>
              <a:cs typeface="Simplified Arabic" pitchFamily="18" charset="-78"/>
            </a:endParaRPr>
          </a:p>
          <a:p>
            <a:r>
              <a:rPr lang="ar-IQ" b="1" dirty="0" smtClean="0">
                <a:solidFill>
                  <a:schemeClr val="tx1"/>
                </a:solidFill>
                <a:latin typeface="Simplified Arabic" pitchFamily="18" charset="-78"/>
                <a:cs typeface="Simplified Arabic" pitchFamily="18" charset="-78"/>
              </a:rPr>
              <a:t>أستاذ </a:t>
            </a:r>
            <a:r>
              <a:rPr lang="ar-IQ" b="1" dirty="0" smtClean="0">
                <a:solidFill>
                  <a:schemeClr val="tx1"/>
                </a:solidFill>
                <a:latin typeface="Simplified Arabic" pitchFamily="18" charset="-78"/>
                <a:cs typeface="Simplified Arabic" pitchFamily="18" charset="-78"/>
              </a:rPr>
              <a:t>المادة : أمجد علي الربيعي </a:t>
            </a:r>
            <a:endParaRPr lang="ar-IQ" b="1" dirty="0">
              <a:solidFill>
                <a:schemeClr val="tx1"/>
              </a:solidFill>
              <a:latin typeface="Simplified Arabic" pitchFamily="18" charset="-78"/>
              <a:cs typeface="Simplified Arabic" pitchFamily="18"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463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9375"/>
            <a:ext cx="1981200"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63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وظائف العلاقات العامة </a:t>
            </a:r>
            <a:endParaRPr lang="ar-IQ" dirty="0"/>
          </a:p>
        </p:txBody>
      </p:sp>
      <p:sp>
        <p:nvSpPr>
          <p:cNvPr id="3" name="عنصر نائب للمحتوى 2"/>
          <p:cNvSpPr>
            <a:spLocks noGrp="1"/>
          </p:cNvSpPr>
          <p:nvPr>
            <p:ph idx="1"/>
          </p:nvPr>
        </p:nvSpPr>
        <p:spPr/>
        <p:txBody>
          <a:bodyPr>
            <a:normAutofit/>
          </a:bodyPr>
          <a:lstStyle/>
          <a:p>
            <a:r>
              <a:rPr lang="ar-IQ" dirty="0"/>
              <a:t>هناك تصنيفات عديدة للوظائف المنوطة بالعلاقات العامة والقائمين عليها، وفقاً لطبيعة أنشطتها ونوع الجماهير المعنية بالتواصل معها، لذا يمكن تلخيص وظائف العلاقات العامة </a:t>
            </a:r>
            <a:r>
              <a:rPr lang="ar-IQ" dirty="0" smtClean="0"/>
              <a:t>بما يأتي:</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IQ" dirty="0" smtClean="0"/>
              <a:t/>
            </a:r>
            <a:br>
              <a:rPr lang="ar-IQ" dirty="0" smtClean="0"/>
            </a:br>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501008"/>
            <a:ext cx="8856983"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0941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وظائف العلاقات العامة</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b="1" dirty="0">
                <a:latin typeface="Simplified Arabic" pitchFamily="18" charset="-78"/>
                <a:cs typeface="Simplified Arabic" pitchFamily="18" charset="-78"/>
              </a:rPr>
              <a:t>1- العلاقات المجتمعية</a:t>
            </a:r>
            <a:r>
              <a:rPr lang="ar-IQ" dirty="0">
                <a:latin typeface="Simplified Arabic" pitchFamily="18" charset="-78"/>
                <a:cs typeface="Simplified Arabic" pitchFamily="18" charset="-78"/>
              </a:rPr>
              <a:t>: المقصود منها توجيه أنشطة العلاقات العامة نحو المجتمع، بالحملات الترويجية للشركات الربحية والخدمية، وكذلك بالحملات التطوعية والخيرية للمؤسسات ذات الطابع الخيري، بذلك تتعزز العلاقات بين المؤسسة والمجتمع، بما يعود بالنفع على كليهما.</a:t>
            </a:r>
          </a:p>
          <a:p>
            <a:pPr algn="just"/>
            <a:r>
              <a:rPr lang="ar-IQ" dirty="0">
                <a:latin typeface="Simplified Arabic" pitchFamily="18" charset="-78"/>
                <a:cs typeface="Simplified Arabic" pitchFamily="18" charset="-78"/>
              </a:rPr>
              <a:t>2- </a:t>
            </a:r>
            <a:r>
              <a:rPr lang="ar-IQ" sz="3100" b="1" dirty="0">
                <a:latin typeface="Simplified Arabic" pitchFamily="18" charset="-78"/>
                <a:cs typeface="Simplified Arabic" pitchFamily="18" charset="-78"/>
              </a:rPr>
              <a:t>العلاقات الداخلية: </a:t>
            </a:r>
            <a:r>
              <a:rPr lang="ar-IQ" sz="3100" dirty="0">
                <a:latin typeface="Simplified Arabic" pitchFamily="18" charset="-78"/>
                <a:cs typeface="Simplified Arabic" pitchFamily="18" charset="-78"/>
              </a:rPr>
              <a:t>تضم علاقة المؤسسة بموظفيها والعاملين ضمن نطاق نشاطها، بالإشراف على تحسين مستوى رضى العاملين، وفتح مجالات التواصل المتبادل وتنشيط تفاعل الموظفين فيما بينهم، بالإضافة لتحسين مستواياتهم وتمكينهم من أدوارهم، وتحفيزهم على</a:t>
            </a:r>
            <a:endParaRPr lang="ar-IQ" dirty="0"/>
          </a:p>
        </p:txBody>
      </p:sp>
    </p:spTree>
    <p:extLst>
      <p:ext uri="{BB962C8B-B14F-4D97-AF65-F5344CB8AC3E}">
        <p14:creationId xmlns:p14="http://schemas.microsoft.com/office/powerpoint/2010/main" val="3387435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وظائف العلاقات العامة </a:t>
            </a:r>
            <a:endParaRPr lang="ar-IQ" dirty="0"/>
          </a:p>
        </p:txBody>
      </p:sp>
      <p:sp>
        <p:nvSpPr>
          <p:cNvPr id="3" name="عنصر نائب للمحتوى 2"/>
          <p:cNvSpPr>
            <a:spLocks noGrp="1"/>
          </p:cNvSpPr>
          <p:nvPr>
            <p:ph idx="1"/>
          </p:nvPr>
        </p:nvSpPr>
        <p:spPr/>
        <p:txBody>
          <a:bodyPr>
            <a:normAutofit/>
          </a:bodyPr>
          <a:lstStyle/>
          <a:p>
            <a:pPr marL="0" lvl="0" indent="0">
              <a:buNone/>
            </a:pPr>
            <a:r>
              <a:rPr lang="ar-IQ" b="1" dirty="0"/>
              <a:t>العلاقات الحكومية</a:t>
            </a:r>
            <a:r>
              <a:rPr lang="ar-IQ" dirty="0"/>
              <a:t>: </a:t>
            </a:r>
            <a:r>
              <a:rPr lang="ar-IQ" dirty="0">
                <a:latin typeface="Simplified Arabic" pitchFamily="18" charset="-78"/>
                <a:cs typeface="Simplified Arabic" pitchFamily="18" charset="-78"/>
              </a:rPr>
              <a:t>حيث تتولى العلاقات العامة مهمة التواصل مع المؤسسات الرسمية والهيئات الحكومية، لاستصدار الوثائق اللازمة أو للتنسيق لإقامة الفعاليات وإدارتها. العلاقات الإعلامية: هي العلاقات المستمرة بين المؤسسة ووسائل الإعلام المحلية والدولية، بما في ذلك الصحفيين وصناع المحتوى، وعمل المؤتمرات الصحفية وتغطية الحملات والأنشطة والفعاليات المرتبطة بالمؤسسة.</a:t>
            </a:r>
            <a:r>
              <a:rPr lang="ar-IQ" dirty="0">
                <a:latin typeface="Simplified Arabic" pitchFamily="18" charset="-78"/>
                <a:cs typeface="Simplified Arabic" pitchFamily="18" charset="-78"/>
              </a:rPr>
              <a:t/>
            </a:r>
            <a:br>
              <a:rPr lang="ar-IQ" dirty="0">
                <a:latin typeface="Simplified Arabic" pitchFamily="18" charset="-78"/>
                <a:cs typeface="Simplified Arabic" pitchFamily="18" charset="-78"/>
              </a:rPr>
            </a:br>
            <a:r>
              <a:rPr lang="ar-IQ" dirty="0">
                <a:latin typeface="Simplified Arabic" pitchFamily="18" charset="-78"/>
                <a:cs typeface="Simplified Arabic" pitchFamily="18" charset="-78"/>
              </a:rPr>
              <a:t/>
            </a:r>
            <a:br>
              <a:rPr lang="ar-IQ" dirty="0">
                <a:latin typeface="Simplified Arabic" pitchFamily="18" charset="-78"/>
                <a:cs typeface="Simplified Arabic" pitchFamily="18" charset="-78"/>
              </a:rPr>
            </a:b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2961729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IQ" dirty="0" smtClean="0"/>
              <a:t>وظائف العلاقات العامة </a:t>
            </a:r>
            <a:endParaRPr lang="ar-IQ" dirty="0"/>
          </a:p>
        </p:txBody>
      </p:sp>
      <p:sp>
        <p:nvSpPr>
          <p:cNvPr id="3" name="عنصر نائب للمحتوى 2"/>
          <p:cNvSpPr>
            <a:spLocks noGrp="1"/>
          </p:cNvSpPr>
          <p:nvPr>
            <p:ph idx="1"/>
          </p:nvPr>
        </p:nvSpPr>
        <p:spPr>
          <a:xfrm>
            <a:off x="457200" y="1052736"/>
            <a:ext cx="8229600" cy="5073427"/>
          </a:xfrm>
        </p:spPr>
        <p:txBody>
          <a:bodyPr>
            <a:noAutofit/>
          </a:bodyPr>
          <a:lstStyle/>
          <a:p>
            <a:pPr marL="0" indent="0" algn="just">
              <a:buNone/>
            </a:pPr>
            <a:endParaRPr lang="ar-IQ" sz="2000" dirty="0" smtClean="0">
              <a:latin typeface="Simplified Arabic" pitchFamily="18" charset="-78"/>
              <a:cs typeface="Simplified Arabic" pitchFamily="18" charset="-78"/>
            </a:endParaRPr>
          </a:p>
          <a:p>
            <a:pPr algn="just"/>
            <a:r>
              <a:rPr lang="ar-IQ" sz="3600" b="1" dirty="0" smtClean="0">
                <a:latin typeface="Simplified Arabic" pitchFamily="18" charset="-78"/>
                <a:cs typeface="Simplified Arabic" pitchFamily="18" charset="-78"/>
              </a:rPr>
              <a:t>العلاقات </a:t>
            </a:r>
            <a:r>
              <a:rPr lang="ar-IQ" sz="3600" b="1" dirty="0">
                <a:latin typeface="Simplified Arabic" pitchFamily="18" charset="-78"/>
                <a:cs typeface="Simplified Arabic" pitchFamily="18" charset="-78"/>
              </a:rPr>
              <a:t>الإعلامية: </a:t>
            </a:r>
            <a:r>
              <a:rPr lang="ar-IQ" sz="3600" dirty="0">
                <a:latin typeface="Simplified Arabic" pitchFamily="18" charset="-78"/>
                <a:cs typeface="Simplified Arabic" pitchFamily="18" charset="-78"/>
              </a:rPr>
              <a:t>هي العلاقات المستمرة بين المؤسسة ووسائل الإعلام المحلية والدولية، بما في ذلك الصحفيين وصناع المحتوى، وعمل المؤتمرات الصحفية وتغطية الحملات والأنشطة والفعاليات المرتبطة </a:t>
            </a:r>
            <a:r>
              <a:rPr lang="ar-IQ" sz="3600" dirty="0" smtClean="0">
                <a:latin typeface="Simplified Arabic" pitchFamily="18" charset="-78"/>
                <a:cs typeface="Simplified Arabic" pitchFamily="18" charset="-78"/>
              </a:rPr>
              <a:t>بالمؤسسة.</a:t>
            </a:r>
            <a:endParaRPr lang="ar-IQ" sz="3600" dirty="0">
              <a:latin typeface="Simplified Arabic" pitchFamily="18" charset="-78"/>
              <a:cs typeface="Simplified Arabic" pitchFamily="18" charset="-78"/>
            </a:endParaRPr>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3408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213</Words>
  <Application>Microsoft Office PowerPoint</Application>
  <PresentationFormat>عرض على الشاشة (3:4)‏</PresentationFormat>
  <Paragraphs>14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وظائف العلاقات العامة</vt:lpstr>
      <vt:lpstr>وظائف العلاقات العامة </vt:lpstr>
      <vt:lpstr>وظائف العلاقات العامة</vt:lpstr>
      <vt:lpstr>وظائف العلاقات العامة </vt:lpstr>
      <vt:lpstr>وظائف العلاقات العامة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التأطير الاعلامي</dc:title>
  <dc:creator>DR.Ahmed Saker 2o1O</dc:creator>
  <cp:lastModifiedBy>DR.Ahmed Saker 2o1O</cp:lastModifiedBy>
  <cp:revision>5</cp:revision>
  <dcterms:created xsi:type="dcterms:W3CDTF">2022-02-05T16:41:07Z</dcterms:created>
  <dcterms:modified xsi:type="dcterms:W3CDTF">2022-02-20T08:56:50Z</dcterms:modified>
</cp:coreProperties>
</file>