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AA19402-5F2C-420E-9D0A-893AEE7A929F}" type="datetimeFigureOut">
              <a:rPr lang="ar-IQ" smtClean="0"/>
              <a:t>11/07/1443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0BC174-C81C-46B0-80B5-BFAA0F816D40}" type="slidenum">
              <a:rPr lang="ar-IQ" smtClean="0"/>
              <a:t>‹#›</a:t>
            </a:fld>
            <a:endParaRPr lang="ar-IQ"/>
          </a:p>
        </p:txBody>
      </p:sp>
    </p:spTree>
    <p:extLst>
      <p:ext uri="{BB962C8B-B14F-4D97-AF65-F5344CB8AC3E}">
        <p14:creationId xmlns:p14="http://schemas.microsoft.com/office/powerpoint/2010/main" val="3591654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C0BC174-C81C-46B0-80B5-BFAA0F816D40}" type="slidenum">
              <a:rPr lang="ar-IQ" smtClean="0"/>
              <a:t>1</a:t>
            </a:fld>
            <a:endParaRPr lang="ar-IQ"/>
          </a:p>
        </p:txBody>
      </p:sp>
    </p:spTree>
    <p:extLst>
      <p:ext uri="{BB962C8B-B14F-4D97-AF65-F5344CB8AC3E}">
        <p14:creationId xmlns:p14="http://schemas.microsoft.com/office/powerpoint/2010/main" val="3995932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BAEBA30-0C0D-44D0-B034-5CF134D6EDC9}" type="datetimeFigureOut">
              <a:rPr lang="ar-IQ" smtClean="0"/>
              <a:t>11/07/1443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182284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AEBA30-0C0D-44D0-B034-5CF134D6EDC9}" type="datetimeFigureOut">
              <a:rPr lang="ar-IQ" smtClean="0"/>
              <a:t>11/07/1443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152807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AEBA30-0C0D-44D0-B034-5CF134D6EDC9}" type="datetimeFigureOut">
              <a:rPr lang="ar-IQ" smtClean="0"/>
              <a:t>11/07/1443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1670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BAEBA30-0C0D-44D0-B034-5CF134D6EDC9}" type="datetimeFigureOut">
              <a:rPr lang="ar-IQ" smtClean="0"/>
              <a:t>11/07/1443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22026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BAEBA30-0C0D-44D0-B034-5CF134D6EDC9}" type="datetimeFigureOut">
              <a:rPr lang="ar-IQ" smtClean="0"/>
              <a:t>11/07/1443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210879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BAEBA30-0C0D-44D0-B034-5CF134D6EDC9}" type="datetimeFigureOut">
              <a:rPr lang="ar-IQ" smtClean="0"/>
              <a:t>11/07/1443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3834577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BAEBA30-0C0D-44D0-B034-5CF134D6EDC9}" type="datetimeFigureOut">
              <a:rPr lang="ar-IQ" smtClean="0"/>
              <a:t>11/07/1443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2338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BAEBA30-0C0D-44D0-B034-5CF134D6EDC9}" type="datetimeFigureOut">
              <a:rPr lang="ar-IQ" smtClean="0"/>
              <a:t>11/07/1443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98053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BAEBA30-0C0D-44D0-B034-5CF134D6EDC9}" type="datetimeFigureOut">
              <a:rPr lang="ar-IQ" smtClean="0"/>
              <a:t>11/07/1443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418435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AEBA30-0C0D-44D0-B034-5CF134D6EDC9}" type="datetimeFigureOut">
              <a:rPr lang="ar-IQ" smtClean="0"/>
              <a:t>11/07/1443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328410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BAEBA30-0C0D-44D0-B034-5CF134D6EDC9}" type="datetimeFigureOut">
              <a:rPr lang="ar-IQ" smtClean="0"/>
              <a:t>11/07/1443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D9C745-D290-409C-A56B-AA0BE35F69BA}" type="slidenum">
              <a:rPr lang="ar-IQ" smtClean="0"/>
              <a:t>‹#›</a:t>
            </a:fld>
            <a:endParaRPr lang="ar-IQ"/>
          </a:p>
        </p:txBody>
      </p:sp>
    </p:spTree>
    <p:extLst>
      <p:ext uri="{BB962C8B-B14F-4D97-AF65-F5344CB8AC3E}">
        <p14:creationId xmlns:p14="http://schemas.microsoft.com/office/powerpoint/2010/main" val="233925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AEBA30-0C0D-44D0-B034-5CF134D6EDC9}" type="datetimeFigureOut">
              <a:rPr lang="ar-IQ" smtClean="0"/>
              <a:t>11/07/1443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D9C745-D290-409C-A56B-AA0BE35F69BA}" type="slidenum">
              <a:rPr lang="ar-IQ" smtClean="0"/>
              <a:t>‹#›</a:t>
            </a:fld>
            <a:endParaRPr lang="ar-IQ"/>
          </a:p>
        </p:txBody>
      </p:sp>
    </p:spTree>
    <p:extLst>
      <p:ext uri="{BB962C8B-B14F-4D97-AF65-F5344CB8AC3E}">
        <p14:creationId xmlns:p14="http://schemas.microsoft.com/office/powerpoint/2010/main" val="184180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العلاقات العامة والاعلام والدعاية والاعلان </a:t>
            </a: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أستاذ المادة : أمجد علي </a:t>
            </a:r>
            <a:endParaRPr lang="ar-IQ" dirty="0">
              <a:solidFill>
                <a:schemeClr val="tx1"/>
              </a:solidFill>
            </a:endParaRPr>
          </a:p>
        </p:txBody>
      </p:sp>
    </p:spTree>
    <p:extLst>
      <p:ext uri="{BB962C8B-B14F-4D97-AF65-F5344CB8AC3E}">
        <p14:creationId xmlns:p14="http://schemas.microsoft.com/office/powerpoint/2010/main" val="222392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العلاقات العامة </a:t>
            </a:r>
            <a:endParaRPr lang="ar-IQ" dirty="0"/>
          </a:p>
        </p:txBody>
      </p:sp>
      <p:sp>
        <p:nvSpPr>
          <p:cNvPr id="3" name="عنصر نائب للمحتوى 2"/>
          <p:cNvSpPr>
            <a:spLocks noGrp="1"/>
          </p:cNvSpPr>
          <p:nvPr>
            <p:ph idx="1"/>
          </p:nvPr>
        </p:nvSpPr>
        <p:spPr/>
        <p:txBody>
          <a:bodyPr/>
          <a:lstStyle/>
          <a:p>
            <a:pPr algn="just"/>
            <a:r>
              <a:rPr lang="ar-IQ" sz="2800" b="1" dirty="0" smtClean="0">
                <a:latin typeface="Simplified Arabic" pitchFamily="18" charset="-78"/>
                <a:cs typeface="Simplified Arabic" pitchFamily="18" charset="-78"/>
              </a:rPr>
              <a:t>العلاقات العامة : </a:t>
            </a:r>
            <a:r>
              <a:rPr lang="ar-IQ" sz="2800" dirty="0" smtClean="0"/>
              <a:t>هي نشاط اداري يستعين بالاتصال بقصد بلورة انطباعات ايجابية عن الهيئة التي تتولى القيام به بين العاملين وبين المتعاملين او الذي يحتمل ان يتعاملون مع الهيئة اعتماداً على تنظيم تفاعل اتصالي قوامه المعاني والمعلومات التي تصف اغراضاً اجتماعية أو اقتصادية أو سياسي </a:t>
            </a:r>
            <a:r>
              <a:rPr lang="ar-IQ" dirty="0" smtClean="0"/>
              <a:t>.</a:t>
            </a:r>
          </a:p>
          <a:p>
            <a:pPr algn="just"/>
            <a:endParaRPr lang="ar-IQ" dirty="0" smtClean="0"/>
          </a:p>
          <a:p>
            <a:pPr algn="just"/>
            <a:endParaRPr lang="ar-IQ" dirty="0"/>
          </a:p>
        </p:txBody>
      </p:sp>
      <p:pic>
        <p:nvPicPr>
          <p:cNvPr id="1026" name="Picture 2" descr="C:\Users\ABC\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89040"/>
            <a:ext cx="8208912"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4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الاعلام </a:t>
            </a:r>
            <a:endParaRPr lang="ar-IQ" b="1" dirty="0"/>
          </a:p>
        </p:txBody>
      </p:sp>
      <p:sp>
        <p:nvSpPr>
          <p:cNvPr id="3" name="عنصر نائب للمحتوى 2"/>
          <p:cNvSpPr>
            <a:spLocks noGrp="1"/>
          </p:cNvSpPr>
          <p:nvPr>
            <p:ph idx="1"/>
          </p:nvPr>
        </p:nvSpPr>
        <p:spPr/>
        <p:txBody>
          <a:bodyPr/>
          <a:lstStyle/>
          <a:p>
            <a:pPr algn="just"/>
            <a:r>
              <a:rPr lang="ar-IQ" sz="2800" b="1" dirty="0" smtClean="0"/>
              <a:t>الاعلام : </a:t>
            </a:r>
            <a:r>
              <a:rPr lang="ar-IQ" sz="2800" dirty="0" smtClean="0"/>
              <a:t>نشر الحقائق والآراء والافكار بين جماهير الهيئة والمؤسسة  ، سواء الجمهور الداخلي أو الخارجي للمؤسسة ، ومن وسائل الاعلام الاساسية الصحافة والاذاعة والسينما والتلفزيون والمحاضرات والندوات .</a:t>
            </a:r>
          </a:p>
          <a:p>
            <a:pPr algn="just"/>
            <a:r>
              <a:rPr lang="ar-IQ" sz="2800" dirty="0" smtClean="0"/>
              <a:t>ويعد الاعلام جزءا اساسياً واداة مهمة من ادوات العلاقات العامة المختلفة في برامجها لتحقيق أهدافها.</a:t>
            </a:r>
          </a:p>
          <a:p>
            <a:pPr algn="just"/>
            <a:endParaRPr lang="ar-IQ" dirty="0"/>
          </a:p>
        </p:txBody>
      </p:sp>
      <p:pic>
        <p:nvPicPr>
          <p:cNvPr id="2050" name="Picture 2" descr="C:\Users\ABC\Desktop\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293096"/>
            <a:ext cx="8784976"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89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الدعاية </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b="1" dirty="0" smtClean="0"/>
              <a:t>الدعاية</a:t>
            </a:r>
            <a:r>
              <a:rPr lang="ar-IQ" dirty="0" smtClean="0"/>
              <a:t> : هي احد انواع الاتصال والتأثير ، تستخدم كقوة للسيطرة على افكار افراد المجتمع وتوجيههم الوجهة التي حددت لهم عن طريق استغلال عواطفهم وغرائزهم .</a:t>
            </a:r>
          </a:p>
          <a:p>
            <a:pPr algn="just"/>
            <a:r>
              <a:rPr lang="ar-IQ" dirty="0" smtClean="0"/>
              <a:t> وتعمل </a:t>
            </a:r>
            <a:r>
              <a:rPr lang="ar-IQ" b="1" dirty="0" smtClean="0"/>
              <a:t>الدعاية</a:t>
            </a:r>
            <a:r>
              <a:rPr lang="ar-IQ" dirty="0" smtClean="0"/>
              <a:t> على تكوين الاخبار واخفاء بعض الحقائق او تغيير بعضها ، وهي لا تمد الجمهور الا بالمعلومات التي تتفق ووجهه نظر المسؤولين عنها بأي ثمن وبأي وسيلة ، بينما تهدف </a:t>
            </a:r>
            <a:r>
              <a:rPr lang="ar-IQ" b="1" dirty="0" smtClean="0"/>
              <a:t>العلاقات العامة  </a:t>
            </a:r>
            <a:r>
              <a:rPr lang="ar-IQ" dirty="0" smtClean="0"/>
              <a:t>نشر الاخبار الصادقة والتعليم والممارسة الى اقناع الجمهور وتحقيق تعاونه معها ، على اساس الثقة والتفاهم المثمر.</a:t>
            </a:r>
            <a:endParaRPr lang="ar-IQ" dirty="0"/>
          </a:p>
        </p:txBody>
      </p:sp>
    </p:spTree>
    <p:extLst>
      <p:ext uri="{BB962C8B-B14F-4D97-AF65-F5344CB8AC3E}">
        <p14:creationId xmlns:p14="http://schemas.microsoft.com/office/powerpoint/2010/main" val="1272860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الدعاية</a:t>
            </a:r>
            <a:endParaRPr lang="ar-IQ" dirty="0"/>
          </a:p>
        </p:txBody>
      </p:sp>
      <p:pic>
        <p:nvPicPr>
          <p:cNvPr id="3074" name="Picture 2" descr="C:\Users\ABC\Desktop\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340768"/>
            <a:ext cx="8784976"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52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الاعلان </a:t>
            </a:r>
            <a:endParaRPr lang="ar-IQ" dirty="0"/>
          </a:p>
        </p:txBody>
      </p:sp>
      <p:sp>
        <p:nvSpPr>
          <p:cNvPr id="3" name="عنصر نائب للمحتوى 2"/>
          <p:cNvSpPr>
            <a:spLocks noGrp="1"/>
          </p:cNvSpPr>
          <p:nvPr>
            <p:ph idx="1"/>
          </p:nvPr>
        </p:nvSpPr>
        <p:spPr/>
        <p:txBody>
          <a:bodyPr/>
          <a:lstStyle/>
          <a:p>
            <a:pPr algn="just"/>
            <a:r>
              <a:rPr lang="ar-IQ" sz="2800" b="1" dirty="0" smtClean="0"/>
              <a:t>الاعلان : </a:t>
            </a:r>
            <a:r>
              <a:rPr lang="ar-IQ" sz="2800" dirty="0" smtClean="0"/>
              <a:t>عبارة عن حملات تستهدف الوصول الى أكبر عدد من المشترين للإعلان عن بيع بأقل الاسعار ، وتختلف </a:t>
            </a:r>
            <a:r>
              <a:rPr lang="ar-IQ" sz="2800" b="1" dirty="0" smtClean="0"/>
              <a:t>العلاقات العامة </a:t>
            </a:r>
            <a:r>
              <a:rPr lang="ar-IQ" sz="2800" dirty="0" smtClean="0"/>
              <a:t>عن ا</a:t>
            </a:r>
            <a:r>
              <a:rPr lang="ar-IQ" sz="2800" b="1" dirty="0" smtClean="0"/>
              <a:t>لاعلان</a:t>
            </a:r>
            <a:r>
              <a:rPr lang="ar-IQ" sz="2800" dirty="0" smtClean="0"/>
              <a:t> من ناحية أن هذا الاخير يلجأ الى شراء مساحة  في دورية  من الدوريات ، أو جزء من الوقت في الاذاعة والتلفزيون ، وذلك للتعبير عن وجهه نظر الناشر أو المذيع ، وذلك لا ن القارئ او المستمع أو المشاهد يستقبل رسالة مدفوعة الاجر .</a:t>
            </a:r>
          </a:p>
          <a:p>
            <a:pPr algn="just"/>
            <a:endParaRPr lang="ar-IQ" dirty="0"/>
          </a:p>
        </p:txBody>
      </p:sp>
      <p:pic>
        <p:nvPicPr>
          <p:cNvPr id="4098" name="Picture 2" descr="C:\Users\ABC\Desktop\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221088"/>
            <a:ext cx="8424936"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6590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253</Words>
  <Application>Microsoft Office PowerPoint</Application>
  <PresentationFormat>عرض على الشاشة (3:4)‏</PresentationFormat>
  <Paragraphs>14</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العلاقات العامة والاعلام والدعاية والاعلان </vt:lpstr>
      <vt:lpstr>العلاقات العامة </vt:lpstr>
      <vt:lpstr>الاعلام </vt:lpstr>
      <vt:lpstr>الدعاية </vt:lpstr>
      <vt:lpstr>الدعاية</vt:lpstr>
      <vt:lpstr>الاعلان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العلاقات العامة والاعلام والدعاية والاعلان</dc:title>
  <dc:creator>DR.Ahmed Saker 2o1O</dc:creator>
  <cp:lastModifiedBy>DR.Ahmed Saker 2o1O</cp:lastModifiedBy>
  <cp:revision>8</cp:revision>
  <dcterms:created xsi:type="dcterms:W3CDTF">2022-02-11T15:57:11Z</dcterms:created>
  <dcterms:modified xsi:type="dcterms:W3CDTF">2022-02-12T16:48:47Z</dcterms:modified>
</cp:coreProperties>
</file>