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8905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30011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190734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424010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5FF769-D4B9-44D2-867A-152B91526C97}" type="datetimeFigureOut">
              <a:rPr lang="ar-IQ" smtClean="0"/>
              <a:t>04/07/1443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22219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25FF769-D4B9-44D2-867A-152B91526C97}" type="datetimeFigureOut">
              <a:rPr lang="ar-IQ" smtClean="0"/>
              <a:t>04/07/1443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48414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25FF769-D4B9-44D2-867A-152B91526C97}" type="datetimeFigureOut">
              <a:rPr lang="ar-IQ" smtClean="0"/>
              <a:t>04/07/1443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99352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25FF769-D4B9-44D2-867A-152B91526C97}" type="datetimeFigureOut">
              <a:rPr lang="ar-IQ" smtClean="0"/>
              <a:t>04/07/1443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35475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5FF769-D4B9-44D2-867A-152B91526C97}" type="datetimeFigureOut">
              <a:rPr lang="ar-IQ" smtClean="0"/>
              <a:t>04/07/1443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363951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5FF769-D4B9-44D2-867A-152B91526C97}" type="datetimeFigureOut">
              <a:rPr lang="ar-IQ" smtClean="0"/>
              <a:t>04/07/1443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1049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5FF769-D4B9-44D2-867A-152B91526C97}" type="datetimeFigureOut">
              <a:rPr lang="ar-IQ" smtClean="0"/>
              <a:t>04/07/1443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413598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5FF769-D4B9-44D2-867A-152B91526C97}" type="datetimeFigureOut">
              <a:rPr lang="ar-IQ" smtClean="0"/>
              <a:t>04/07/1443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28DD0CA-5966-42C8-B635-087A4C81FA03}" type="slidenum">
              <a:rPr lang="ar-IQ" smtClean="0"/>
              <a:t>‹#›</a:t>
            </a:fld>
            <a:endParaRPr lang="ar-IQ"/>
          </a:p>
        </p:txBody>
      </p:sp>
    </p:spTree>
    <p:extLst>
      <p:ext uri="{BB962C8B-B14F-4D97-AF65-F5344CB8AC3E}">
        <p14:creationId xmlns:p14="http://schemas.microsoft.com/office/powerpoint/2010/main" val="194598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نظرية التأطير الاعلامي </a:t>
            </a:r>
            <a:endParaRPr lang="ar-IQ" dirty="0"/>
          </a:p>
        </p:txBody>
      </p:sp>
      <p:sp>
        <p:nvSpPr>
          <p:cNvPr id="3" name="عنوان فرعي 2"/>
          <p:cNvSpPr>
            <a:spLocks noGrp="1"/>
          </p:cNvSpPr>
          <p:nvPr>
            <p:ph type="subTitle" idx="1"/>
          </p:nvPr>
        </p:nvSpPr>
        <p:spPr/>
        <p:txBody>
          <a:bodyPr/>
          <a:lstStyle/>
          <a:p>
            <a:r>
              <a:rPr lang="ar-IQ" b="1" dirty="0" smtClean="0">
                <a:solidFill>
                  <a:schemeClr val="tx1"/>
                </a:solidFill>
                <a:latin typeface="Simplified Arabic" pitchFamily="18" charset="-78"/>
                <a:cs typeface="Simplified Arabic" pitchFamily="18" charset="-78"/>
              </a:rPr>
              <a:t>أستاذ المادة : أمجد علي الربيعي </a:t>
            </a:r>
            <a:endParaRPr lang="ar-IQ" b="1" dirty="0">
              <a:solidFill>
                <a:schemeClr val="tx1"/>
              </a:solidFill>
              <a:latin typeface="Simplified Arabic" pitchFamily="18" charset="-78"/>
              <a:cs typeface="Simplified Arabic" pitchFamily="18"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463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9375"/>
            <a:ext cx="19812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63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تعريف نظرية التأطير الاعلامي </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sz="3500" dirty="0" smtClean="0">
                <a:solidFill>
                  <a:srgbClr val="333333"/>
                </a:solidFill>
                <a:latin typeface="Simplified Arabic" pitchFamily="18" charset="-78"/>
                <a:cs typeface="Simplified Arabic" pitchFamily="18" charset="-78"/>
              </a:rPr>
              <a:t>نظرية تحليل الاطار الاعلامي هي نظرية تدرس ظروف تأثير الرسالة، وتقوم هذه النظرية على أساس أن أحداث ومضامين وسائل الاعلام لا يكون لها مغزى في حد ذاتها ’الا اذا وضعت في تنظيم وسياق وأطر اعلامية هذه الأطر تنظم الألفاظ والنصوص والمعاني وتستخدم الخبرات والقيم الاجتماعية السائدة. تأطير الرسالة الاعلامية يوفر القدرة على قياس محتوى الرسالة ويفسر دورها في التأثير على الآراء والاتجاهات. يعني عندما يقع حادث معين فالحدث قد لا تكون له دلالة كبرى عند الناس ولكن وسائل الاعلام تصفه في اطار اعلامي من حيث اللغة والصياغة والتركيز على عنصر معين حتى يصبح هاما في قلب الاطار الاجتماعي كله. </a:t>
            </a:r>
            <a:endParaRPr lang="ar-IQ" sz="3500" dirty="0" smtClean="0">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3300941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التأطير الاعلامي</a:t>
            </a:r>
            <a:endParaRPr lang="ar-IQ" dirty="0"/>
          </a:p>
        </p:txBody>
      </p:sp>
      <p:sp>
        <p:nvSpPr>
          <p:cNvPr id="3" name="عنصر نائب للمحتوى 2"/>
          <p:cNvSpPr>
            <a:spLocks noGrp="1"/>
          </p:cNvSpPr>
          <p:nvPr>
            <p:ph idx="1"/>
          </p:nvPr>
        </p:nvSpPr>
        <p:spPr/>
        <p:txBody>
          <a:bodyPr>
            <a:normAutofit fontScale="62500" lnSpcReduction="20000"/>
          </a:bodyPr>
          <a:lstStyle/>
          <a:p>
            <a:pPr marL="0" lvl="0" indent="0" algn="just">
              <a:buNone/>
            </a:pPr>
            <a:r>
              <a:rPr lang="ar-IQ" dirty="0" smtClean="0">
                <a:solidFill>
                  <a:srgbClr val="333333"/>
                </a:solidFill>
                <a:latin typeface="Simplified Arabic" pitchFamily="18" charset="-78"/>
                <a:cs typeface="Simplified Arabic" pitchFamily="18" charset="-78"/>
              </a:rPr>
              <a:t>ويعرف </a:t>
            </a:r>
            <a:r>
              <a:rPr lang="ar-IQ" b="1" dirty="0" smtClean="0">
                <a:solidFill>
                  <a:srgbClr val="333333"/>
                </a:solidFill>
                <a:latin typeface="Simplified Arabic" pitchFamily="18" charset="-78"/>
                <a:cs typeface="Simplified Arabic" pitchFamily="18" charset="-78"/>
              </a:rPr>
              <a:t>الاطار الاعلامي </a:t>
            </a:r>
            <a:r>
              <a:rPr lang="ar-IQ" dirty="0" smtClean="0">
                <a:solidFill>
                  <a:srgbClr val="333333"/>
                </a:solidFill>
                <a:latin typeface="Simplified Arabic" pitchFamily="18" charset="-78"/>
                <a:cs typeface="Simplified Arabic" pitchFamily="18" charset="-78"/>
              </a:rPr>
              <a:t>بأنه:</a:t>
            </a:r>
          </a:p>
          <a:p>
            <a:pPr marL="0" lvl="0" indent="0" algn="just">
              <a:buNone/>
            </a:pPr>
            <a:r>
              <a:rPr lang="ar-IQ" dirty="0" smtClean="0">
                <a:solidFill>
                  <a:srgbClr val="333333"/>
                </a:solidFill>
                <a:latin typeface="Simplified Arabic" pitchFamily="18" charset="-78"/>
                <a:cs typeface="Simplified Arabic" pitchFamily="18" charset="-78"/>
              </a:rPr>
              <a:t> بناء محدد للتوقعات التي تستخدمها وسائل الاعلام لتجعل  الناس أكثر ادراكا للمواقف الاجتماعية في وقت ما، فهي اذن عملية هادفة من القائم بالاتصال عندما يعيد تنظيم الرسالة حتى تصب في خانة ادراكات الناس ومؤثراتهم الإقناعية.</a:t>
            </a:r>
          </a:p>
          <a:p>
            <a:pPr marL="0" lvl="0" indent="0" algn="just">
              <a:buNone/>
            </a:pPr>
            <a:r>
              <a:rPr lang="ar-IQ" dirty="0" smtClean="0">
                <a:solidFill>
                  <a:srgbClr val="333333"/>
                </a:solidFill>
                <a:latin typeface="Simplified Arabic" pitchFamily="18" charset="-78"/>
                <a:cs typeface="Simplified Arabic" pitchFamily="18" charset="-78"/>
              </a:rPr>
              <a:t>والاطار الاعلامي يحاول أن يشابه ويماثل بين ما يدركه الناس في حياتهم اليومية وبين بناء الرسالة وتشكيلها كما تفعل الوسيلة الاعلامية بمعنى أن الوسيلة الاعلامية لا تهدف الى التغيير أو بناء قيم جديدة ولكنها تهدف أكثر الى الاستفادة من الفهم العام الموجود. </a:t>
            </a:r>
          </a:p>
          <a:p>
            <a:pPr marL="0" indent="0" algn="just">
              <a:buNone/>
            </a:pPr>
            <a:r>
              <a:rPr lang="ar-IQ" b="1" u="sng" dirty="0" smtClean="0">
                <a:solidFill>
                  <a:srgbClr val="333333"/>
                </a:solidFill>
                <a:latin typeface="Simplified Arabic" pitchFamily="18" charset="-78"/>
                <a:cs typeface="Simplified Arabic" pitchFamily="18" charset="-78"/>
              </a:rPr>
              <a:t>أنواع الأطر الإعلامية</a:t>
            </a:r>
            <a:endParaRPr lang="ar-IQ" dirty="0" smtClean="0">
              <a:solidFill>
                <a:srgbClr val="333333"/>
              </a:solidFill>
              <a:latin typeface="Simplified Arabic" pitchFamily="18" charset="-78"/>
              <a:cs typeface="Simplified Arabic" pitchFamily="18" charset="-78"/>
            </a:endParaRPr>
          </a:p>
          <a:p>
            <a:pPr marL="0" indent="0" algn="just">
              <a:buNone/>
            </a:pPr>
            <a:r>
              <a:rPr lang="ar-IQ" dirty="0" smtClean="0">
                <a:solidFill>
                  <a:srgbClr val="333333"/>
                </a:solidFill>
                <a:latin typeface="Simplified Arabic" pitchFamily="18" charset="-78"/>
                <a:cs typeface="Simplified Arabic" pitchFamily="18" charset="-78"/>
              </a:rPr>
              <a:t>قدم العلماء عدة أنواع للأطر الاعلامية المرتبطة غالبا بتغطية وسائل الاعلام للأخبار من ذلك:</a:t>
            </a:r>
          </a:p>
          <a:p>
            <a:pPr marL="0" indent="0" algn="just">
              <a:buNone/>
            </a:pPr>
            <a:r>
              <a:rPr lang="ar-IQ" dirty="0" smtClean="0">
                <a:solidFill>
                  <a:srgbClr val="333333"/>
                </a:solidFill>
                <a:latin typeface="Simplified Arabic" pitchFamily="18" charset="-78"/>
                <a:cs typeface="Simplified Arabic" pitchFamily="18" charset="-78"/>
              </a:rPr>
              <a:t>1- </a:t>
            </a:r>
            <a:r>
              <a:rPr lang="ar-IQ" b="1" dirty="0" smtClean="0">
                <a:solidFill>
                  <a:srgbClr val="333333"/>
                </a:solidFill>
                <a:latin typeface="Simplified Arabic" pitchFamily="18" charset="-78"/>
                <a:cs typeface="Simplified Arabic" pitchFamily="18" charset="-78"/>
              </a:rPr>
              <a:t>الاطار المحدد بقضية</a:t>
            </a:r>
            <a:r>
              <a:rPr lang="ar-IQ" dirty="0" smtClean="0">
                <a:solidFill>
                  <a:srgbClr val="333333"/>
                </a:solidFill>
                <a:latin typeface="Simplified Arabic" pitchFamily="18" charset="-78"/>
                <a:cs typeface="Simplified Arabic" pitchFamily="18" charset="-78"/>
              </a:rPr>
              <a:t>: حيث يتم التركيز على قضية أو حدث جوانبه واضحة عند الجمهور لأنه حدث مرتبط بوقائع ملموسة عندئذ يركز الاطار على المدخل الشخصي أو تقديم عناصر الحدث وتداعياته(مثل أنفلونزا الطيور الحدث انتشار مظاهر الاصابة نصائح اجراءات سلوكية وطبية أدوار وقرارات المسئولين)</a:t>
            </a:r>
          </a:p>
          <a:p>
            <a:pPr marL="0" marR="457200" indent="0" algn="just">
              <a:buNone/>
            </a:pPr>
            <a:r>
              <a:rPr lang="ar-IQ" dirty="0" smtClean="0">
                <a:solidFill>
                  <a:srgbClr val="333333"/>
                </a:solidFill>
                <a:latin typeface="Simplified Arabic" pitchFamily="18" charset="-78"/>
                <a:cs typeface="Simplified Arabic" pitchFamily="18" charset="-78"/>
              </a:rPr>
              <a:t>2- </a:t>
            </a:r>
            <a:r>
              <a:rPr lang="ar-IQ" b="1" dirty="0" smtClean="0">
                <a:solidFill>
                  <a:srgbClr val="333333"/>
                </a:solidFill>
                <a:latin typeface="Simplified Arabic" pitchFamily="18" charset="-78"/>
                <a:cs typeface="Simplified Arabic" pitchFamily="18" charset="-78"/>
              </a:rPr>
              <a:t>الاطار العام</a:t>
            </a:r>
            <a:r>
              <a:rPr lang="ar-IQ" dirty="0" smtClean="0">
                <a:solidFill>
                  <a:srgbClr val="333333"/>
                </a:solidFill>
                <a:latin typeface="Simplified Arabic" pitchFamily="18" charset="-78"/>
                <a:cs typeface="Simplified Arabic" pitchFamily="18" charset="-78"/>
              </a:rPr>
              <a:t>: يرى الاحداث في سياق عام مجرد يقدم تفسيرات عامة للوقائع يربطها بالمعايير الثقافية والسياسية وقد تكون ثقيلة على نفسية المتلقي من الناحية المهنية الا أنها هامة لفهم المشكلات وتقديم الحلول والاقناع على المدى البعيد.</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961729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dirty="0" smtClean="0"/>
              <a:t>نظرية التأطير الاعلامي</a:t>
            </a:r>
            <a:endParaRPr lang="ar-IQ" dirty="0"/>
          </a:p>
        </p:txBody>
      </p:sp>
      <p:sp>
        <p:nvSpPr>
          <p:cNvPr id="3" name="عنصر نائب للمحتوى 2"/>
          <p:cNvSpPr>
            <a:spLocks noGrp="1"/>
          </p:cNvSpPr>
          <p:nvPr>
            <p:ph idx="1"/>
          </p:nvPr>
        </p:nvSpPr>
        <p:spPr>
          <a:xfrm>
            <a:off x="457200" y="1052736"/>
            <a:ext cx="8229600" cy="5073427"/>
          </a:xfrm>
        </p:spPr>
        <p:txBody>
          <a:bodyPr>
            <a:noAutofit/>
          </a:bodyPr>
          <a:lstStyle/>
          <a:p>
            <a:pPr marL="0" indent="0" algn="just">
              <a:buNone/>
            </a:pPr>
            <a:r>
              <a:rPr lang="ar-IQ" sz="2000" dirty="0" smtClean="0">
                <a:solidFill>
                  <a:srgbClr val="333333"/>
                </a:solidFill>
                <a:latin typeface="Simplified Arabic" pitchFamily="18" charset="-78"/>
                <a:cs typeface="Simplified Arabic" pitchFamily="18" charset="-78"/>
              </a:rPr>
              <a:t>3- </a:t>
            </a:r>
            <a:r>
              <a:rPr lang="ar-IQ" sz="2000" b="1" dirty="0" smtClean="0">
                <a:solidFill>
                  <a:srgbClr val="333333"/>
                </a:solidFill>
                <a:latin typeface="Simplified Arabic" pitchFamily="18" charset="-78"/>
                <a:cs typeface="Simplified Arabic" pitchFamily="18" charset="-78"/>
              </a:rPr>
              <a:t>إطار الاستراتيجية</a:t>
            </a:r>
            <a:r>
              <a:rPr lang="ar-IQ" sz="2000" dirty="0" smtClean="0">
                <a:solidFill>
                  <a:srgbClr val="333333"/>
                </a:solidFill>
                <a:latin typeface="Simplified Arabic" pitchFamily="18" charset="-78"/>
                <a:cs typeface="Simplified Arabic" pitchFamily="18" charset="-78"/>
              </a:rPr>
              <a:t>: يرى الاحداث في سياقها الاستراتيجي المؤثر على أمن الدولة القومي’ يتلاءم هذا الاطار مع الاحداث السياسية والعسكرية ويركز على قيم مثل:                                                                                    </a:t>
            </a:r>
          </a:p>
          <a:p>
            <a:pPr marL="0" indent="0" algn="just">
              <a:buNone/>
            </a:pPr>
            <a:r>
              <a:rPr lang="ar-IQ" sz="2000" dirty="0" smtClean="0">
                <a:solidFill>
                  <a:srgbClr val="333333"/>
                </a:solidFill>
                <a:latin typeface="Simplified Arabic" pitchFamily="18" charset="-78"/>
                <a:cs typeface="Simplified Arabic" pitchFamily="18" charset="-78"/>
              </a:rPr>
              <a:t>- مبدأ الفوز والخسارة والتقدم والتأخر والنهضة أو الانهيار.</a:t>
            </a:r>
          </a:p>
          <a:p>
            <a:pPr marL="0" indent="0" algn="just">
              <a:buNone/>
            </a:pPr>
            <a:r>
              <a:rPr lang="ar-IQ" sz="2000" dirty="0" smtClean="0">
                <a:solidFill>
                  <a:srgbClr val="333333"/>
                </a:solidFill>
                <a:latin typeface="Simplified Arabic" pitchFamily="18" charset="-78"/>
                <a:cs typeface="Simplified Arabic" pitchFamily="18" charset="-78"/>
              </a:rPr>
              <a:t>- لغة الحروب والصراعات والتنافس الوطني والدولي.</a:t>
            </a:r>
          </a:p>
          <a:p>
            <a:pPr marL="0" indent="0" algn="just">
              <a:buNone/>
            </a:pPr>
            <a:r>
              <a:rPr lang="ar-IQ" sz="2000" dirty="0" smtClean="0">
                <a:solidFill>
                  <a:srgbClr val="333333"/>
                </a:solidFill>
                <a:latin typeface="Simplified Arabic" pitchFamily="18" charset="-78"/>
                <a:cs typeface="Simplified Arabic" pitchFamily="18" charset="-78"/>
              </a:rPr>
              <a:t>- مبدأ النفوذ والقوة ومصادره وأشخاصه ومظاهره.</a:t>
            </a:r>
          </a:p>
          <a:p>
            <a:pPr marL="0" indent="0" algn="just">
              <a:buNone/>
            </a:pPr>
            <a:r>
              <a:rPr lang="ar-IQ" sz="2000" dirty="0" smtClean="0">
                <a:solidFill>
                  <a:srgbClr val="333333"/>
                </a:solidFill>
                <a:latin typeface="Simplified Arabic" pitchFamily="18" charset="-78"/>
                <a:cs typeface="Simplified Arabic" pitchFamily="18" charset="-78"/>
              </a:rPr>
              <a:t>- تقديم الانجازات الضخمة أو الاخفاقات والانتقادات الكبرى. </a:t>
            </a:r>
          </a:p>
          <a:p>
            <a:pPr marL="0" indent="0" algn="just">
              <a:buNone/>
            </a:pPr>
            <a:r>
              <a:rPr lang="ar-IQ" sz="2000" b="1" dirty="0" smtClean="0">
                <a:solidFill>
                  <a:srgbClr val="333333"/>
                </a:solidFill>
                <a:latin typeface="Simplified Arabic" pitchFamily="18" charset="-78"/>
                <a:cs typeface="Simplified Arabic" pitchFamily="18" charset="-78"/>
              </a:rPr>
              <a:t>4- إطار الاهتمامات الانسانية</a:t>
            </a:r>
            <a:r>
              <a:rPr lang="ar-IQ" sz="2000" dirty="0" smtClean="0">
                <a:solidFill>
                  <a:srgbClr val="333333"/>
                </a:solidFill>
                <a:latin typeface="Simplified Arabic" pitchFamily="18" charset="-78"/>
                <a:cs typeface="Simplified Arabic" pitchFamily="18" charset="-78"/>
              </a:rPr>
              <a:t>: يرى الأحداث في سياق تأثيراتها الانسانية و العاطفية العامة’ تصاغ الرسائل في قوالب وقصص درامية ذات نزعة عاطفية مؤثرة.</a:t>
            </a:r>
          </a:p>
          <a:p>
            <a:pPr marL="0" indent="0" algn="just">
              <a:buNone/>
            </a:pPr>
            <a:r>
              <a:rPr lang="ar-IQ" sz="2000" dirty="0" smtClean="0">
                <a:solidFill>
                  <a:srgbClr val="333333"/>
                </a:solidFill>
                <a:latin typeface="Simplified Arabic" pitchFamily="18" charset="-78"/>
                <a:cs typeface="Simplified Arabic" pitchFamily="18" charset="-78"/>
              </a:rPr>
              <a:t>5- اطار النتائج الاقتصادية: يضع هذا الاطار الوقائع في سياق النتائج الاقتصادية التي نتجت عن الأحداث’ يشير للتأثير المتوقع أو القائم على الأفراد والدول والمؤسسات القائمون بالاتصال يستخدمون الناتج المادي لجعل الرسالة الإعلامية أكثر فاعلية على الناس وأكثر ارتباطا بمصالحهم(بيع إحدى شركات القطاع العام تتأطر في: علاج الخسائر المادية الحالية، تشغيل رأس المال الفردي، إيجاد فرص عمل جديدة للشباب وهكذا)</a:t>
            </a:r>
          </a:p>
          <a:p>
            <a:pPr marL="0" indent="0" algn="just">
              <a:buNone/>
            </a:pPr>
            <a:r>
              <a:rPr lang="ar-IQ" sz="2000" b="1" dirty="0" smtClean="0">
                <a:solidFill>
                  <a:srgbClr val="333333"/>
                </a:solidFill>
                <a:latin typeface="Simplified Arabic" pitchFamily="18" charset="-78"/>
                <a:cs typeface="Simplified Arabic" pitchFamily="18" charset="-78"/>
              </a:rPr>
              <a:t>6-اطار المسئولية </a:t>
            </a:r>
            <a:r>
              <a:rPr lang="ar-IQ" sz="2000" dirty="0" smtClean="0">
                <a:solidFill>
                  <a:srgbClr val="333333"/>
                </a:solidFill>
                <a:latin typeface="Simplified Arabic" pitchFamily="18" charset="-78"/>
                <a:cs typeface="Simplified Arabic" pitchFamily="18" charset="-78"/>
              </a:rPr>
              <a:t>: يضع القائم بالاتصال الرسالة للإجابة عن السؤال "من المسئول عن؟" الأفراد والمؤسسات والدولة معنيون بمعرفة المسئول عن الحدث وتحديده في شخص أو مؤسسة أو قانون أو سلوك أو حكومة محددة.</a:t>
            </a:r>
          </a:p>
          <a:p>
            <a:pPr marL="0" indent="0" algn="just">
              <a:buNone/>
            </a:pPr>
            <a:endParaRPr lang="ar-IQ" sz="2000" dirty="0" smtClean="0">
              <a:latin typeface="Simplified Arabic" pitchFamily="18" charset="-78"/>
              <a:cs typeface="Simplified Arabic" pitchFamily="18" charset="-78"/>
            </a:endParaRP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3408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163</Words>
  <Application>Microsoft Office PowerPoint</Application>
  <PresentationFormat>عرض على الشاشة (3:4)‏</PresentationFormat>
  <Paragraphs>21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نظرية التأطير الاعلامي </vt:lpstr>
      <vt:lpstr>تعريف نظرية التأطير الاعلامي </vt:lpstr>
      <vt:lpstr>نظرية التأطير الاعلامي</vt:lpstr>
      <vt:lpstr>نظرية التأطير الاعلامي</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التأطير الاعلامي </dc:title>
  <dc:creator>DR.Ahmed Saker 2o1O</dc:creator>
  <cp:lastModifiedBy>DR.Ahmed Saker 2o1O</cp:lastModifiedBy>
  <cp:revision>2</cp:revision>
  <dcterms:created xsi:type="dcterms:W3CDTF">2022-02-05T16:41:07Z</dcterms:created>
  <dcterms:modified xsi:type="dcterms:W3CDTF">2022-02-05T16:51:09Z</dcterms:modified>
</cp:coreProperties>
</file>