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3" r:id="rId1"/>
    <p:sldMasterId id="2147484440" r:id="rId2"/>
  </p:sldMasterIdLst>
  <p:sldIdLst>
    <p:sldId id="277" r:id="rId3"/>
    <p:sldId id="275" r:id="rId4"/>
    <p:sldId id="276" r:id="rId5"/>
    <p:sldId id="316" r:id="rId6"/>
    <p:sldId id="257" r:id="rId7"/>
    <p:sldId id="258" r:id="rId8"/>
    <p:sldId id="259" r:id="rId9"/>
    <p:sldId id="273" r:id="rId10"/>
    <p:sldId id="261" r:id="rId11"/>
    <p:sldId id="262" r:id="rId12"/>
    <p:sldId id="274" r:id="rId13"/>
    <p:sldId id="266" r:id="rId14"/>
    <p:sldId id="269"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mar" initials="A" lastIdx="1" clrIdx="0">
    <p:extLst>
      <p:ext uri="{19B8F6BF-5375-455C-9EA6-DF929625EA0E}">
        <p15:presenceInfo xmlns:p15="http://schemas.microsoft.com/office/powerpoint/2012/main" userId="Amm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p:scale>
          <a:sx n="63" d="100"/>
          <a:sy n="63" d="100"/>
        </p:scale>
        <p:origin x="78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1470214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4376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0074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1780879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0387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733506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1852844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3374503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889" y="4777381"/>
            <a:ext cx="880060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7D5F1F-22B0-488D-8F81-070DC3508CCF}" type="datetimeFigureOut">
              <a:rPr lang="ar-IQ" smtClean="0"/>
              <a:t>09/07/1443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8"/>
          <p:cNvSpPr/>
          <p:nvPr/>
        </p:nvSpPr>
        <p:spPr bwMode="auto">
          <a:xfrm>
            <a:off x="-42292" y="4321159"/>
            <a:ext cx="1860631"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564445" y="4529542"/>
            <a:ext cx="779971"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1333434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3602" y="624110"/>
            <a:ext cx="87855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D5F1F-22B0-488D-8F81-070DC3508CCF}" type="datetimeFigureOut">
              <a:rPr lang="ar-IQ" smtClean="0"/>
              <a:t>09/07/1443</a:t>
            </a:fld>
            <a:endParaRPr lang="ar-IQ"/>
          </a:p>
        </p:txBody>
      </p:sp>
      <p:sp>
        <p:nvSpPr>
          <p:cNvPr id="5" name="Footer Placeholder 4"/>
          <p:cNvSpPr>
            <a:spLocks noGrp="1"/>
          </p:cNvSpPr>
          <p:nvPr>
            <p:ph type="ftr" sz="quarter" idx="11"/>
          </p:nvPr>
        </p:nvSpPr>
        <p:spPr/>
        <p:txBody>
          <a:bodyPr/>
          <a:lstStyle/>
          <a:p>
            <a:endParaRPr lang="ar-IQ"/>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1069082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888" y="3581400"/>
            <a:ext cx="8789313"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D5F1F-22B0-488D-8F81-070DC3508CCF}" type="datetimeFigureOut">
              <a:rPr lang="ar-IQ" smtClean="0"/>
              <a:t>09/07/1443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29675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2556789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7D5F1F-22B0-488D-8F81-070DC3508CCF}" type="datetimeFigureOut">
              <a:rPr lang="ar-IQ" smtClean="0"/>
              <a:t>09/07/1443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81637" y="787784"/>
            <a:ext cx="779971"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36155458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7D5F1F-22B0-488D-8F81-070DC3508CCF}" type="datetimeFigureOut">
              <a:rPr lang="ar-IQ" smtClean="0"/>
              <a:t>09/07/1443</a:t>
            </a:fld>
            <a:endParaRPr lang="ar-IQ"/>
          </a:p>
        </p:txBody>
      </p:sp>
      <p:sp>
        <p:nvSpPr>
          <p:cNvPr id="8" name="Footer Placeholder 7"/>
          <p:cNvSpPr>
            <a:spLocks noGrp="1"/>
          </p:cNvSpPr>
          <p:nvPr>
            <p:ph type="ftr" sz="quarter" idx="11"/>
          </p:nvPr>
        </p:nvSpPr>
        <p:spPr/>
        <p:txBody>
          <a:bodyPr/>
          <a:lstStyle/>
          <a:p>
            <a:endParaRPr lang="ar-IQ"/>
          </a:p>
        </p:txBody>
      </p:sp>
      <p:sp>
        <p:nvSpPr>
          <p:cNvPr id="11"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81637" y="787784"/>
            <a:ext cx="779971"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3547611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2593600" y="624110"/>
            <a:ext cx="87856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7D5F1F-22B0-488D-8F81-070DC3508CCF}" type="datetimeFigureOut">
              <a:rPr lang="ar-IQ" smtClean="0"/>
              <a:t>09/07/1443</a:t>
            </a:fld>
            <a:endParaRPr lang="ar-IQ"/>
          </a:p>
        </p:txBody>
      </p:sp>
      <p:sp>
        <p:nvSpPr>
          <p:cNvPr id="4" name="Footer Placeholder 3"/>
          <p:cNvSpPr>
            <a:spLocks noGrp="1"/>
          </p:cNvSpPr>
          <p:nvPr>
            <p:ph type="ftr" sz="quarter" idx="11"/>
          </p:nvPr>
        </p:nvSpPr>
        <p:spPr/>
        <p:txBody>
          <a:bodyPr/>
          <a:lstStyle/>
          <a:p>
            <a:endParaRPr lang="ar-IQ"/>
          </a:p>
        </p:txBody>
      </p:sp>
      <p:sp>
        <p:nvSpPr>
          <p:cNvPr id="8"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1900091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D5F1F-22B0-488D-8F81-070DC3508CCF}" type="datetimeFigureOut">
              <a:rPr lang="ar-IQ" smtClean="0"/>
              <a:t>09/07/1443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3141517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887" y="446088"/>
            <a:ext cx="3506112"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7D5F1F-22B0-488D-8F81-070DC3508CCF}" type="datetimeFigureOut">
              <a:rPr lang="ar-IQ" smtClean="0"/>
              <a:t>09/07/1443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554328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888" y="634965"/>
            <a:ext cx="8789313"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7D5F1F-22B0-488D-8F81-070DC3508CCF}" type="datetimeFigureOut">
              <a:rPr lang="ar-IQ" smtClean="0"/>
              <a:t>09/07/1443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631718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D5F1F-22B0-488D-8F81-070DC3508CCF}" type="datetimeFigureOut">
              <a:rPr lang="ar-IQ" smtClean="0"/>
              <a:t>09/07/1443</a:t>
            </a:fld>
            <a:endParaRPr lang="ar-IQ"/>
          </a:p>
        </p:txBody>
      </p:sp>
      <p:sp>
        <p:nvSpPr>
          <p:cNvPr id="5" name="Footer Placeholder 4"/>
          <p:cNvSpPr>
            <a:spLocks noGrp="1"/>
          </p:cNvSpPr>
          <p:nvPr>
            <p:ph type="ftr" sz="quarter" idx="11"/>
          </p:nvPr>
        </p:nvSpPr>
        <p:spPr/>
        <p:txBody>
          <a:bodyPr/>
          <a:lstStyle/>
          <a:p>
            <a:endParaRPr lang="ar-IQ"/>
          </a:p>
        </p:txBody>
      </p:sp>
      <p:sp>
        <p:nvSpPr>
          <p:cNvPr id="10"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33151293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D5F1F-22B0-488D-8F81-070DC3508CCF}" type="datetimeFigureOut">
              <a:rPr lang="ar-IQ" smtClean="0"/>
              <a:t>09/07/1443</a:t>
            </a:fld>
            <a:endParaRPr lang="ar-IQ"/>
          </a:p>
        </p:txBody>
      </p:sp>
      <p:sp>
        <p:nvSpPr>
          <p:cNvPr id="5" name="Footer Placeholder 4"/>
          <p:cNvSpPr>
            <a:spLocks noGrp="1"/>
          </p:cNvSpPr>
          <p:nvPr>
            <p:ph type="ftr" sz="quarter" idx="11"/>
          </p:nvPr>
        </p:nvSpPr>
        <p:spPr/>
        <p:txBody>
          <a:bodyPr/>
          <a:lstStyle/>
          <a:p>
            <a:endParaRPr lang="ar-IQ"/>
          </a:p>
        </p:txBody>
      </p:sp>
      <p:sp>
        <p:nvSpPr>
          <p:cNvPr id="19"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CB445DB8-BB8E-4884-ACBE-3B9102C97975}" type="slidenum">
              <a:rPr lang="ar-IQ" smtClean="0"/>
              <a:t>‹#›</a:t>
            </a:fld>
            <a:endParaRPr lang="ar-IQ"/>
          </a:p>
        </p:txBody>
      </p:sp>
      <p:sp>
        <p:nvSpPr>
          <p:cNvPr id="14" name="TextBox 13"/>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22698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7D5F1F-22B0-488D-8F81-070DC3508CCF}" type="datetimeFigureOut">
              <a:rPr lang="ar-IQ" smtClean="0"/>
              <a:t>09/07/1443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41803436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887" y="5181600"/>
            <a:ext cx="891772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7D5F1F-22B0-488D-8F81-070DC3508CCF}" type="datetimeFigureOut">
              <a:rPr lang="ar-IQ" smtClean="0"/>
              <a:t>09/07/1443</a:t>
            </a:fld>
            <a:endParaRPr lang="ar-IQ"/>
          </a:p>
        </p:txBody>
      </p:sp>
      <p:sp>
        <p:nvSpPr>
          <p:cNvPr id="6" name="Footer Placeholder 5"/>
          <p:cNvSpPr>
            <a:spLocks noGrp="1"/>
          </p:cNvSpPr>
          <p:nvPr>
            <p:ph type="ftr" sz="quarter" idx="11"/>
          </p:nvPr>
        </p:nvSpPr>
        <p:spPr/>
        <p:txBody>
          <a:bodyPr/>
          <a:lstStyle/>
          <a:p>
            <a:endParaRPr lang="ar-IQ"/>
          </a:p>
        </p:txBody>
      </p:sp>
      <p:sp>
        <p:nvSpPr>
          <p:cNvPr id="2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CB445DB8-BB8E-4884-ACBE-3B9102C97975}" type="slidenum">
              <a:rPr lang="ar-IQ" smtClean="0"/>
              <a:t>‹#›</a:t>
            </a:fld>
            <a:endParaRPr lang="ar-IQ"/>
          </a:p>
        </p:txBody>
      </p:sp>
      <p:sp>
        <p:nvSpPr>
          <p:cNvPr id="11" name="TextBox 10"/>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514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095790-CF5C-470C-8164-66CF99F22302}"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20385635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7D5F1F-22B0-488D-8F81-070DC3508CCF}" type="datetimeFigureOut">
              <a:rPr lang="ar-IQ" smtClean="0"/>
              <a:t>09/07/1443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4244227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D5F1F-22B0-488D-8F81-070DC3508CCF}" type="datetimeFigureOut">
              <a:rPr lang="ar-IQ" smtClean="0"/>
              <a:t>09/07/1443</a:t>
            </a:fld>
            <a:endParaRPr lang="ar-IQ"/>
          </a:p>
        </p:txBody>
      </p:sp>
      <p:sp>
        <p:nvSpPr>
          <p:cNvPr id="5" name="Footer Placeholder 4"/>
          <p:cNvSpPr>
            <a:spLocks noGrp="1"/>
          </p:cNvSpPr>
          <p:nvPr>
            <p:ph type="ftr" sz="quarter" idx="11"/>
          </p:nvPr>
        </p:nvSpPr>
        <p:spPr/>
        <p:txBody>
          <a:bodyPr/>
          <a:lstStyle/>
          <a:p>
            <a:endParaRPr lang="ar-IQ"/>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1762042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1380" y="627407"/>
            <a:ext cx="220817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D5F1F-22B0-488D-8F81-070DC3508CCF}" type="datetimeFigureOut">
              <a:rPr lang="ar-IQ" smtClean="0"/>
              <a:t>09/07/1443</a:t>
            </a:fld>
            <a:endParaRPr lang="ar-IQ"/>
          </a:p>
        </p:txBody>
      </p:sp>
      <p:sp>
        <p:nvSpPr>
          <p:cNvPr id="5" name="Footer Placeholder 4"/>
          <p:cNvSpPr>
            <a:spLocks noGrp="1"/>
          </p:cNvSpPr>
          <p:nvPr>
            <p:ph type="ftr" sz="quarter" idx="11"/>
          </p:nvPr>
        </p:nvSpPr>
        <p:spPr/>
        <p:txBody>
          <a:bodyPr/>
          <a:lstStyle/>
          <a:p>
            <a:endParaRPr lang="ar-IQ"/>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445DB8-BB8E-4884-ACBE-3B9102C97975}" type="slidenum">
              <a:rPr lang="ar-IQ" smtClean="0"/>
              <a:t>‹#›</a:t>
            </a:fld>
            <a:endParaRPr lang="ar-IQ"/>
          </a:p>
        </p:txBody>
      </p:sp>
    </p:spTree>
    <p:extLst>
      <p:ext uri="{BB962C8B-B14F-4D97-AF65-F5344CB8AC3E}">
        <p14:creationId xmlns:p14="http://schemas.microsoft.com/office/powerpoint/2010/main" val="273225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095790-CF5C-470C-8164-66CF99F22302}"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1820788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095790-CF5C-470C-8164-66CF99F22302}" type="datetimeFigureOut">
              <a:rPr lang="en-US" smtClean="0"/>
              <a:t>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360116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095790-CF5C-470C-8164-66CF99F22302}" type="datetimeFigureOut">
              <a:rPr lang="en-US" smtClean="0"/>
              <a:t>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410386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95790-CF5C-470C-8164-66CF99F22302}" type="datetimeFigureOut">
              <a:rPr lang="en-US" smtClean="0"/>
              <a:t>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25324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095790-CF5C-470C-8164-66CF99F22302}"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5031F-5C1A-4231-8F8E-9C33C74C339A}" type="slidenum">
              <a:rPr lang="en-US" smtClean="0"/>
              <a:t>‹#›</a:t>
            </a:fld>
            <a:endParaRPr lang="en-US"/>
          </a:p>
        </p:txBody>
      </p:sp>
    </p:spTree>
    <p:extLst>
      <p:ext uri="{BB962C8B-B14F-4D97-AF65-F5344CB8AC3E}">
        <p14:creationId xmlns:p14="http://schemas.microsoft.com/office/powerpoint/2010/main" val="40184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5031F-5C1A-4231-8F8E-9C33C74C339A}" type="slidenum">
              <a:rPr lang="en-US" smtClean="0"/>
              <a:t>‹#›</a:t>
            </a:fld>
            <a:endParaRPr lang="en-US"/>
          </a:p>
        </p:txBody>
      </p:sp>
      <p:sp>
        <p:nvSpPr>
          <p:cNvPr id="5" name="Date Placeholder 4"/>
          <p:cNvSpPr>
            <a:spLocks noGrp="1"/>
          </p:cNvSpPr>
          <p:nvPr>
            <p:ph type="dt" sz="half" idx="10"/>
          </p:nvPr>
        </p:nvSpPr>
        <p:spPr/>
        <p:txBody>
          <a:bodyPr/>
          <a:lstStyle/>
          <a:p>
            <a:fld id="{A6095790-CF5C-470C-8164-66CF99F22302}" type="datetimeFigureOut">
              <a:rPr lang="en-US" smtClean="0"/>
              <a:t>2/10/2022</a:t>
            </a:fld>
            <a:endParaRPr lang="en-US"/>
          </a:p>
        </p:txBody>
      </p:sp>
    </p:spTree>
    <p:extLst>
      <p:ext uri="{BB962C8B-B14F-4D97-AF65-F5344CB8AC3E}">
        <p14:creationId xmlns:p14="http://schemas.microsoft.com/office/powerpoint/2010/main" val="428727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095790-CF5C-470C-8164-66CF99F22302}" type="datetimeFigureOut">
              <a:rPr lang="en-US" smtClean="0"/>
              <a:t>2/10/2022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45031F-5C1A-4231-8F8E-9C33C74C339A}" type="slidenum">
              <a:rPr lang="en-US" smtClean="0"/>
              <a:t>‹#›</a:t>
            </a:fld>
            <a:endParaRPr lang="en-US"/>
          </a:p>
        </p:txBody>
      </p:sp>
    </p:spTree>
    <p:extLst>
      <p:ext uri="{BB962C8B-B14F-4D97-AF65-F5344CB8AC3E}">
        <p14:creationId xmlns:p14="http://schemas.microsoft.com/office/powerpoint/2010/main" val="3718175385"/>
      </p:ext>
    </p:extLst>
  </p:cSld>
  <p:clrMap bg1="lt1" tx1="dk1" bg2="lt2" tx2="dk2" accent1="accent1" accent2="accent2" accent3="accent3" accent4="accent4" accent5="accent5" accent6="accent6" hlink="hlink" folHlink="folHlink"/>
  <p:sldLayoutIdLst>
    <p:sldLayoutId id="2147484424" r:id="rId1"/>
    <p:sldLayoutId id="2147484425" r:id="rId2"/>
    <p:sldLayoutId id="2147484426" r:id="rId3"/>
    <p:sldLayoutId id="2147484427" r:id="rId4"/>
    <p:sldLayoutId id="2147484428" r:id="rId5"/>
    <p:sldLayoutId id="2147484429" r:id="rId6"/>
    <p:sldLayoutId id="2147484430" r:id="rId7"/>
    <p:sldLayoutId id="2147484431" r:id="rId8"/>
    <p:sldLayoutId id="2147484432" r:id="rId9"/>
    <p:sldLayoutId id="2147484433" r:id="rId10"/>
    <p:sldLayoutId id="2147484434" r:id="rId11"/>
    <p:sldLayoutId id="2147484435" r:id="rId12"/>
    <p:sldLayoutId id="2147484436" r:id="rId13"/>
    <p:sldLayoutId id="2147484437" r:id="rId14"/>
    <p:sldLayoutId id="2147484438" r:id="rId15"/>
    <p:sldLayoutId id="21474844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6416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7228" y="285"/>
            <a:ext cx="2603029"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4384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3600" y="624110"/>
            <a:ext cx="8785600"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888" y="2133600"/>
            <a:ext cx="8789313" cy="3886200"/>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3200" y="6135090"/>
            <a:ext cx="102184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F7D5F1F-22B0-488D-8F81-070DC3508CCF}" type="datetimeFigureOut">
              <a:rPr lang="ar-IQ" smtClean="0"/>
              <a:t>09/07/1443</a:t>
            </a:fld>
            <a:endParaRPr lang="ar-IQ"/>
          </a:p>
        </p:txBody>
      </p:sp>
      <p:sp>
        <p:nvSpPr>
          <p:cNvPr id="5" name="Footer Placeholder 4"/>
          <p:cNvSpPr>
            <a:spLocks noGrp="1"/>
          </p:cNvSpPr>
          <p:nvPr>
            <p:ph type="ftr" sz="quarter" idx="3"/>
          </p:nvPr>
        </p:nvSpPr>
        <p:spPr>
          <a:xfrm>
            <a:off x="2589887" y="6135810"/>
            <a:ext cx="762198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681637" y="787784"/>
            <a:ext cx="779971" cy="365125"/>
          </a:xfrm>
          <a:prstGeom prst="rect">
            <a:avLst/>
          </a:prstGeom>
        </p:spPr>
        <p:txBody>
          <a:bodyPr vert="horz" lIns="91440" tIns="45720" rIns="91440" bIns="45720" rtlCol="0" anchor="ctr"/>
          <a:lstStyle>
            <a:lvl1pPr algn="r">
              <a:defRPr sz="2000">
                <a:solidFill>
                  <a:srgbClr val="FEFFFF"/>
                </a:solidFill>
              </a:defRPr>
            </a:lvl1pPr>
          </a:lstStyle>
          <a:p>
            <a:fld id="{CB445DB8-BB8E-4884-ACBE-3B9102C97975}" type="slidenum">
              <a:rPr lang="ar-IQ" smtClean="0"/>
              <a:t>‹#›</a:t>
            </a:fld>
            <a:endParaRPr lang="ar-IQ"/>
          </a:p>
        </p:txBody>
      </p:sp>
    </p:spTree>
    <p:extLst>
      <p:ext uri="{BB962C8B-B14F-4D97-AF65-F5344CB8AC3E}">
        <p14:creationId xmlns:p14="http://schemas.microsoft.com/office/powerpoint/2010/main" val="2503096151"/>
      </p:ext>
    </p:extLst>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 id="2147484452" r:id="rId12"/>
    <p:sldLayoutId id="2147484453" r:id="rId13"/>
    <p:sldLayoutId id="2147484454" r:id="rId14"/>
    <p:sldLayoutId id="2147484455" r:id="rId15"/>
    <p:sldLayoutId id="214748445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4800000" scaled="0"/>
        </a:gradFill>
        <a:effectLst/>
      </p:bgPr>
    </p:bg>
    <p:spTree>
      <p:nvGrpSpPr>
        <p:cNvPr id="1" name=""/>
        <p:cNvGrpSpPr/>
        <p:nvPr/>
      </p:nvGrpSpPr>
      <p:grpSpPr>
        <a:xfrm>
          <a:off x="0" y="0"/>
          <a:ext cx="0" cy="0"/>
          <a:chOff x="0" y="0"/>
          <a:chExt cx="0" cy="0"/>
        </a:xfrm>
      </p:grpSpPr>
      <p:pic>
        <p:nvPicPr>
          <p:cNvPr id="4" name="صورة 3">
            <a:extLst>
              <a:ext uri="{FF2B5EF4-FFF2-40B4-BE49-F238E27FC236}">
                <a16:creationId xmlns:a16="http://schemas.microsoft.com/office/drawing/2014/main" id="{C1D0FF32-72A4-4DEA-9F48-7A1D5002CFD0}"/>
              </a:ext>
            </a:extLst>
          </p:cNvPr>
          <p:cNvPicPr>
            <a:picLocks noChangeAspect="1"/>
          </p:cNvPicPr>
          <p:nvPr/>
        </p:nvPicPr>
        <p:blipFill>
          <a:blip r:embed="rId2"/>
          <a:stretch>
            <a:fillRect/>
          </a:stretch>
        </p:blipFill>
        <p:spPr>
          <a:xfrm>
            <a:off x="8400256" y="25153"/>
            <a:ext cx="1810544" cy="2296441"/>
          </a:xfrm>
          <a:prstGeom prst="rect">
            <a:avLst/>
          </a:prstGeom>
        </p:spPr>
      </p:pic>
      <p:pic>
        <p:nvPicPr>
          <p:cNvPr id="6" name="صورة 5">
            <a:extLst>
              <a:ext uri="{FF2B5EF4-FFF2-40B4-BE49-F238E27FC236}">
                <a16:creationId xmlns:a16="http://schemas.microsoft.com/office/drawing/2014/main" id="{BE0637F8-0274-44C6-A444-4F039C1777AF}"/>
              </a:ext>
            </a:extLst>
          </p:cNvPr>
          <p:cNvPicPr>
            <a:picLocks noChangeAspect="1"/>
          </p:cNvPicPr>
          <p:nvPr/>
        </p:nvPicPr>
        <p:blipFill>
          <a:blip r:embed="rId3"/>
          <a:stretch>
            <a:fillRect/>
          </a:stretch>
        </p:blipFill>
        <p:spPr>
          <a:xfrm>
            <a:off x="2919739" y="2184983"/>
            <a:ext cx="6395258" cy="1225402"/>
          </a:xfrm>
          <a:prstGeom prst="rect">
            <a:avLst/>
          </a:prstGeom>
        </p:spPr>
      </p:pic>
      <p:sp>
        <p:nvSpPr>
          <p:cNvPr id="2" name="عنوان 1">
            <a:extLst>
              <a:ext uri="{FF2B5EF4-FFF2-40B4-BE49-F238E27FC236}">
                <a16:creationId xmlns:a16="http://schemas.microsoft.com/office/drawing/2014/main" id="{B53493B9-1F70-497C-98FF-7B590E81780E}"/>
              </a:ext>
            </a:extLst>
          </p:cNvPr>
          <p:cNvSpPr>
            <a:spLocks noGrp="1"/>
          </p:cNvSpPr>
          <p:nvPr>
            <p:ph type="title"/>
          </p:nvPr>
        </p:nvSpPr>
        <p:spPr>
          <a:xfrm>
            <a:off x="2002568" y="3447616"/>
            <a:ext cx="8229600" cy="2708560"/>
          </a:xfrm>
        </p:spPr>
        <p:txBody>
          <a:bodyPr>
            <a:normAutofit fontScale="90000"/>
          </a:bodyPr>
          <a:lstStyle/>
          <a:p>
            <a:pPr algn="ctr"/>
            <a:r>
              <a:rPr lang="en-US" sz="4900" b="1" dirty="0">
                <a:solidFill>
                  <a:srgbClr val="C00000"/>
                </a:solidFill>
              </a:rPr>
              <a:t>Carbohydrates lecture 2</a:t>
            </a:r>
            <a:br>
              <a:rPr lang="en-US" sz="4000" b="1" dirty="0">
                <a:solidFill>
                  <a:srgbClr val="C00000"/>
                </a:solidFill>
              </a:rPr>
            </a:br>
            <a:br>
              <a:rPr lang="en-US" sz="4900" dirty="0">
                <a:solidFill>
                  <a:srgbClr val="FF0000"/>
                </a:solidFill>
                <a:latin typeface="Aharoni" panose="02010803020104030203" pitchFamily="2" charset="-79"/>
                <a:cs typeface="Aharoni" panose="02010803020104030203" pitchFamily="2" charset="-79"/>
              </a:rPr>
            </a:br>
            <a:r>
              <a:rPr lang="en-US" sz="4000" b="1" dirty="0">
                <a:latin typeface="Calibri" panose="020F0502020204030204" pitchFamily="34" charset="0"/>
                <a:ea typeface="Calibri" panose="020F0502020204030204" pitchFamily="34" charset="0"/>
                <a:cs typeface="Arial" panose="020B0604020202020204" pitchFamily="34" charset="0"/>
              </a:rPr>
              <a:t>F.I.C.M.S Path Dr. Ammar Hatem</a:t>
            </a:r>
            <a:br>
              <a:rPr lang="en-US" sz="4000" b="1" dirty="0"/>
            </a:br>
            <a:r>
              <a:rPr lang="en-US" sz="4000" b="1" dirty="0">
                <a:latin typeface="Corbel" panose="020B0503020204020204" pitchFamily="34" charset="0"/>
              </a:rPr>
              <a:t>M.Sc. </a:t>
            </a:r>
            <a:r>
              <a:rPr lang="en-US" sz="4000" b="1" dirty="0" err="1">
                <a:latin typeface="Corbel" panose="020B0503020204020204" pitchFamily="34" charset="0"/>
              </a:rPr>
              <a:t>Zaenab</a:t>
            </a:r>
            <a:r>
              <a:rPr lang="en-US" sz="4000" b="1" dirty="0">
                <a:latin typeface="Corbel" panose="020B0503020204020204" pitchFamily="34" charset="0"/>
              </a:rPr>
              <a:t> M. </a:t>
            </a:r>
            <a:r>
              <a:rPr lang="en-US" sz="4000" b="1" dirty="0" err="1">
                <a:latin typeface="Corbel" panose="020B0503020204020204" pitchFamily="34" charset="0"/>
              </a:rPr>
              <a:t>Najem</a:t>
            </a:r>
            <a:br>
              <a:rPr lang="en-US" dirty="0">
                <a:latin typeface="Corbel" panose="020B0503020204020204" pitchFamily="34" charset="0"/>
              </a:rPr>
            </a:br>
            <a:endParaRPr lang="en-US" dirty="0">
              <a:latin typeface="Corbel" panose="020B0503020204020204" pitchFamily="34" charset="0"/>
            </a:endParaRPr>
          </a:p>
        </p:txBody>
      </p:sp>
      <p:pic>
        <p:nvPicPr>
          <p:cNvPr id="5" name="صورة 4">
            <a:extLst>
              <a:ext uri="{FF2B5EF4-FFF2-40B4-BE49-F238E27FC236}">
                <a16:creationId xmlns:a16="http://schemas.microsoft.com/office/drawing/2014/main" id="{752FF3F2-F8C2-44DB-B36C-926379519024}"/>
              </a:ext>
            </a:extLst>
          </p:cNvPr>
          <p:cNvPicPr>
            <a:picLocks noChangeAspect="1"/>
          </p:cNvPicPr>
          <p:nvPr/>
        </p:nvPicPr>
        <p:blipFill>
          <a:blip r:embed="rId4"/>
          <a:stretch>
            <a:fillRect/>
          </a:stretch>
        </p:blipFill>
        <p:spPr>
          <a:xfrm>
            <a:off x="1524001" y="116633"/>
            <a:ext cx="2843808" cy="2216171"/>
          </a:xfrm>
          <a:prstGeom prst="rect">
            <a:avLst/>
          </a:prstGeom>
        </p:spPr>
      </p:pic>
    </p:spTree>
    <p:extLst>
      <p:ext uri="{BB962C8B-B14F-4D97-AF65-F5344CB8AC3E}">
        <p14:creationId xmlns:p14="http://schemas.microsoft.com/office/powerpoint/2010/main" val="2993585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F3D5DD-AE95-40C0-8D16-0888DC274B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1920" y="335280"/>
            <a:ext cx="9235440" cy="6314440"/>
          </a:xfrm>
          <a:prstGeom prst="rect">
            <a:avLst/>
          </a:prstGeom>
        </p:spPr>
      </p:pic>
    </p:spTree>
    <p:extLst>
      <p:ext uri="{BB962C8B-B14F-4D97-AF65-F5344CB8AC3E}">
        <p14:creationId xmlns:p14="http://schemas.microsoft.com/office/powerpoint/2010/main" val="133940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44E6F-B7DF-4097-90AC-F7B012F644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839D13-386A-4F60-B3A5-0199615F0FC6}"/>
              </a:ext>
            </a:extLst>
          </p:cNvPr>
          <p:cNvSpPr>
            <a:spLocks noGrp="1"/>
          </p:cNvSpPr>
          <p:nvPr>
            <p:ph idx="1"/>
          </p:nvPr>
        </p:nvSpPr>
        <p:spPr/>
        <p:txBody>
          <a:bodyPr/>
          <a:lstStyle/>
          <a:p>
            <a:pPr marL="342900" marR="0" lvl="0" indent="-342900" algn="l" defTabSz="457200" rtl="0" eaLnBrk="1" fontAlgn="auto" latinLnBrk="0" hangingPunct="1">
              <a:lnSpc>
                <a:spcPct val="100000"/>
              </a:lnSpc>
              <a:spcBef>
                <a:spcPts val="0"/>
              </a:spcBef>
              <a:spcAft>
                <a:spcPts val="0"/>
              </a:spcAft>
              <a:buClr>
                <a:srgbClr val="4F81BD"/>
              </a:buClr>
              <a:buSzPct val="80000"/>
              <a:buFont typeface="Wingdings 3" charset="2"/>
              <a:buChar char=""/>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In addition, women who develop diabetes during their pregnancy are classified as having </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gestational diabetes. </a:t>
            </a:r>
          </a:p>
          <a:p>
            <a:pPr marL="342900" marR="0" lvl="0" indent="-342900" algn="l" defTabSz="457200" rtl="0" eaLnBrk="1" fontAlgn="auto" latinLnBrk="0" hangingPunct="1">
              <a:lnSpc>
                <a:spcPct val="100000"/>
              </a:lnSpc>
              <a:spcBef>
                <a:spcPts val="0"/>
              </a:spcBef>
              <a:spcAft>
                <a:spcPts val="0"/>
              </a:spcAft>
              <a:buClr>
                <a:srgbClr val="4F81BD"/>
              </a:buClr>
              <a:buSzPct val="80000"/>
              <a:buFont typeface="Wingdings 3" charset="2"/>
              <a:buChar char=""/>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
                <a:srgbClr val="4F81BD"/>
              </a:buClr>
              <a:buSzPct val="80000"/>
              <a:buFont typeface="Wingdings 3" charset="2"/>
              <a:buChar char=""/>
              <a:tabLst/>
              <a:defRPr/>
            </a:pP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Specific types of diabetes </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which are caused by infections, drugs, endocrinopathies, and genetic defects. </a:t>
            </a:r>
            <a:endParaRPr kumimoji="0" lang="en-US" sz="28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endParaRPr>
          </a:p>
          <a:p>
            <a:endParaRPr lang="en-US" dirty="0"/>
          </a:p>
        </p:txBody>
      </p:sp>
    </p:spTree>
    <p:extLst>
      <p:ext uri="{BB962C8B-B14F-4D97-AF65-F5344CB8AC3E}">
        <p14:creationId xmlns:p14="http://schemas.microsoft.com/office/powerpoint/2010/main" val="69791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230A5-8921-4B48-89F3-F621EDE2CEAC}"/>
              </a:ext>
            </a:extLst>
          </p:cNvPr>
          <p:cNvSpPr>
            <a:spLocks noGrp="1"/>
          </p:cNvSpPr>
          <p:nvPr>
            <p:ph type="title"/>
          </p:nvPr>
        </p:nvSpPr>
        <p:spPr/>
        <p:txBody>
          <a:bodyPr/>
          <a:lstStyle/>
          <a:p>
            <a:r>
              <a:rPr lang="en-US" b="1" dirty="0"/>
              <a:t>Diagnosis of Diabetes</a:t>
            </a:r>
          </a:p>
        </p:txBody>
      </p:sp>
      <p:sp>
        <p:nvSpPr>
          <p:cNvPr id="4" name="Content Placeholder 2">
            <a:extLst>
              <a:ext uri="{FF2B5EF4-FFF2-40B4-BE49-F238E27FC236}">
                <a16:creationId xmlns:a16="http://schemas.microsoft.com/office/drawing/2014/main" id="{7DA42C50-9BB3-4DC9-927B-70D86CF86BEE}"/>
              </a:ext>
            </a:extLst>
          </p:cNvPr>
          <p:cNvSpPr>
            <a:spLocks noGrp="1"/>
          </p:cNvSpPr>
          <p:nvPr>
            <p:ph idx="1"/>
          </p:nvPr>
        </p:nvSpPr>
        <p:spPr>
          <a:xfrm>
            <a:off x="802640" y="1402080"/>
            <a:ext cx="10551160" cy="4774883"/>
          </a:xfrm>
        </p:spPr>
        <p:txBody>
          <a:bodyPr>
            <a:normAutofit/>
          </a:bodyPr>
          <a:lstStyle/>
          <a:p>
            <a:pPr marL="0" indent="0">
              <a:buNone/>
            </a:pPr>
            <a:r>
              <a:rPr lang="en-US" sz="3200" dirty="0">
                <a:solidFill>
                  <a:srgbClr val="000000"/>
                </a:solidFill>
                <a:latin typeface="Times New Roman" panose="02020603050405020304" pitchFamily="18" charset="0"/>
                <a:cs typeface="Times New Roman" panose="02020603050405020304" pitchFamily="18" charset="0"/>
              </a:rPr>
              <a:t>Any of the followings tests is diagnostic to DM:</a:t>
            </a:r>
          </a:p>
          <a:p>
            <a:r>
              <a:rPr lang="en-US" sz="3200" dirty="0">
                <a:solidFill>
                  <a:srgbClr val="000000"/>
                </a:solidFill>
                <a:latin typeface="Times New Roman" panose="02020603050405020304" pitchFamily="18" charset="0"/>
                <a:cs typeface="Times New Roman" panose="02020603050405020304" pitchFamily="18" charset="0"/>
              </a:rPr>
              <a:t>Fasting blood glucose ≥ 126</a:t>
            </a:r>
          </a:p>
          <a:p>
            <a:r>
              <a:rPr lang="en-US" sz="3200" dirty="0">
                <a:solidFill>
                  <a:srgbClr val="000000"/>
                </a:solidFill>
                <a:latin typeface="Times New Roman" panose="02020603050405020304" pitchFamily="18" charset="0"/>
                <a:cs typeface="Times New Roman" panose="02020603050405020304" pitchFamily="18" charset="0"/>
              </a:rPr>
              <a:t>Random blood glucose or 2 Hrs. post prandial blood glucose ≥ 200 mg/dl</a:t>
            </a:r>
          </a:p>
          <a:p>
            <a:r>
              <a:rPr lang="en-US" sz="3200" dirty="0">
                <a:solidFill>
                  <a:srgbClr val="000000"/>
                </a:solidFill>
                <a:latin typeface="Times New Roman" panose="02020603050405020304" pitchFamily="18" charset="0"/>
                <a:cs typeface="Times New Roman" panose="02020603050405020304" pitchFamily="18" charset="0"/>
              </a:rPr>
              <a:t>HbA1c ≥ 6.5%</a:t>
            </a:r>
          </a:p>
          <a:p>
            <a:pPr marL="0" indent="0">
              <a:buNone/>
            </a:pPr>
            <a:r>
              <a:rPr lang="en-US" sz="3200" dirty="0">
                <a:latin typeface="Times New Roman" panose="02020603050405020304" pitchFamily="18" charset="0"/>
                <a:cs typeface="Times New Roman" panose="02020603050405020304" pitchFamily="18" charset="0"/>
              </a:rPr>
              <a:t>To confirm the diagnosis repeat the same test in different day </a:t>
            </a:r>
          </a:p>
        </p:txBody>
      </p:sp>
    </p:spTree>
    <p:extLst>
      <p:ext uri="{BB962C8B-B14F-4D97-AF65-F5344CB8AC3E}">
        <p14:creationId xmlns:p14="http://schemas.microsoft.com/office/powerpoint/2010/main" val="52810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347F6-69D1-4C72-89A1-E1DC52482E26}"/>
              </a:ext>
            </a:extLst>
          </p:cNvPr>
          <p:cNvSpPr>
            <a:spLocks noGrp="1"/>
          </p:cNvSpPr>
          <p:nvPr>
            <p:ph type="title"/>
          </p:nvPr>
        </p:nvSpPr>
        <p:spPr/>
        <p:txBody>
          <a:bodyPr/>
          <a:lstStyle/>
          <a:p>
            <a:r>
              <a:rPr lang="en-US" sz="4400" b="1" i="0" u="none" strike="noStrike" dirty="0">
                <a:solidFill>
                  <a:srgbClr val="C00000"/>
                </a:solidFill>
                <a:effectLst/>
                <a:latin typeface="Arial" panose="020B0604020202020204" pitchFamily="34" charset="0"/>
              </a:rPr>
              <a:t>Glycated hemoglobin</a:t>
            </a:r>
            <a:endParaRPr lang="en-US" dirty="0">
              <a:solidFill>
                <a:srgbClr val="C00000"/>
              </a:solidFill>
            </a:endParaRPr>
          </a:p>
        </p:txBody>
      </p:sp>
      <p:sp>
        <p:nvSpPr>
          <p:cNvPr id="3" name="Content Placeholder 2">
            <a:extLst>
              <a:ext uri="{FF2B5EF4-FFF2-40B4-BE49-F238E27FC236}">
                <a16:creationId xmlns:a16="http://schemas.microsoft.com/office/drawing/2014/main" id="{552A447C-F5FC-49B2-8A16-0C4FAD352B91}"/>
              </a:ext>
            </a:extLst>
          </p:cNvPr>
          <p:cNvSpPr>
            <a:spLocks noGrp="1"/>
          </p:cNvSpPr>
          <p:nvPr>
            <p:ph idx="1"/>
          </p:nvPr>
        </p:nvSpPr>
        <p:spPr>
          <a:xfrm>
            <a:off x="838200" y="1600200"/>
            <a:ext cx="10676466" cy="4881880"/>
          </a:xfrm>
        </p:spPr>
        <p:txBody>
          <a:bodyPr>
            <a:normAutofit fontScale="70000" lnSpcReduction="20000"/>
          </a:bodyPr>
          <a:lstStyle/>
          <a:p>
            <a:pPr rtl="0">
              <a:spcBef>
                <a:spcPts val="0"/>
              </a:spcBef>
              <a:spcAft>
                <a:spcPts val="0"/>
              </a:spcAft>
            </a:pPr>
            <a:r>
              <a:rPr lang="en-US" sz="5100" b="1" i="0" u="none" strike="noStrike" dirty="0">
                <a:solidFill>
                  <a:srgbClr val="000000"/>
                </a:solidFill>
                <a:effectLst/>
                <a:latin typeface="Times New Roman" panose="02020603050405020304" pitchFamily="18" charset="0"/>
                <a:cs typeface="Times New Roman" panose="02020603050405020304" pitchFamily="18" charset="0"/>
              </a:rPr>
              <a:t>Glycated hemoglobin (</a:t>
            </a:r>
            <a:r>
              <a:rPr lang="en-US" sz="5100" b="0" i="0" u="none" strike="noStrike" dirty="0">
                <a:solidFill>
                  <a:srgbClr val="000000"/>
                </a:solidFill>
                <a:effectLst/>
                <a:latin typeface="Times New Roman" panose="02020603050405020304" pitchFamily="18" charset="0"/>
                <a:cs typeface="Times New Roman" panose="02020603050405020304" pitchFamily="18" charset="0"/>
              </a:rPr>
              <a:t>HbA1c) is the term used to describe the formation of a hemoglobin compound produced when glucose reacts with the globin part of hemoglobin. </a:t>
            </a:r>
          </a:p>
          <a:p>
            <a:pPr rtl="0">
              <a:spcBef>
                <a:spcPts val="0"/>
              </a:spcBef>
              <a:spcAft>
                <a:spcPts val="0"/>
              </a:spcAft>
            </a:pPr>
            <a:r>
              <a:rPr lang="en-US" sz="5100" b="0" i="0" u="none" strike="noStrike" dirty="0">
                <a:solidFill>
                  <a:srgbClr val="000000"/>
                </a:solidFill>
                <a:effectLst/>
                <a:latin typeface="Times New Roman" panose="02020603050405020304" pitchFamily="18" charset="0"/>
                <a:cs typeface="Times New Roman" panose="02020603050405020304" pitchFamily="18" charset="0"/>
              </a:rPr>
              <a:t>HbA1c testing provides an index of average blood glucose levels over the past 2 to 4 months ( depending on RBC life span )</a:t>
            </a:r>
          </a:p>
          <a:p>
            <a:pPr rtl="0">
              <a:spcBef>
                <a:spcPts val="0"/>
              </a:spcBef>
              <a:spcAft>
                <a:spcPts val="0"/>
              </a:spcAft>
            </a:pPr>
            <a:r>
              <a:rPr lang="en-US" sz="5100" b="0" i="0" u="none" strike="noStrike" dirty="0">
                <a:solidFill>
                  <a:srgbClr val="000000"/>
                </a:solidFill>
                <a:effectLst/>
                <a:latin typeface="Times New Roman" panose="02020603050405020304" pitchFamily="18" charset="0"/>
                <a:cs typeface="Times New Roman" panose="02020603050405020304" pitchFamily="18" charset="0"/>
              </a:rPr>
              <a:t>Conditions associated with shortened red blood cell survival such as hemolysis and pregnancy will lower the </a:t>
            </a:r>
            <a:r>
              <a:rPr lang="en-US" sz="5100" b="0" i="0" u="none" strike="noStrike" dirty="0" err="1">
                <a:solidFill>
                  <a:srgbClr val="000000"/>
                </a:solidFill>
                <a:effectLst/>
                <a:latin typeface="Times New Roman" panose="02020603050405020304" pitchFamily="18" charset="0"/>
                <a:cs typeface="Times New Roman" panose="02020603050405020304" pitchFamily="18" charset="0"/>
              </a:rPr>
              <a:t>HbA</a:t>
            </a:r>
            <a:r>
              <a:rPr lang="en-US" sz="5100" b="0" i="0" u="none" strike="noStrike" dirty="0">
                <a:solidFill>
                  <a:srgbClr val="000000"/>
                </a:solidFill>
                <a:effectLst/>
                <a:latin typeface="Times New Roman" panose="02020603050405020304" pitchFamily="18" charset="0"/>
                <a:cs typeface="Times New Roman" panose="02020603050405020304" pitchFamily="18" charset="0"/>
              </a:rPr>
              <a:t> 1c level .</a:t>
            </a:r>
            <a:br>
              <a:rPr lang="en-US" sz="45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085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FB2A62-FA3C-4DD9-B7EE-1EF49B82D1A5}"/>
              </a:ext>
            </a:extLst>
          </p:cNvPr>
          <p:cNvSpPr>
            <a:spLocks noGrp="1"/>
          </p:cNvSpPr>
          <p:nvPr>
            <p:ph type="ctrTitle"/>
          </p:nvPr>
        </p:nvSpPr>
        <p:spPr/>
        <p:txBody>
          <a:bodyPr/>
          <a:lstStyle/>
          <a:p>
            <a:pPr algn="ctr"/>
            <a:r>
              <a:rPr lang="en-US" b="1" dirty="0">
                <a:solidFill>
                  <a:schemeClr val="tx2"/>
                </a:solidFill>
              </a:rPr>
              <a:t>Thank you for your listening</a:t>
            </a:r>
            <a:r>
              <a:rPr lang="en-US" dirty="0">
                <a:solidFill>
                  <a:schemeClr val="tx2"/>
                </a:solidFill>
              </a:rPr>
              <a:t> </a:t>
            </a:r>
          </a:p>
        </p:txBody>
      </p:sp>
      <p:sp>
        <p:nvSpPr>
          <p:cNvPr id="5" name="Subtitle 4">
            <a:extLst>
              <a:ext uri="{FF2B5EF4-FFF2-40B4-BE49-F238E27FC236}">
                <a16:creationId xmlns:a16="http://schemas.microsoft.com/office/drawing/2014/main" id="{040E3644-442C-4E06-B716-85136E6621F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8984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B329-7031-4815-9586-A5091DF4E5A5}"/>
              </a:ext>
            </a:extLst>
          </p:cNvPr>
          <p:cNvSpPr>
            <a:spLocks noGrp="1"/>
          </p:cNvSpPr>
          <p:nvPr>
            <p:ph type="title"/>
          </p:nvPr>
        </p:nvSpPr>
        <p:spPr/>
        <p:txBody>
          <a:bodyPr>
            <a:normAutofit/>
          </a:bodyPr>
          <a:lstStyle/>
          <a:p>
            <a:pPr algn="ctr"/>
            <a:r>
              <a:rPr lang="en-US" sz="4400" b="1" dirty="0">
                <a:solidFill>
                  <a:srgbClr val="C00000"/>
                </a:solidFill>
              </a:rPr>
              <a:t>Glucose metabolism </a:t>
            </a:r>
          </a:p>
        </p:txBody>
      </p:sp>
      <p:sp>
        <p:nvSpPr>
          <p:cNvPr id="3" name="Content Placeholder 2">
            <a:extLst>
              <a:ext uri="{FF2B5EF4-FFF2-40B4-BE49-F238E27FC236}">
                <a16:creationId xmlns:a16="http://schemas.microsoft.com/office/drawing/2014/main" id="{3B6AEFCF-BE13-4403-B67F-FA03D468D4B4}"/>
              </a:ext>
            </a:extLst>
          </p:cNvPr>
          <p:cNvSpPr>
            <a:spLocks noGrp="1"/>
          </p:cNvSpPr>
          <p:nvPr>
            <p:ph idx="1"/>
          </p:nvPr>
        </p:nvSpPr>
        <p:spPr>
          <a:xfrm>
            <a:off x="677334" y="1503681"/>
            <a:ext cx="8596668" cy="4537682"/>
          </a:xfrm>
        </p:spPr>
        <p:txBody>
          <a:bodyPr>
            <a:normAutofit fontScale="92500"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200" b="1" i="0" u="none" strike="noStrike" kern="1200" cap="none" spc="0" normalizeH="0" baseline="0" noProof="0" dirty="0">
                <a:ln>
                  <a:noFill/>
                </a:ln>
                <a:solidFill>
                  <a:srgbClr val="C00000"/>
                </a:solidFill>
                <a:effectLst/>
                <a:uLnTx/>
                <a:uFillTx/>
                <a:latin typeface="Calibri" panose="020F0502020204030204"/>
                <a:ea typeface="+mn-ea"/>
                <a:cs typeface="+mn-cs"/>
              </a:rPr>
              <a:t>Glycolysis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is the sequence of reactions that converts glucose into pyruvate in the presence of oxygen (aerobic) or lactate in the absence of oxygen (anaerobic) with the production of ATP. </a:t>
            </a:r>
            <a:endPar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It is a unique pathway since it can utilize oxygen if available, or it can function in the total absence of oxygen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Location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Glycolysis is the major pathway for the utilization of glucose and is found in cytosol of all cells.</a:t>
            </a:r>
          </a:p>
          <a:p>
            <a:endParaRPr lang="en-US" dirty="0"/>
          </a:p>
        </p:txBody>
      </p:sp>
    </p:spTree>
    <p:extLst>
      <p:ext uri="{BB962C8B-B14F-4D97-AF65-F5344CB8AC3E}">
        <p14:creationId xmlns:p14="http://schemas.microsoft.com/office/powerpoint/2010/main" val="600035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2A9B0-DC14-41AE-888E-B7ACECCAE072}"/>
              </a:ext>
            </a:extLst>
          </p:cNvPr>
          <p:cNvSpPr>
            <a:spLocks noGrp="1"/>
          </p:cNvSpPr>
          <p:nvPr>
            <p:ph idx="1"/>
          </p:nvPr>
        </p:nvSpPr>
        <p:spPr>
          <a:xfrm>
            <a:off x="636694" y="1117601"/>
            <a:ext cx="8596668" cy="5106642"/>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Under aerobic condition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pyruvate is taken up into mitochondria and after conversion to acetyl-CoA is oxidized to CO 2 and H2 O by citric acid cycle with production of ATP.</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400" dirty="0">
              <a:solidFill>
                <a:prstClr val="black"/>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Anaerobic Glycolysis</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Tissues that function under hypoxic conditions produce lactate, e.g. exercising skeletal muscle and erythrocytes.</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In erythrocytes even under aerobic conditions, glycolysis produce lactate because of absence of mitochondria.</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2282296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C73D-23AB-4277-854E-F5D0112A036E}"/>
              </a:ext>
            </a:extLst>
          </p:cNvPr>
          <p:cNvSpPr>
            <a:spLocks noGrp="1"/>
          </p:cNvSpPr>
          <p:nvPr>
            <p:ph type="title"/>
          </p:nvPr>
        </p:nvSpPr>
        <p:spPr>
          <a:xfrm>
            <a:off x="838200" y="314325"/>
            <a:ext cx="10515600" cy="1325563"/>
          </a:xfrm>
        </p:spPr>
        <p:txBody>
          <a:bodyPr/>
          <a:lstStyle/>
          <a:p>
            <a:r>
              <a:rPr lang="en-US" b="1" dirty="0">
                <a:solidFill>
                  <a:srgbClr val="FF0000"/>
                </a:solidFill>
              </a:rPr>
              <a:t>Gluconeogenesis</a:t>
            </a:r>
          </a:p>
        </p:txBody>
      </p:sp>
      <p:sp>
        <p:nvSpPr>
          <p:cNvPr id="3" name="Content Placeholder 2">
            <a:extLst>
              <a:ext uri="{FF2B5EF4-FFF2-40B4-BE49-F238E27FC236}">
                <a16:creationId xmlns:a16="http://schemas.microsoft.com/office/drawing/2014/main" id="{C1D44BC1-CA18-40A2-A121-270ED39C1B6F}"/>
              </a:ext>
            </a:extLst>
          </p:cNvPr>
          <p:cNvSpPr>
            <a:spLocks noGrp="1"/>
          </p:cNvSpPr>
          <p:nvPr>
            <p:ph idx="1"/>
          </p:nvPr>
        </p:nvSpPr>
        <p:spPr>
          <a:xfrm>
            <a:off x="838200" y="977106"/>
            <a:ext cx="10515600" cy="4738780"/>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The synthesis of glucose from noncarbohydrate precursors is called gluconeogenesis</a:t>
            </a:r>
          </a:p>
          <a:p>
            <a:pPr marL="0" indent="0">
              <a:buNone/>
            </a:pPr>
            <a:r>
              <a:rPr lang="en-US" sz="2800" dirty="0">
                <a:latin typeface="Times New Roman" panose="02020603050405020304" pitchFamily="18" charset="0"/>
                <a:cs typeface="Times New Roman" panose="02020603050405020304" pitchFamily="18" charset="0"/>
              </a:rPr>
              <a:t>Precursors for gluconeogenesis include:</a:t>
            </a:r>
          </a:p>
          <a:p>
            <a:pPr marL="0" indent="0">
              <a:buNone/>
            </a:pPr>
            <a:r>
              <a:rPr lang="en-US" sz="2800" dirty="0">
                <a:latin typeface="Times New Roman" panose="02020603050405020304" pitchFamily="18" charset="0"/>
                <a:cs typeface="Times New Roman" panose="02020603050405020304" pitchFamily="18" charset="0"/>
              </a:rPr>
              <a:t>• Lactate</a:t>
            </a:r>
          </a:p>
          <a:p>
            <a:pPr marL="0" indent="0">
              <a:buNone/>
            </a:pPr>
            <a:r>
              <a:rPr lang="en-US" sz="2800" dirty="0">
                <a:latin typeface="Times New Roman" panose="02020603050405020304" pitchFamily="18" charset="0"/>
                <a:cs typeface="Times New Roman" panose="02020603050405020304" pitchFamily="18" charset="0"/>
              </a:rPr>
              <a:t>• Glycerol</a:t>
            </a:r>
          </a:p>
          <a:p>
            <a:pPr marL="0" indent="0">
              <a:buNone/>
            </a:pPr>
            <a:r>
              <a:rPr lang="en-US" sz="2800" dirty="0">
                <a:latin typeface="Times New Roman" panose="02020603050405020304" pitchFamily="18" charset="0"/>
                <a:cs typeface="Times New Roman" panose="02020603050405020304" pitchFamily="18" charset="0"/>
              </a:rPr>
              <a:t>• Glucogenic amino acids</a:t>
            </a:r>
          </a:p>
          <a:p>
            <a:pPr marL="0" indent="0">
              <a:buNone/>
            </a:pPr>
            <a:r>
              <a:rPr lang="en-US" sz="2800" b="1" dirty="0">
                <a:solidFill>
                  <a:srgbClr val="FF0000"/>
                </a:solidFill>
                <a:latin typeface="Times New Roman" panose="02020603050405020304" pitchFamily="18" charset="0"/>
                <a:cs typeface="Times New Roman" panose="02020603050405020304" pitchFamily="18" charset="0"/>
              </a:rPr>
              <a:t>Location of Gluconeogenesis</a:t>
            </a:r>
          </a:p>
          <a:p>
            <a:pPr marL="0" indent="0">
              <a:buNone/>
            </a:pPr>
            <a:r>
              <a:rPr lang="en-US" sz="2800" dirty="0">
                <a:latin typeface="Times New Roman" panose="02020603050405020304" pitchFamily="18" charset="0"/>
                <a:cs typeface="Times New Roman" panose="02020603050405020304" pitchFamily="18" charset="0"/>
              </a:rPr>
              <a:t>Gluconeogenesis occurs mainly in the cytosol. Liver is the major tissue for gluconeogenesis. During starvation, the kidney is also capable of making glucose by gluconeogenesis. </a:t>
            </a:r>
          </a:p>
        </p:txBody>
      </p:sp>
    </p:spTree>
    <p:extLst>
      <p:ext uri="{BB962C8B-B14F-4D97-AF65-F5344CB8AC3E}">
        <p14:creationId xmlns:p14="http://schemas.microsoft.com/office/powerpoint/2010/main" val="37508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5F62-40BE-447A-98F1-B348006813DE}"/>
              </a:ext>
            </a:extLst>
          </p:cNvPr>
          <p:cNvSpPr>
            <a:spLocks noGrp="1"/>
          </p:cNvSpPr>
          <p:nvPr>
            <p:ph type="title"/>
          </p:nvPr>
        </p:nvSpPr>
        <p:spPr/>
        <p:txBody>
          <a:bodyPr>
            <a:normAutofit/>
          </a:bodyPr>
          <a:lstStyle/>
          <a:p>
            <a:pPr algn="ctr"/>
            <a:r>
              <a:rPr lang="en-US" sz="4400" b="1" dirty="0">
                <a:solidFill>
                  <a:srgbClr val="C00000"/>
                </a:solidFill>
              </a:rPr>
              <a:t>Diabetes mellitus </a:t>
            </a:r>
          </a:p>
        </p:txBody>
      </p:sp>
      <p:sp>
        <p:nvSpPr>
          <p:cNvPr id="3" name="Content Placeholder 2">
            <a:extLst>
              <a:ext uri="{FF2B5EF4-FFF2-40B4-BE49-F238E27FC236}">
                <a16:creationId xmlns:a16="http://schemas.microsoft.com/office/drawing/2014/main" id="{697A3EF4-CC7E-421E-BD9F-83098DBA96E2}"/>
              </a:ext>
            </a:extLst>
          </p:cNvPr>
          <p:cNvSpPr>
            <a:spLocks noGrp="1"/>
          </p:cNvSpPr>
          <p:nvPr>
            <p:ph idx="1"/>
          </p:nvPr>
        </p:nvSpPr>
        <p:spPr>
          <a:xfrm>
            <a:off x="768774" y="1270000"/>
            <a:ext cx="9370906" cy="3880773"/>
          </a:xfrm>
        </p:spPr>
        <p:txBody>
          <a:bodyPr>
            <a:noAutofit/>
          </a:bodyPr>
          <a:lstStyle/>
          <a:p>
            <a:pPr rtl="0">
              <a:spcBef>
                <a:spcPts val="0"/>
              </a:spcBef>
              <a:spcAft>
                <a:spcPts val="0"/>
              </a:spcAft>
            </a:pPr>
            <a:r>
              <a:rPr lang="en-US" sz="3200" b="0" i="0" u="none" strike="noStrike" dirty="0">
                <a:solidFill>
                  <a:srgbClr val="000000"/>
                </a:solidFill>
                <a:effectLst/>
                <a:latin typeface="Times New Roman" panose="02020603050405020304" pitchFamily="18" charset="0"/>
                <a:cs typeface="Times New Roman" panose="02020603050405020304" pitchFamily="18" charset="0"/>
              </a:rPr>
              <a:t>Diabetes mellitus is a group of diseases in which blood glucose levels are elevated. Diabetes is the most common disorder of carbohydrate metabolism</a:t>
            </a:r>
          </a:p>
          <a:p>
            <a:pPr rtl="0">
              <a:spcBef>
                <a:spcPts val="0"/>
              </a:spcBef>
              <a:spcAft>
                <a:spcPts val="0"/>
              </a:spcAft>
            </a:pPr>
            <a:endParaRPr lang="en-US" sz="3200" b="0"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3200" b="0" i="0" u="none" strike="noStrike" dirty="0">
                <a:solidFill>
                  <a:srgbClr val="000000"/>
                </a:solidFill>
                <a:effectLst/>
                <a:latin typeface="Times New Roman" panose="02020603050405020304" pitchFamily="18" charset="0"/>
                <a:cs typeface="Times New Roman" panose="02020603050405020304" pitchFamily="18" charset="0"/>
              </a:rPr>
              <a:t>Diabetes is the leading cause of </a:t>
            </a:r>
          </a:p>
          <a:p>
            <a:pPr>
              <a:spcBef>
                <a:spcPts val="0"/>
              </a:spcBef>
              <a:buFont typeface="Arial" panose="020B0604020202020204" pitchFamily="34" charset="0"/>
              <a:buChar char="•"/>
            </a:pPr>
            <a:r>
              <a:rPr lang="en-US" sz="3200" b="0" i="0" u="none" strike="noStrike" dirty="0">
                <a:solidFill>
                  <a:srgbClr val="FF0000"/>
                </a:solidFill>
                <a:effectLst/>
                <a:latin typeface="Times New Roman" panose="02020603050405020304" pitchFamily="18" charset="0"/>
                <a:cs typeface="Times New Roman" panose="02020603050405020304" pitchFamily="18" charset="0"/>
              </a:rPr>
              <a:t>end-stage renal disease</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sz="3200" b="0" i="0" u="none" strike="noStrike" dirty="0">
                <a:solidFill>
                  <a:srgbClr val="000000"/>
                </a:solidFill>
                <a:effectLst/>
                <a:latin typeface="Times New Roman" panose="02020603050405020304" pitchFamily="18" charset="0"/>
                <a:cs typeface="Times New Roman" panose="02020603050405020304" pitchFamily="18" charset="0"/>
              </a:rPr>
              <a:t>non traumatic </a:t>
            </a:r>
            <a:r>
              <a:rPr lang="en-US" sz="3200" b="0" i="0" u="none" strike="noStrike" dirty="0">
                <a:solidFill>
                  <a:srgbClr val="FF0000"/>
                </a:solidFill>
                <a:effectLst/>
                <a:latin typeface="Times New Roman" panose="02020603050405020304" pitchFamily="18" charset="0"/>
                <a:cs typeface="Times New Roman" panose="02020603050405020304" pitchFamily="18" charset="0"/>
              </a:rPr>
              <a:t>amputations</a:t>
            </a:r>
            <a:r>
              <a:rPr lang="en-US" sz="3200" b="0" i="0" u="none" strike="noStrike" dirty="0">
                <a:solidFill>
                  <a:srgbClr val="000000"/>
                </a:solidFill>
                <a:effectLst/>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r>
              <a:rPr lang="en-US" sz="3200" b="0" i="0" u="none" strike="noStrike" dirty="0">
                <a:solidFill>
                  <a:srgbClr val="FF0000"/>
                </a:solidFill>
                <a:effectLst/>
                <a:latin typeface="Times New Roman" panose="02020603050405020304" pitchFamily="18" charset="0"/>
                <a:cs typeface="Times New Roman" panose="02020603050405020304" pitchFamily="18" charset="0"/>
              </a:rPr>
              <a:t>blindness</a:t>
            </a:r>
            <a:r>
              <a:rPr lang="en-US" sz="3200" b="0" i="0" u="none" strike="noStrike" dirty="0">
                <a:solidFill>
                  <a:srgbClr val="000000"/>
                </a:solidFill>
                <a:effectLst/>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r>
              <a:rPr lang="en-US" sz="3200" b="0" i="0" u="none" strike="noStrike" dirty="0">
                <a:solidFill>
                  <a:srgbClr val="FF0000"/>
                </a:solidFill>
                <a:effectLst/>
                <a:latin typeface="Times New Roman" panose="02020603050405020304" pitchFamily="18" charset="0"/>
                <a:cs typeface="Times New Roman" panose="02020603050405020304" pitchFamily="18" charset="0"/>
              </a:rPr>
              <a:t>atherosclerotic disease</a:t>
            </a:r>
            <a:r>
              <a:rPr lang="en-US" sz="3200" b="0" i="0" u="none" strike="noStrike" dirty="0">
                <a:solidFill>
                  <a:srgbClr val="000000"/>
                </a:solidFill>
                <a:effectLst/>
                <a:latin typeface="Times New Roman" panose="02020603050405020304" pitchFamily="18" charset="0"/>
                <a:cs typeface="Times New Roman" panose="02020603050405020304" pitchFamily="18" charset="0"/>
              </a:rPr>
              <a:t>.</a:t>
            </a:r>
          </a:p>
          <a:p>
            <a:pPr>
              <a:spcBef>
                <a:spcPts val="0"/>
              </a:spcBef>
              <a:buFont typeface="Arial" panose="020B0604020202020204" pitchFamily="34" charset="0"/>
              <a:buChar char="•"/>
            </a:pPr>
            <a:r>
              <a:rPr lang="en-US" sz="3200" b="0" i="0" u="none" strike="noStrike" dirty="0">
                <a:solidFill>
                  <a:srgbClr val="FF0000"/>
                </a:solidFill>
                <a:effectLst/>
                <a:latin typeface="Times New Roman" panose="02020603050405020304" pitchFamily="18" charset="0"/>
                <a:cs typeface="Times New Roman" panose="02020603050405020304" pitchFamily="18" charset="0"/>
              </a:rPr>
              <a:t>deaths</a:t>
            </a:r>
            <a:br>
              <a:rPr lang="en-US" sz="3200" b="0" dirty="0">
                <a:effectLst/>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8865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7291BE-DA45-42EB-91E3-CA9B11102DA0}"/>
              </a:ext>
            </a:extLst>
          </p:cNvPr>
          <p:cNvSpPr>
            <a:spLocks noGrp="1"/>
          </p:cNvSpPr>
          <p:nvPr>
            <p:ph idx="1"/>
          </p:nvPr>
        </p:nvSpPr>
        <p:spPr>
          <a:xfrm>
            <a:off x="838200" y="396240"/>
            <a:ext cx="10515600" cy="5435283"/>
          </a:xfrm>
        </p:spPr>
        <p:txBody>
          <a:bodyPr>
            <a:normAutofit/>
          </a:bodyPr>
          <a:lstStyle/>
          <a:p>
            <a:pPr marL="0" indent="0">
              <a:buNone/>
            </a:pP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608EC57C-E450-44CE-9ED7-E95936C1A2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625" y="924560"/>
            <a:ext cx="9048750" cy="5080000"/>
          </a:xfrm>
          <a:prstGeom prst="rect">
            <a:avLst/>
          </a:prstGeom>
        </p:spPr>
      </p:pic>
    </p:spTree>
    <p:extLst>
      <p:ext uri="{BB962C8B-B14F-4D97-AF65-F5344CB8AC3E}">
        <p14:creationId xmlns:p14="http://schemas.microsoft.com/office/powerpoint/2010/main" val="1153362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ED02C-8988-455E-B864-4E716DAE3E1C}"/>
              </a:ext>
            </a:extLst>
          </p:cNvPr>
          <p:cNvSpPr>
            <a:spLocks noGrp="1"/>
          </p:cNvSpPr>
          <p:nvPr>
            <p:ph type="title"/>
          </p:nvPr>
        </p:nvSpPr>
        <p:spPr>
          <a:xfrm>
            <a:off x="677334" y="579120"/>
            <a:ext cx="8596668" cy="1320800"/>
          </a:xfrm>
        </p:spPr>
        <p:txBody>
          <a:bodyPr/>
          <a:lstStyle/>
          <a:p>
            <a:r>
              <a:rPr lang="en-US" sz="4400" b="1" i="0" u="none" strike="noStrike" dirty="0">
                <a:solidFill>
                  <a:srgbClr val="C00000"/>
                </a:solidFill>
                <a:effectLst/>
                <a:latin typeface="Arial" panose="020B0604020202020204" pitchFamily="34" charset="0"/>
              </a:rPr>
              <a:t>Pathophysiology</a:t>
            </a:r>
            <a:endParaRPr lang="en-US" dirty="0">
              <a:solidFill>
                <a:srgbClr val="C00000"/>
              </a:solidFill>
            </a:endParaRPr>
          </a:p>
        </p:txBody>
      </p:sp>
      <p:sp>
        <p:nvSpPr>
          <p:cNvPr id="3" name="Content Placeholder 2">
            <a:extLst>
              <a:ext uri="{FF2B5EF4-FFF2-40B4-BE49-F238E27FC236}">
                <a16:creationId xmlns:a16="http://schemas.microsoft.com/office/drawing/2014/main" id="{718DCC13-0F40-48DE-97E0-CF7FAA67AB65}"/>
              </a:ext>
            </a:extLst>
          </p:cNvPr>
          <p:cNvSpPr>
            <a:spLocks noGrp="1"/>
          </p:cNvSpPr>
          <p:nvPr>
            <p:ph idx="1"/>
          </p:nvPr>
        </p:nvSpPr>
        <p:spPr>
          <a:xfrm>
            <a:off x="677334" y="1916249"/>
            <a:ext cx="9381066" cy="3880773"/>
          </a:xfrm>
        </p:spPr>
        <p:txBody>
          <a:bodyPr>
            <a:noAutofit/>
          </a:bodyPr>
          <a:lstStyle/>
          <a:p>
            <a:pPr rtl="0">
              <a:spcBef>
                <a:spcPts val="0"/>
              </a:spcBef>
              <a:spcAft>
                <a:spcPts val="0"/>
              </a:spcAft>
            </a:pPr>
            <a:r>
              <a:rPr lang="en-US" sz="3200" b="0" i="0" u="none" strike="noStrike" dirty="0">
                <a:solidFill>
                  <a:srgbClr val="000000"/>
                </a:solidFill>
                <a:effectLst/>
                <a:latin typeface="Times New Roman" panose="02020603050405020304" pitchFamily="18" charset="0"/>
                <a:cs typeface="Times New Roman" panose="02020603050405020304" pitchFamily="18" charset="0"/>
              </a:rPr>
              <a:t>Carbohydrates and glucose in particular are an important source of energy for most living organisms.</a:t>
            </a:r>
          </a:p>
          <a:p>
            <a:pPr marL="0" indent="0" rtl="0">
              <a:spcBef>
                <a:spcPts val="0"/>
              </a:spcBef>
              <a:spcAft>
                <a:spcPts val="0"/>
              </a:spcAft>
              <a:buNone/>
            </a:pPr>
            <a:r>
              <a:rPr lang="en-US" sz="32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3200" b="1" i="0" u="none" strike="noStrike" dirty="0">
                <a:solidFill>
                  <a:srgbClr val="FF0000"/>
                </a:solidFill>
                <a:effectLst/>
                <a:latin typeface="Times New Roman" panose="02020603050405020304" pitchFamily="18" charset="0"/>
                <a:cs typeface="Times New Roman" panose="02020603050405020304" pitchFamily="18" charset="0"/>
              </a:rPr>
              <a:t>What happens after a meal</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i="0" u="none" strike="noStrike" dirty="0">
                <a:solidFill>
                  <a:srgbClr val="FF0000"/>
                </a:solidFill>
                <a:effectLst/>
                <a:latin typeface="Times New Roman" panose="02020603050405020304" pitchFamily="18" charset="0"/>
                <a:cs typeface="Times New Roman" panose="02020603050405020304" pitchFamily="18" charset="0"/>
              </a:rPr>
              <a:t>? </a:t>
            </a:r>
          </a:p>
          <a:p>
            <a:pPr rtl="0">
              <a:spcBef>
                <a:spcPts val="0"/>
              </a:spcBef>
              <a:spcAft>
                <a:spcPts val="0"/>
              </a:spcAft>
            </a:pPr>
            <a:r>
              <a:rPr lang="en-US" sz="3200" dirty="0">
                <a:solidFill>
                  <a:srgbClr val="000000"/>
                </a:solidFill>
                <a:latin typeface="Times New Roman" panose="02020603050405020304" pitchFamily="18" charset="0"/>
                <a:cs typeface="Times New Roman" panose="02020603050405020304" pitchFamily="18" charset="0"/>
              </a:rPr>
              <a:t>After carbohydrates digestion and absorption the blood glucose elevated which stimulates the pancreas to release insulin that facilitate glucose inertance inside the cells to use it as source of energy or in another metabolic processes </a:t>
            </a:r>
          </a:p>
          <a:p>
            <a:pPr rtl="0">
              <a:spcBef>
                <a:spcPts val="0"/>
              </a:spcBef>
              <a:spcAft>
                <a:spcPts val="0"/>
              </a:spcAft>
            </a:pP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p>
            <a:pPr rtl="0">
              <a:spcBef>
                <a:spcPts val="0"/>
              </a:spcBef>
              <a:spcAft>
                <a:spcPts val="0"/>
              </a:spcAft>
            </a:pPr>
            <a:endParaRPr lang="en-US" sz="3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30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DEE679-BA1E-44A4-B3A0-BEF98E1E46AC}"/>
              </a:ext>
            </a:extLst>
          </p:cNvPr>
          <p:cNvSpPr>
            <a:spLocks noGrp="1"/>
          </p:cNvSpPr>
          <p:nvPr>
            <p:ph idx="1"/>
          </p:nvPr>
        </p:nvSpPr>
        <p:spPr>
          <a:xfrm>
            <a:off x="838200" y="687704"/>
            <a:ext cx="10515600" cy="5611495"/>
          </a:xfrm>
        </p:spPr>
        <p:txBody>
          <a:bodyPr/>
          <a:lstStyle/>
          <a:p>
            <a:pPr marL="2286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In diabetes mellitus, metabolism of all the main foodstuffs is altered. The basic effect on glucose metabolism is insulin deficiency  or insulin resistance</a:t>
            </a:r>
            <a:endParaRPr lang="en-US" dirty="0"/>
          </a:p>
        </p:txBody>
      </p:sp>
      <p:pic>
        <p:nvPicPr>
          <p:cNvPr id="5" name="Picture 4">
            <a:extLst>
              <a:ext uri="{FF2B5EF4-FFF2-40B4-BE49-F238E27FC236}">
                <a16:creationId xmlns:a16="http://schemas.microsoft.com/office/drawing/2014/main" id="{999FA255-2063-4483-AB2D-003DDE454A41}"/>
              </a:ext>
            </a:extLst>
          </p:cNvPr>
          <p:cNvPicPr>
            <a:picLocks noChangeAspect="1"/>
          </p:cNvPicPr>
          <p:nvPr/>
        </p:nvPicPr>
        <p:blipFill rotWithShape="1">
          <a:blip r:embed="rId2">
            <a:extLst>
              <a:ext uri="{28A0092B-C50C-407E-A947-70E740481C1C}">
                <a14:useLocalDpi xmlns:a14="http://schemas.microsoft.com/office/drawing/2010/main" val="0"/>
              </a:ext>
            </a:extLst>
          </a:blip>
          <a:srcRect l="1882" t="56297" r="-1754" b="-1778"/>
          <a:stretch/>
        </p:blipFill>
        <p:spPr>
          <a:xfrm>
            <a:off x="718457" y="2220685"/>
            <a:ext cx="10710816" cy="4786275"/>
          </a:xfrm>
          <a:prstGeom prst="rect">
            <a:avLst/>
          </a:prstGeom>
        </p:spPr>
      </p:pic>
    </p:spTree>
    <p:extLst>
      <p:ext uri="{BB962C8B-B14F-4D97-AF65-F5344CB8AC3E}">
        <p14:creationId xmlns:p14="http://schemas.microsoft.com/office/powerpoint/2010/main" val="458536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83-8518-44F4-A059-D54E77E4F0ED}"/>
              </a:ext>
            </a:extLst>
          </p:cNvPr>
          <p:cNvSpPr>
            <a:spLocks noGrp="1"/>
          </p:cNvSpPr>
          <p:nvPr>
            <p:ph type="title"/>
          </p:nvPr>
        </p:nvSpPr>
        <p:spPr>
          <a:xfrm>
            <a:off x="677334" y="233680"/>
            <a:ext cx="8596668" cy="1320800"/>
          </a:xfrm>
        </p:spPr>
        <p:txBody>
          <a:bodyPr/>
          <a:lstStyle/>
          <a:p>
            <a:r>
              <a:rPr lang="en-US" sz="4400" b="1" i="0" u="none" strike="noStrike" dirty="0">
                <a:solidFill>
                  <a:srgbClr val="C00000"/>
                </a:solidFill>
                <a:effectLst/>
                <a:latin typeface="Arial" panose="020B0604020202020204" pitchFamily="34" charset="0"/>
              </a:rPr>
              <a:t>Classification</a:t>
            </a:r>
            <a:endParaRPr lang="en-US" dirty="0">
              <a:solidFill>
                <a:srgbClr val="C00000"/>
              </a:solidFill>
            </a:endParaRPr>
          </a:p>
        </p:txBody>
      </p:sp>
      <p:sp>
        <p:nvSpPr>
          <p:cNvPr id="3" name="Content Placeholder 2">
            <a:extLst>
              <a:ext uri="{FF2B5EF4-FFF2-40B4-BE49-F238E27FC236}">
                <a16:creationId xmlns:a16="http://schemas.microsoft.com/office/drawing/2014/main" id="{2E9A5521-5337-4D4D-A38A-28E93618B545}"/>
              </a:ext>
            </a:extLst>
          </p:cNvPr>
          <p:cNvSpPr>
            <a:spLocks noGrp="1"/>
          </p:cNvSpPr>
          <p:nvPr>
            <p:ph idx="1"/>
          </p:nvPr>
        </p:nvSpPr>
        <p:spPr>
          <a:xfrm>
            <a:off x="677334" y="894080"/>
            <a:ext cx="9513146" cy="3684242"/>
          </a:xfrm>
        </p:spPr>
        <p:txBody>
          <a:bodyPr>
            <a:noAutofit/>
          </a:bodyPr>
          <a:lstStyle/>
          <a:p>
            <a:pPr rtl="0">
              <a:spcBef>
                <a:spcPts val="0"/>
              </a:spcBef>
              <a:spcAft>
                <a:spcPts val="0"/>
              </a:spcAft>
            </a:pPr>
            <a:r>
              <a:rPr lang="en-US" sz="2800" b="1" i="0" u="none" strike="noStrike" dirty="0">
                <a:solidFill>
                  <a:srgbClr val="C00000"/>
                </a:solidFill>
                <a:effectLst/>
                <a:latin typeface="Times New Roman" panose="02020603050405020304" pitchFamily="18" charset="0"/>
                <a:cs typeface="Times New Roman" panose="02020603050405020304" pitchFamily="18" charset="0"/>
              </a:rPr>
              <a:t>type 1 diabetes mellitus</a:t>
            </a:r>
            <a:r>
              <a:rPr lang="en-US" sz="2800" b="1" i="0" u="none" strike="noStrike" dirty="0">
                <a:solidFill>
                  <a:srgbClr val="000000"/>
                </a:solidFill>
                <a:effectLst/>
                <a:latin typeface="Times New Roman" panose="02020603050405020304" pitchFamily="18" charset="0"/>
                <a:cs typeface="Times New Roman" panose="02020603050405020304" pitchFamily="18" charset="0"/>
              </a:rPr>
              <a:t>, </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which is caused by an absolute or near </a:t>
            </a:r>
            <a:r>
              <a:rPr lang="en-US" sz="2800" b="0" i="0" u="none" strike="noStrike" dirty="0">
                <a:solidFill>
                  <a:srgbClr val="FF0000"/>
                </a:solidFill>
                <a:effectLst/>
                <a:latin typeface="Times New Roman" panose="02020603050405020304" pitchFamily="18" charset="0"/>
                <a:cs typeface="Times New Roman" panose="02020603050405020304" pitchFamily="18" charset="0"/>
              </a:rPr>
              <a:t>absolute deficiency of insulin</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r>
              <a:rPr lang="en-US" sz="2800" b="0" i="0" u="none" strike="noStrike" dirty="0">
                <a:solidFill>
                  <a:srgbClr val="000000"/>
                </a:solidFill>
                <a:effectLst/>
                <a:latin typeface="Times New Roman" panose="02020603050405020304" pitchFamily="18" charset="0"/>
                <a:cs typeface="Times New Roman" panose="02020603050405020304" pitchFamily="18" charset="0"/>
              </a:rPr>
              <a:t>represents approximately </a:t>
            </a:r>
            <a:r>
              <a:rPr lang="en-US" sz="2800" b="0" i="0" u="none" strike="noStrike" dirty="0">
                <a:solidFill>
                  <a:srgbClr val="FF0000"/>
                </a:solidFill>
                <a:effectLst/>
                <a:latin typeface="Times New Roman" panose="02020603050405020304" pitchFamily="18" charset="0"/>
                <a:cs typeface="Times New Roman" panose="02020603050405020304" pitchFamily="18" charset="0"/>
              </a:rPr>
              <a:t>10% of all cases </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of diabetes. </a:t>
            </a:r>
          </a:p>
          <a:p>
            <a:pPr>
              <a:spcBef>
                <a:spcPts val="0"/>
              </a:spcBef>
              <a:buFont typeface="Arial" panose="020B0604020202020204" pitchFamily="34" charset="0"/>
              <a:buChar char="•"/>
            </a:pPr>
            <a:r>
              <a:rPr lang="en-US" sz="2800" b="0" i="0" u="none" strike="noStrike" dirty="0">
                <a:solidFill>
                  <a:srgbClr val="000000"/>
                </a:solidFill>
                <a:effectLst/>
                <a:latin typeface="Times New Roman" panose="02020603050405020304" pitchFamily="18" charset="0"/>
                <a:cs typeface="Times New Roman" panose="02020603050405020304" pitchFamily="18" charset="0"/>
              </a:rPr>
              <a:t>There usually is an </a:t>
            </a:r>
            <a:r>
              <a:rPr lang="en-US" sz="2800" b="0" i="0" u="none" strike="noStrike" dirty="0">
                <a:solidFill>
                  <a:srgbClr val="FF0000"/>
                </a:solidFill>
                <a:effectLst/>
                <a:latin typeface="Times New Roman" panose="02020603050405020304" pitchFamily="18" charset="0"/>
                <a:cs typeface="Times New Roman" panose="02020603050405020304" pitchFamily="18" charset="0"/>
              </a:rPr>
              <a:t>autoimmune destruction </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of insulin-producing beta cells in the islets of the pancreas</a:t>
            </a:r>
          </a:p>
          <a:p>
            <a:pPr rtl="0">
              <a:spcBef>
                <a:spcPts val="0"/>
              </a:spcBef>
              <a:spcAft>
                <a:spcPts val="0"/>
              </a:spcAft>
            </a:pP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p>
            <a:pPr>
              <a:spcBef>
                <a:spcPts val="0"/>
              </a:spcBef>
            </a:pPr>
            <a:r>
              <a:rPr lang="en-US" sz="2800" b="1" i="0" u="none" strike="noStrike" dirty="0">
                <a:solidFill>
                  <a:srgbClr val="C00000"/>
                </a:solidFill>
                <a:effectLst/>
                <a:latin typeface="Times New Roman" panose="02020603050405020304" pitchFamily="18" charset="0"/>
                <a:cs typeface="Times New Roman" panose="02020603050405020304" pitchFamily="18" charset="0"/>
              </a:rPr>
              <a:t>type 2 diabetes mellitus</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 which is characterized by th</a:t>
            </a:r>
            <a:r>
              <a:rPr lang="en-US" sz="2800" dirty="0">
                <a:solidFill>
                  <a:srgbClr val="000000"/>
                </a:solidFill>
                <a:latin typeface="Times New Roman" panose="02020603050405020304" pitchFamily="18" charset="0"/>
                <a:cs typeface="Times New Roman" panose="02020603050405020304" pitchFamily="18" charset="0"/>
              </a:rPr>
              <a:t>e </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presence of </a:t>
            </a:r>
            <a:r>
              <a:rPr lang="en-US" sz="2800" b="0" i="0" u="none" strike="noStrike" dirty="0">
                <a:solidFill>
                  <a:srgbClr val="FF0000"/>
                </a:solidFill>
                <a:effectLst/>
                <a:latin typeface="Times New Roman" panose="02020603050405020304" pitchFamily="18" charset="0"/>
                <a:cs typeface="Times New Roman" panose="02020603050405020304" pitchFamily="18" charset="0"/>
              </a:rPr>
              <a:t>insulin resistance </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with an inadequate compensatory increase in insulin secretion which usually end with relative or absolute deficiency in insulin secretion.</a:t>
            </a:r>
          </a:p>
          <a:p>
            <a:pPr rtl="0">
              <a:spcBef>
                <a:spcPts val="0"/>
              </a:spcBef>
              <a:spcAft>
                <a:spcPts val="0"/>
              </a:spcAft>
              <a:buFont typeface="Arial" panose="020B0604020202020204" pitchFamily="34" charset="0"/>
              <a:buChar char="•"/>
            </a:pPr>
            <a:r>
              <a:rPr lang="en-US" sz="2800" b="0" i="0" u="none" strike="noStrike" dirty="0">
                <a:solidFill>
                  <a:srgbClr val="000000"/>
                </a:solidFill>
                <a:effectLst/>
                <a:latin typeface="Times New Roman" panose="02020603050405020304" pitchFamily="18" charset="0"/>
                <a:cs typeface="Times New Roman" panose="02020603050405020304" pitchFamily="18" charset="0"/>
              </a:rPr>
              <a:t>Type 2 diabetes is the most common type of diabetes, affecting approximately </a:t>
            </a:r>
            <a:r>
              <a:rPr lang="en-US" sz="2800" b="0" i="0" u="none" strike="noStrike" dirty="0">
                <a:solidFill>
                  <a:srgbClr val="FF0000"/>
                </a:solidFill>
                <a:effectLst/>
                <a:latin typeface="Times New Roman" panose="02020603050405020304" pitchFamily="18" charset="0"/>
                <a:cs typeface="Times New Roman" panose="02020603050405020304" pitchFamily="18" charset="0"/>
              </a:rPr>
              <a:t>90% of cases</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 Many of them are </a:t>
            </a:r>
            <a:r>
              <a:rPr lang="en-US" sz="2800" b="0" i="0" u="none" strike="noStrike" dirty="0">
                <a:solidFill>
                  <a:srgbClr val="FF0000"/>
                </a:solidFill>
                <a:effectLst/>
                <a:latin typeface="Times New Roman" panose="02020603050405020304" pitchFamily="18" charset="0"/>
                <a:cs typeface="Times New Roman" panose="02020603050405020304" pitchFamily="18" charset="0"/>
              </a:rPr>
              <a:t>obese</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5852686"/>
      </p:ext>
    </p:extLst>
  </p:cSld>
  <p:clrMapOvr>
    <a:masterClrMapping/>
  </p:clrMapOvr>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Facet</Template>
  <TotalTime>1407</TotalTime>
  <Words>632</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Aharoni</vt:lpstr>
      <vt:lpstr>Arial</vt:lpstr>
      <vt:lpstr>Calibri</vt:lpstr>
      <vt:lpstr>Century Gothic</vt:lpstr>
      <vt:lpstr>Corbel</vt:lpstr>
      <vt:lpstr>Times New Roman</vt:lpstr>
      <vt:lpstr>Trebuchet MS</vt:lpstr>
      <vt:lpstr>Wingdings 3</vt:lpstr>
      <vt:lpstr>Facet</vt:lpstr>
      <vt:lpstr>ربطة</vt:lpstr>
      <vt:lpstr>Carbohydrates lecture 2  F.I.C.M.S Path Dr. Ammar Hatem M.Sc. Zaenab M. Najem </vt:lpstr>
      <vt:lpstr>Glucose metabolism </vt:lpstr>
      <vt:lpstr>PowerPoint Presentation</vt:lpstr>
      <vt:lpstr>Gluconeogenesis</vt:lpstr>
      <vt:lpstr>Diabetes mellitus </vt:lpstr>
      <vt:lpstr>PowerPoint Presentation</vt:lpstr>
      <vt:lpstr>Pathophysiology</vt:lpstr>
      <vt:lpstr>PowerPoint Presentation</vt:lpstr>
      <vt:lpstr>Classification</vt:lpstr>
      <vt:lpstr>PowerPoint Presentation</vt:lpstr>
      <vt:lpstr>PowerPoint Presentation</vt:lpstr>
      <vt:lpstr>Diagnosis of Diabetes</vt:lpstr>
      <vt:lpstr>Glycated hemoglobin</vt:lpstr>
      <vt:lpstr>Thank you for your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Ammar</dc:creator>
  <cp:lastModifiedBy>Ammar</cp:lastModifiedBy>
  <cp:revision>31</cp:revision>
  <dcterms:created xsi:type="dcterms:W3CDTF">2021-01-06T20:16:32Z</dcterms:created>
  <dcterms:modified xsi:type="dcterms:W3CDTF">2022-02-10T15:12:58Z</dcterms:modified>
</cp:coreProperties>
</file>