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60" r:id="rId4"/>
    <p:sldId id="262" r:id="rId5"/>
    <p:sldId id="264" r:id="rId6"/>
    <p:sldId id="266" r:id="rId7"/>
    <p:sldId id="268" r:id="rId8"/>
    <p:sldId id="270" r:id="rId9"/>
    <p:sldId id="272" r:id="rId10"/>
    <p:sldId id="276" r:id="rId11"/>
    <p:sldId id="280" r:id="rId12"/>
    <p:sldId id="282" r:id="rId13"/>
    <p:sldId id="284" r:id="rId14"/>
    <p:sldId id="286" r:id="rId15"/>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97" d="100"/>
          <a:sy n="97" d="100"/>
        </p:scale>
        <p:origin x="2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A224D5E6-80E5-43BA-9FE0-DC26D07500BF}" type="datetimeFigureOut">
              <a:rPr lang="ar-IQ" smtClean="0"/>
              <a:t>06/07/1443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BAA4A4D-C28B-4D2B-951A-508C9BFD00A5}" type="slidenum">
              <a:rPr lang="ar-IQ" smtClean="0"/>
              <a:t>‹#›</a:t>
            </a:fld>
            <a:endParaRPr lang="ar-IQ"/>
          </a:p>
        </p:txBody>
      </p:sp>
    </p:spTree>
    <p:extLst>
      <p:ext uri="{BB962C8B-B14F-4D97-AF65-F5344CB8AC3E}">
        <p14:creationId xmlns:p14="http://schemas.microsoft.com/office/powerpoint/2010/main" val="3871593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224D5E6-80E5-43BA-9FE0-DC26D07500BF}" type="datetimeFigureOut">
              <a:rPr lang="ar-IQ" smtClean="0"/>
              <a:t>06/07/1443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BAA4A4D-C28B-4D2B-951A-508C9BFD00A5}" type="slidenum">
              <a:rPr lang="ar-IQ" smtClean="0"/>
              <a:t>‹#›</a:t>
            </a:fld>
            <a:endParaRPr lang="ar-IQ"/>
          </a:p>
        </p:txBody>
      </p:sp>
    </p:spTree>
    <p:extLst>
      <p:ext uri="{BB962C8B-B14F-4D97-AF65-F5344CB8AC3E}">
        <p14:creationId xmlns:p14="http://schemas.microsoft.com/office/powerpoint/2010/main" val="4019336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224D5E6-80E5-43BA-9FE0-DC26D07500BF}" type="datetimeFigureOut">
              <a:rPr lang="ar-IQ" smtClean="0"/>
              <a:t>06/07/1443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BAA4A4D-C28B-4D2B-951A-508C9BFD00A5}" type="slidenum">
              <a:rPr lang="ar-IQ" smtClean="0"/>
              <a:t>‹#›</a:t>
            </a:fld>
            <a:endParaRPr lang="ar-IQ"/>
          </a:p>
        </p:txBody>
      </p:sp>
    </p:spTree>
    <p:extLst>
      <p:ext uri="{BB962C8B-B14F-4D97-AF65-F5344CB8AC3E}">
        <p14:creationId xmlns:p14="http://schemas.microsoft.com/office/powerpoint/2010/main" val="24158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224D5E6-80E5-43BA-9FE0-DC26D07500BF}" type="datetimeFigureOut">
              <a:rPr lang="ar-IQ" smtClean="0"/>
              <a:t>06/07/1443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BAA4A4D-C28B-4D2B-951A-508C9BFD00A5}" type="slidenum">
              <a:rPr lang="ar-IQ" smtClean="0"/>
              <a:t>‹#›</a:t>
            </a:fld>
            <a:endParaRPr lang="ar-IQ"/>
          </a:p>
        </p:txBody>
      </p:sp>
    </p:spTree>
    <p:extLst>
      <p:ext uri="{BB962C8B-B14F-4D97-AF65-F5344CB8AC3E}">
        <p14:creationId xmlns:p14="http://schemas.microsoft.com/office/powerpoint/2010/main" val="4073987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A224D5E6-80E5-43BA-9FE0-DC26D07500BF}" type="datetimeFigureOut">
              <a:rPr lang="ar-IQ" smtClean="0"/>
              <a:t>06/07/1443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BAA4A4D-C28B-4D2B-951A-508C9BFD00A5}" type="slidenum">
              <a:rPr lang="ar-IQ" smtClean="0"/>
              <a:t>‹#›</a:t>
            </a:fld>
            <a:endParaRPr lang="ar-IQ"/>
          </a:p>
        </p:txBody>
      </p:sp>
    </p:spTree>
    <p:extLst>
      <p:ext uri="{BB962C8B-B14F-4D97-AF65-F5344CB8AC3E}">
        <p14:creationId xmlns:p14="http://schemas.microsoft.com/office/powerpoint/2010/main" val="1799749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A224D5E6-80E5-43BA-9FE0-DC26D07500BF}" type="datetimeFigureOut">
              <a:rPr lang="ar-IQ" smtClean="0"/>
              <a:t>06/07/1443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BAA4A4D-C28B-4D2B-951A-508C9BFD00A5}" type="slidenum">
              <a:rPr lang="ar-IQ" smtClean="0"/>
              <a:t>‹#›</a:t>
            </a:fld>
            <a:endParaRPr lang="ar-IQ"/>
          </a:p>
        </p:txBody>
      </p:sp>
    </p:spTree>
    <p:extLst>
      <p:ext uri="{BB962C8B-B14F-4D97-AF65-F5344CB8AC3E}">
        <p14:creationId xmlns:p14="http://schemas.microsoft.com/office/powerpoint/2010/main" val="129670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A224D5E6-80E5-43BA-9FE0-DC26D07500BF}" type="datetimeFigureOut">
              <a:rPr lang="ar-IQ" smtClean="0"/>
              <a:t>06/07/1443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EBAA4A4D-C28B-4D2B-951A-508C9BFD00A5}" type="slidenum">
              <a:rPr lang="ar-IQ" smtClean="0"/>
              <a:t>‹#›</a:t>
            </a:fld>
            <a:endParaRPr lang="ar-IQ"/>
          </a:p>
        </p:txBody>
      </p:sp>
    </p:spTree>
    <p:extLst>
      <p:ext uri="{BB962C8B-B14F-4D97-AF65-F5344CB8AC3E}">
        <p14:creationId xmlns:p14="http://schemas.microsoft.com/office/powerpoint/2010/main" val="3791350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A224D5E6-80E5-43BA-9FE0-DC26D07500BF}" type="datetimeFigureOut">
              <a:rPr lang="ar-IQ" smtClean="0"/>
              <a:t>06/07/1443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EBAA4A4D-C28B-4D2B-951A-508C9BFD00A5}" type="slidenum">
              <a:rPr lang="ar-IQ" smtClean="0"/>
              <a:t>‹#›</a:t>
            </a:fld>
            <a:endParaRPr lang="ar-IQ"/>
          </a:p>
        </p:txBody>
      </p:sp>
    </p:spTree>
    <p:extLst>
      <p:ext uri="{BB962C8B-B14F-4D97-AF65-F5344CB8AC3E}">
        <p14:creationId xmlns:p14="http://schemas.microsoft.com/office/powerpoint/2010/main" val="393414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224D5E6-80E5-43BA-9FE0-DC26D07500BF}" type="datetimeFigureOut">
              <a:rPr lang="ar-IQ" smtClean="0"/>
              <a:t>06/07/1443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EBAA4A4D-C28B-4D2B-951A-508C9BFD00A5}" type="slidenum">
              <a:rPr lang="ar-IQ" smtClean="0"/>
              <a:t>‹#›</a:t>
            </a:fld>
            <a:endParaRPr lang="ar-IQ"/>
          </a:p>
        </p:txBody>
      </p:sp>
    </p:spTree>
    <p:extLst>
      <p:ext uri="{BB962C8B-B14F-4D97-AF65-F5344CB8AC3E}">
        <p14:creationId xmlns:p14="http://schemas.microsoft.com/office/powerpoint/2010/main" val="3012011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A224D5E6-80E5-43BA-9FE0-DC26D07500BF}" type="datetimeFigureOut">
              <a:rPr lang="ar-IQ" smtClean="0"/>
              <a:t>06/07/1443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BAA4A4D-C28B-4D2B-951A-508C9BFD00A5}" type="slidenum">
              <a:rPr lang="ar-IQ" smtClean="0"/>
              <a:t>‹#›</a:t>
            </a:fld>
            <a:endParaRPr lang="ar-IQ"/>
          </a:p>
        </p:txBody>
      </p:sp>
    </p:spTree>
    <p:extLst>
      <p:ext uri="{BB962C8B-B14F-4D97-AF65-F5344CB8AC3E}">
        <p14:creationId xmlns:p14="http://schemas.microsoft.com/office/powerpoint/2010/main" val="1376179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A224D5E6-80E5-43BA-9FE0-DC26D07500BF}" type="datetimeFigureOut">
              <a:rPr lang="ar-IQ" smtClean="0"/>
              <a:t>06/07/1443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BAA4A4D-C28B-4D2B-951A-508C9BFD00A5}" type="slidenum">
              <a:rPr lang="ar-IQ" smtClean="0"/>
              <a:t>‹#›</a:t>
            </a:fld>
            <a:endParaRPr lang="ar-IQ"/>
          </a:p>
        </p:txBody>
      </p:sp>
    </p:spTree>
    <p:extLst>
      <p:ext uri="{BB962C8B-B14F-4D97-AF65-F5344CB8AC3E}">
        <p14:creationId xmlns:p14="http://schemas.microsoft.com/office/powerpoint/2010/main" val="3397097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224D5E6-80E5-43BA-9FE0-DC26D07500BF}" type="datetimeFigureOut">
              <a:rPr lang="ar-IQ" smtClean="0"/>
              <a:t>06/07/1443</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BAA4A4D-C28B-4D2B-951A-508C9BFD00A5}" type="slidenum">
              <a:rPr lang="ar-IQ" smtClean="0"/>
              <a:t>‹#›</a:t>
            </a:fld>
            <a:endParaRPr lang="ar-IQ"/>
          </a:p>
        </p:txBody>
      </p:sp>
    </p:spTree>
    <p:extLst>
      <p:ext uri="{BB962C8B-B14F-4D97-AF65-F5344CB8AC3E}">
        <p14:creationId xmlns:p14="http://schemas.microsoft.com/office/powerpoint/2010/main" val="2514335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Mastication" TargetMode="External"/><Relationship Id="rId13" Type="http://schemas.openxmlformats.org/officeDocument/2006/relationships/hyperlink" Target="http://en.wikipedia.org/wiki/Mandibular_central_incisor" TargetMode="External"/><Relationship Id="rId3" Type="http://schemas.openxmlformats.org/officeDocument/2006/relationships/hyperlink" Target="http://en.wikipedia.org/wiki/Maxilla" TargetMode="External"/><Relationship Id="rId7" Type="http://schemas.openxmlformats.org/officeDocument/2006/relationships/hyperlink" Target="http://en.wikipedia.org/wiki/Shearing_(physics)" TargetMode="External"/><Relationship Id="rId12" Type="http://schemas.openxmlformats.org/officeDocument/2006/relationships/hyperlink" Target="http://en.wikipedia.org/wiki/Length" TargetMode="External"/><Relationship Id="rId2" Type="http://schemas.openxmlformats.org/officeDocument/2006/relationships/hyperlink" Target="http://en.wikipedia.org/wiki/Tooth" TargetMode="External"/><Relationship Id="rId1" Type="http://schemas.openxmlformats.org/officeDocument/2006/relationships/slideLayout" Target="../slideLayouts/slideLayout1.xml"/><Relationship Id="rId6" Type="http://schemas.openxmlformats.org/officeDocument/2006/relationships/hyperlink" Target="http://en.wikipedia.org/wiki/Incisor" TargetMode="External"/><Relationship Id="rId11" Type="http://schemas.openxmlformats.org/officeDocument/2006/relationships/hyperlink" Target="http://en.wikipedia.org/wiki/Permanent_teeth" TargetMode="External"/><Relationship Id="rId5" Type="http://schemas.openxmlformats.org/officeDocument/2006/relationships/hyperlink" Target="http://en.wikipedia.org/wiki/Maxillary_lateral_incisor" TargetMode="External"/><Relationship Id="rId15" Type="http://schemas.openxmlformats.org/officeDocument/2006/relationships/hyperlink" Target="http://en.wikipedia.org/wiki/Syphilis" TargetMode="External"/><Relationship Id="rId10" Type="http://schemas.openxmlformats.org/officeDocument/2006/relationships/hyperlink" Target="http://en.wikipedia.org/wiki/Deciduous_teeth" TargetMode="External"/><Relationship Id="rId4" Type="http://schemas.openxmlformats.org/officeDocument/2006/relationships/hyperlink" Target="http://en.wikipedia.org/wiki/Commonly_used_terms_of_relationship_and_comparison_in_dentistry" TargetMode="External"/><Relationship Id="rId9" Type="http://schemas.openxmlformats.org/officeDocument/2006/relationships/hyperlink" Target="http://en.wikipedia.org/wiki/Cusp_(dentistry)" TargetMode="External"/><Relationship Id="rId14" Type="http://schemas.openxmlformats.org/officeDocument/2006/relationships/hyperlink" Target="http://en.wikipedia.org/wiki/Diastema_(dentistr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Commonly_used_terms_of_relationship_and_comparison_in_dentistry" TargetMode="External"/><Relationship Id="rId2" Type="http://schemas.openxmlformats.org/officeDocument/2006/relationships/hyperlink" Target="http://en.wikipedia.org/wiki/Mammelon" TargetMode="External"/><Relationship Id="rId1" Type="http://schemas.openxmlformats.org/officeDocument/2006/relationships/slideLayout" Target="../slideLayouts/slideLayout2.xml"/><Relationship Id="rId4" Type="http://schemas.openxmlformats.org/officeDocument/2006/relationships/hyperlink" Target="http://en.wikipedia.org/wiki/Attrition_(dent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en.wikipedia.org/wiki/Height_of_curvatur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wikipedia.org/wiki/Cingulum_(toot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en.wikipedia.org/wiki/Mandibular_central_inciso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New Folder\نتيجة بحث Google عن الصور حول http--www_netterimages_com-images-vpv-000-000-011-11815-0550x0475_jpg_files\images.jpg"/>
          <p:cNvPicPr>
            <a:picLocks noChangeAspect="1" noChangeArrowheads="1"/>
          </p:cNvPicPr>
          <p:nvPr/>
        </p:nvPicPr>
        <p:blipFill>
          <a:blip r:embed="rId2" cstate="print"/>
          <a:srcRect/>
          <a:stretch>
            <a:fillRect/>
          </a:stretch>
        </p:blipFill>
        <p:spPr bwMode="auto">
          <a:xfrm>
            <a:off x="2590800" y="0"/>
            <a:ext cx="7010400" cy="6858000"/>
          </a:xfrm>
          <a:prstGeom prst="rect">
            <a:avLst/>
          </a:prstGeom>
          <a:noFill/>
        </p:spPr>
      </p:pic>
      <p:sp>
        <p:nvSpPr>
          <p:cNvPr id="5" name="TextBox 4"/>
          <p:cNvSpPr txBox="1"/>
          <p:nvPr/>
        </p:nvSpPr>
        <p:spPr>
          <a:xfrm>
            <a:off x="3429000" y="914402"/>
            <a:ext cx="5638800" cy="1015663"/>
          </a:xfrm>
          <a:prstGeom prst="rect">
            <a:avLst/>
          </a:prstGeom>
          <a:noFill/>
          <a:effectLst>
            <a:glow rad="228600">
              <a:schemeClr val="accent6">
                <a:satMod val="175000"/>
                <a:alpha val="40000"/>
              </a:schemeClr>
            </a:glow>
          </a:effectLst>
          <a:scene3d>
            <a:camera prst="obliqueTopLeft"/>
            <a:lightRig rig="flat" dir="t"/>
          </a:scene3d>
          <a:sp3d extrusionH="692150">
            <a:bevelT w="723900" h="755650"/>
            <a:bevelB w="704850" h="730250"/>
          </a:sp3d>
        </p:spPr>
        <p:txBody>
          <a:bodyPr wrap="square" rtlCol="0">
            <a:spAutoFit/>
          </a:bodyPr>
          <a:lstStyle/>
          <a:p>
            <a:r>
              <a:rPr lang="en-US" sz="6000" b="1" dirty="0">
                <a:solidFill>
                  <a:schemeClr val="bg2">
                    <a:lumMod val="50000"/>
                  </a:schemeClr>
                </a:solidFill>
                <a:latin typeface="Adobe Caslon Pro Bold" pitchFamily="18" charset="0"/>
              </a:rPr>
              <a:t>Dental anatomy</a:t>
            </a:r>
          </a:p>
        </p:txBody>
      </p:sp>
      <p:sp>
        <p:nvSpPr>
          <p:cNvPr id="6" name="TextBox 5"/>
          <p:cNvSpPr txBox="1"/>
          <p:nvPr/>
        </p:nvSpPr>
        <p:spPr>
          <a:xfrm>
            <a:off x="2514600" y="2209800"/>
            <a:ext cx="7086600" cy="3785652"/>
          </a:xfrm>
          <a:prstGeom prst="rect">
            <a:avLst/>
          </a:prstGeom>
          <a:noFill/>
        </p:spPr>
        <p:txBody>
          <a:bodyPr wrap="square" rtlCol="0">
            <a:spAutoFit/>
          </a:bodyPr>
          <a:lstStyle/>
          <a:p>
            <a:pPr algn="ctr"/>
            <a:r>
              <a:rPr lang="en-US" sz="6000" b="1" dirty="0">
                <a:solidFill>
                  <a:schemeClr val="bg2">
                    <a:lumMod val="50000"/>
                  </a:schemeClr>
                </a:solidFill>
                <a:latin typeface="Adobe Kaiti Std R" pitchFamily="18" charset="-128"/>
                <a:ea typeface="Adobe Kaiti Std R" pitchFamily="18" charset="-128"/>
              </a:rPr>
              <a:t>Lec. </a:t>
            </a:r>
            <a:r>
              <a:rPr lang="en-US" sz="6000" b="1" dirty="0" smtClean="0">
                <a:solidFill>
                  <a:schemeClr val="bg2">
                    <a:lumMod val="50000"/>
                  </a:schemeClr>
                </a:solidFill>
                <a:latin typeface="Adobe Kaiti Std R" pitchFamily="18" charset="-128"/>
                <a:ea typeface="Adobe Kaiti Std R" pitchFamily="18" charset="-128"/>
              </a:rPr>
              <a:t>4 and 5</a:t>
            </a:r>
            <a:endParaRPr lang="en-US" sz="6000" b="1" dirty="0">
              <a:solidFill>
                <a:schemeClr val="bg2">
                  <a:lumMod val="50000"/>
                </a:schemeClr>
              </a:solidFill>
              <a:latin typeface="Adobe Kaiti Std R" pitchFamily="18" charset="-128"/>
              <a:ea typeface="Adobe Kaiti Std R" pitchFamily="18" charset="-128"/>
            </a:endParaRPr>
          </a:p>
          <a:p>
            <a:pPr algn="ctr"/>
            <a:endParaRPr lang="en-US" sz="6000" b="1" dirty="0">
              <a:solidFill>
                <a:schemeClr val="bg2">
                  <a:lumMod val="50000"/>
                </a:schemeClr>
              </a:solidFill>
              <a:latin typeface="Adobe Kaiti Std R" pitchFamily="18" charset="-128"/>
              <a:ea typeface="Adobe Kaiti Std R" pitchFamily="18" charset="-128"/>
            </a:endParaRPr>
          </a:p>
          <a:p>
            <a:pPr algn="ctr"/>
            <a:r>
              <a:rPr lang="en-US" sz="6000" b="1" dirty="0">
                <a:solidFill>
                  <a:schemeClr val="bg2">
                    <a:lumMod val="50000"/>
                  </a:schemeClr>
                </a:solidFill>
                <a:latin typeface="Adobe Kaiti Std R" pitchFamily="18" charset="-128"/>
                <a:ea typeface="Adobe Kaiti Std R" pitchFamily="18" charset="-128"/>
              </a:rPr>
              <a:t>Individual Anatomy of Permanent Teeth</a:t>
            </a:r>
          </a:p>
        </p:txBody>
      </p:sp>
    </p:spTree>
    <p:extLst>
      <p:ext uri="{BB962C8B-B14F-4D97-AF65-F5344CB8AC3E}">
        <p14:creationId xmlns:p14="http://schemas.microsoft.com/office/powerpoint/2010/main" val="275018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5759" y="910676"/>
            <a:ext cx="2276475"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52600" y="2133600"/>
            <a:ext cx="7315200" cy="1143000"/>
          </a:xfrm>
        </p:spPr>
        <p:txBody>
          <a:bodyPr>
            <a:normAutofit/>
          </a:bodyPr>
          <a:lstStyle/>
          <a:p>
            <a:pPr algn="l"/>
            <a:r>
              <a:rPr lang="en-US" sz="2000" dirty="0"/>
              <a:t>3.The mesial outline resembles that of the maxillary central incisor,    with more rounded mesio-incisal angle, with the crest of curvature (contact point) located between the incisal and the middle thirds.</a:t>
            </a:r>
          </a:p>
        </p:txBody>
      </p:sp>
      <p:sp>
        <p:nvSpPr>
          <p:cNvPr id="5" name="TextBox 4"/>
          <p:cNvSpPr txBox="1"/>
          <p:nvPr/>
        </p:nvSpPr>
        <p:spPr>
          <a:xfrm>
            <a:off x="1752600" y="3581401"/>
            <a:ext cx="6705600" cy="1015663"/>
          </a:xfrm>
          <a:prstGeom prst="rect">
            <a:avLst/>
          </a:prstGeom>
          <a:noFill/>
        </p:spPr>
        <p:txBody>
          <a:bodyPr wrap="square" rtlCol="0">
            <a:spAutoFit/>
          </a:bodyPr>
          <a:lstStyle/>
          <a:p>
            <a:r>
              <a:rPr lang="en-US" sz="2000" dirty="0">
                <a:solidFill>
                  <a:prstClr val="black"/>
                </a:solidFill>
              </a:rPr>
              <a:t>4.The distal outline is more rounded, with the contact area is at the centre of the middle third.</a:t>
            </a:r>
          </a:p>
          <a:p>
            <a:r>
              <a:rPr lang="en-US" sz="2000" dirty="0">
                <a:solidFill>
                  <a:prstClr val="black"/>
                </a:solidFill>
              </a:rPr>
              <a:t>5.The root tapers evenly and cureves distaly at the apex.</a:t>
            </a:r>
          </a:p>
        </p:txBody>
      </p:sp>
      <p:sp>
        <p:nvSpPr>
          <p:cNvPr id="7" name="TextBox 6"/>
          <p:cNvSpPr txBox="1"/>
          <p:nvPr/>
        </p:nvSpPr>
        <p:spPr>
          <a:xfrm>
            <a:off x="1752600" y="304801"/>
            <a:ext cx="7391400" cy="1692771"/>
          </a:xfrm>
          <a:prstGeom prst="rect">
            <a:avLst/>
          </a:prstGeom>
          <a:noFill/>
        </p:spPr>
        <p:txBody>
          <a:bodyPr wrap="square" rtlCol="0">
            <a:spAutoFit/>
          </a:bodyPr>
          <a:lstStyle/>
          <a:p>
            <a:pPr algn="l"/>
            <a:r>
              <a:rPr lang="en-US" sz="3200" b="1" dirty="0">
                <a:solidFill>
                  <a:prstClr val="black"/>
                </a:solidFill>
              </a:rPr>
              <a:t>Labial aspect</a:t>
            </a:r>
          </a:p>
          <a:p>
            <a:pPr algn="l"/>
            <a:r>
              <a:rPr lang="en-US" b="1" dirty="0">
                <a:solidFill>
                  <a:prstClr val="black"/>
                </a:solidFill>
              </a:rPr>
              <a:t> </a:t>
            </a:r>
            <a:r>
              <a:rPr lang="en-US" dirty="0">
                <a:solidFill>
                  <a:prstClr val="black"/>
                </a:solidFill>
              </a:rPr>
              <a:t>1.the crown is shorter and narrower but the root is as long as that of the     maxillary central incisor or longer.</a:t>
            </a:r>
          </a:p>
          <a:p>
            <a:pPr algn="l"/>
            <a:r>
              <a:rPr lang="en-US" dirty="0">
                <a:solidFill>
                  <a:prstClr val="black"/>
                </a:solidFill>
              </a:rPr>
              <a:t>2.The labial surface of the crown is more convex than that of the maxillary central incisor.</a:t>
            </a:r>
          </a:p>
        </p:txBody>
      </p:sp>
      <p:sp>
        <p:nvSpPr>
          <p:cNvPr id="3" name="عنصر نائب للمحتوى 2"/>
          <p:cNvSpPr>
            <a:spLocks noGrp="1"/>
          </p:cNvSpPr>
          <p:nvPr>
            <p:ph idx="1"/>
          </p:nvPr>
        </p:nvSpPr>
        <p:spPr/>
        <p:txBody>
          <a:bodyPr/>
          <a:lstStyle/>
          <a:p>
            <a:endParaRPr lang="en-US" dirty="0"/>
          </a:p>
        </p:txBody>
      </p:sp>
    </p:spTree>
    <p:extLst>
      <p:ext uri="{BB962C8B-B14F-4D97-AF65-F5344CB8AC3E}">
        <p14:creationId xmlns:p14="http://schemas.microsoft.com/office/powerpoint/2010/main" val="3092254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762000"/>
            <a:ext cx="6553200" cy="6096000"/>
          </a:xfrm>
        </p:spPr>
        <p:txBody>
          <a:bodyPr>
            <a:normAutofit/>
          </a:bodyPr>
          <a:lstStyle/>
          <a:p>
            <a:pPr>
              <a:buNone/>
            </a:pPr>
            <a:r>
              <a:rPr lang="en-US" sz="2000" dirty="0"/>
              <a:t>1. The crown narrower labio-lingualy than maxillary central incisor.</a:t>
            </a:r>
          </a:p>
          <a:p>
            <a:pPr>
              <a:buNone/>
            </a:pPr>
            <a:r>
              <a:rPr lang="en-US" sz="2000" dirty="0"/>
              <a:t>2.The curvature of the cervical line is less than that of the maxillary central insisor.</a:t>
            </a:r>
          </a:p>
          <a:p>
            <a:pPr>
              <a:buNone/>
            </a:pPr>
            <a:r>
              <a:rPr lang="en-US" sz="2000" dirty="0"/>
              <a:t>3.Thw root apeares as a tapered cone, and a line bisecting the root bisects the incisal ridge.</a:t>
            </a:r>
          </a:p>
          <a:p>
            <a:pPr>
              <a:buNone/>
            </a:pPr>
            <a:endParaRPr lang="en-US" sz="2000" dirty="0"/>
          </a:p>
          <a:p>
            <a:pPr>
              <a:buNone/>
            </a:pPr>
            <a:r>
              <a:rPr lang="en-US" b="1" dirty="0"/>
              <a:t>Distal aspect</a:t>
            </a:r>
          </a:p>
          <a:p>
            <a:pPr>
              <a:buNone/>
            </a:pPr>
            <a:r>
              <a:rPr lang="en-US" sz="2000" dirty="0"/>
              <a:t>1.The curvature of the cervical line distaly is less than that mesialy.</a:t>
            </a:r>
          </a:p>
          <a:p>
            <a:pPr>
              <a:buNone/>
            </a:pPr>
            <a:r>
              <a:rPr lang="en-US" sz="2000" dirty="0"/>
              <a:t>2.It is not uncommon to find a developmental groove extending to the root.</a:t>
            </a:r>
          </a:p>
        </p:txBody>
      </p:sp>
      <p:sp>
        <p:nvSpPr>
          <p:cNvPr id="4" name="Title 3"/>
          <p:cNvSpPr txBox="1">
            <a:spLocks noGrp="1"/>
          </p:cNvSpPr>
          <p:nvPr>
            <p:ph type="title"/>
          </p:nvPr>
        </p:nvSpPr>
        <p:spPr>
          <a:xfrm>
            <a:off x="1981200" y="299261"/>
            <a:ext cx="8229600" cy="535531"/>
          </a:xfrm>
          <a:prstGeom prst="rect">
            <a:avLst/>
          </a:prstGeom>
          <a:noFill/>
        </p:spPr>
        <p:txBody>
          <a:bodyPr wrap="square" rtlCol="0">
            <a:spAutoFit/>
          </a:bodyPr>
          <a:lstStyle/>
          <a:p>
            <a:pPr algn="l"/>
            <a:r>
              <a:rPr lang="en-US" sz="3200" b="1" dirty="0"/>
              <a:t>Mesial aspect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0" y="457200"/>
            <a:ext cx="1236458" cy="301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1" y="3733801"/>
            <a:ext cx="922777" cy="267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946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a:bodyPr>
          <a:lstStyle/>
          <a:p>
            <a:pPr algn="l"/>
            <a:r>
              <a:rPr lang="en-US" sz="3200" b="1" dirty="0"/>
              <a:t>Lingual aspect</a:t>
            </a:r>
          </a:p>
        </p:txBody>
      </p:sp>
      <p:sp>
        <p:nvSpPr>
          <p:cNvPr id="3" name="Content Placeholder 2"/>
          <p:cNvSpPr>
            <a:spLocks noGrp="1"/>
          </p:cNvSpPr>
          <p:nvPr>
            <p:ph idx="1"/>
          </p:nvPr>
        </p:nvSpPr>
        <p:spPr>
          <a:xfrm>
            <a:off x="1524000" y="762000"/>
            <a:ext cx="5562600" cy="6096000"/>
          </a:xfrm>
        </p:spPr>
        <p:txBody>
          <a:bodyPr>
            <a:normAutofit/>
          </a:bodyPr>
          <a:lstStyle/>
          <a:p>
            <a:pPr>
              <a:buNone/>
            </a:pPr>
            <a:r>
              <a:rPr lang="en-US" sz="2000" dirty="0"/>
              <a:t> 1. The mesial and distal marginal ridges and the lingual portion of the insisal ridge are well marked with a more concaved lingual fossa.</a:t>
            </a:r>
          </a:p>
          <a:p>
            <a:pPr>
              <a:buNone/>
            </a:pPr>
            <a:r>
              <a:rPr lang="en-US" sz="2000" dirty="0"/>
              <a:t>2.The cingulum is prominent with a tendency toward seeing a deep developmental groove within the lingual fossa.</a:t>
            </a:r>
            <a:endParaRPr lang="en-US" b="1" dirty="0"/>
          </a:p>
          <a:p>
            <a:pPr>
              <a:buNone/>
            </a:pPr>
            <a:r>
              <a:rPr lang="en-US" b="1" dirty="0"/>
              <a:t>  The incisal aspect</a:t>
            </a:r>
          </a:p>
          <a:p>
            <a:pPr>
              <a:buNone/>
            </a:pPr>
            <a:r>
              <a:rPr lang="en-US" sz="2000" dirty="0"/>
              <a:t>    It resembles that of the maxillary central incisor, but;</a:t>
            </a:r>
          </a:p>
          <a:p>
            <a:pPr marL="457200" indent="-457200">
              <a:buAutoNum type="alphaLcParenBoth"/>
            </a:pPr>
            <a:r>
              <a:rPr lang="en-US" sz="2000" dirty="0"/>
              <a:t>The cingulum and incisal ridge may be large.</a:t>
            </a:r>
          </a:p>
          <a:p>
            <a:pPr marL="457200" indent="-457200">
              <a:buAutoNum type="alphaLcParenBoth"/>
            </a:pPr>
            <a:r>
              <a:rPr lang="en-US" sz="2000" dirty="0"/>
              <a:t>The </a:t>
            </a:r>
            <a:r>
              <a:rPr lang="en-US" sz="2000" dirty="0" err="1"/>
              <a:t>labio</a:t>
            </a:r>
            <a:r>
              <a:rPr lang="en-US" sz="2000" dirty="0"/>
              <a:t>-lingual to mesio-distal mesurement is larger, therefore, it resembles a small canine.</a:t>
            </a:r>
          </a:p>
          <a:p>
            <a:pPr marL="457200" indent="-457200">
              <a:buNone/>
            </a:pPr>
            <a:r>
              <a:rPr lang="en-US" sz="2000" dirty="0"/>
              <a:t>  2.from the incisal aspect, all maxillary lateral incisor exhibits more convexity labialy and lingualy.</a:t>
            </a:r>
          </a:p>
          <a:p>
            <a:pPr>
              <a:buNone/>
            </a:pPr>
            <a:endParaRPr lang="en-US" sz="2000" dirty="0"/>
          </a:p>
        </p:txBody>
      </p:sp>
      <p:pic>
        <p:nvPicPr>
          <p:cNvPr id="3074" name="Picture 2"/>
          <p:cNvPicPr>
            <a:picLocks noChangeAspect="1" noChangeArrowheads="1"/>
          </p:cNvPicPr>
          <p:nvPr/>
        </p:nvPicPr>
        <p:blipFill>
          <a:blip r:embed="rId2" cstate="print"/>
          <a:srcRect/>
          <a:stretch>
            <a:fillRect/>
          </a:stretch>
        </p:blipFill>
        <p:spPr bwMode="auto">
          <a:xfrm flipH="1">
            <a:off x="8534400" y="609600"/>
            <a:ext cx="1752600" cy="5715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6553200" y="4914900"/>
            <a:ext cx="1841500" cy="1943100"/>
          </a:xfrm>
          <a:prstGeom prst="rect">
            <a:avLst/>
          </a:prstGeom>
          <a:noFill/>
          <a:ln w="9525">
            <a:noFill/>
            <a:miter lim="800000"/>
            <a:headEnd/>
            <a:tailEnd/>
          </a:ln>
          <a:effectLst/>
        </p:spPr>
      </p:pic>
    </p:spTree>
    <p:extLst>
      <p:ext uri="{BB962C8B-B14F-4D97-AF65-F5344CB8AC3E}">
        <p14:creationId xmlns:p14="http://schemas.microsoft.com/office/powerpoint/2010/main" val="3876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a:bodyPr>
          <a:lstStyle/>
          <a:p>
            <a:pPr algn="l"/>
            <a:r>
              <a:rPr lang="en-US" sz="3200" b="1" dirty="0"/>
              <a:t>Variations from the typical form(anomalies)</a:t>
            </a:r>
          </a:p>
        </p:txBody>
      </p:sp>
      <p:sp>
        <p:nvSpPr>
          <p:cNvPr id="3" name="Content Placeholder 2"/>
          <p:cNvSpPr>
            <a:spLocks noGrp="1"/>
          </p:cNvSpPr>
          <p:nvPr>
            <p:ph idx="1"/>
          </p:nvPr>
        </p:nvSpPr>
        <p:spPr>
          <a:xfrm>
            <a:off x="1676400" y="914400"/>
            <a:ext cx="8534400" cy="2057400"/>
          </a:xfrm>
        </p:spPr>
        <p:txBody>
          <a:bodyPr>
            <a:normAutofit/>
          </a:bodyPr>
          <a:lstStyle/>
          <a:p>
            <a:pPr>
              <a:buNone/>
            </a:pPr>
            <a:r>
              <a:rPr lang="en-US" sz="2000" dirty="0"/>
              <a:t>1.Peg- shaped lateral incisor, with a thin root and a small conical crown.</a:t>
            </a:r>
          </a:p>
          <a:p>
            <a:pPr>
              <a:buNone/>
            </a:pPr>
            <a:r>
              <a:rPr lang="en-US" sz="2000" dirty="0"/>
              <a:t>2.The maxillary lateral incisor may be congenitaly missing.</a:t>
            </a:r>
          </a:p>
          <a:p>
            <a:pPr>
              <a:buNone/>
            </a:pPr>
            <a:r>
              <a:rPr lang="en-US" sz="2000" dirty="0"/>
              <a:t>3.Large developmental groove on the distal aspect extending to the root.</a:t>
            </a:r>
          </a:p>
          <a:p>
            <a:pPr>
              <a:buNone/>
            </a:pPr>
            <a:endParaRPr lang="en-US" b="1" dirty="0"/>
          </a:p>
          <a:p>
            <a:pPr>
              <a:buNone/>
            </a:pPr>
            <a:endParaRPr lang="en-US" sz="2000" dirty="0"/>
          </a:p>
          <a:p>
            <a:pPr>
              <a:buNone/>
            </a:pP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86000"/>
            <a:ext cx="4648200" cy="402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580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458200" cy="715962"/>
          </a:xfrm>
        </p:spPr>
        <p:txBody>
          <a:bodyPr>
            <a:normAutofit fontScale="90000"/>
          </a:bodyPr>
          <a:lstStyle/>
          <a:p>
            <a:pPr algn="l"/>
            <a:r>
              <a:rPr lang="en-US" sz="2800" b="1" dirty="0"/>
              <a:t>The main differences between the maxillary central and lateral incisor</a:t>
            </a:r>
          </a:p>
        </p:txBody>
      </p:sp>
      <p:graphicFrame>
        <p:nvGraphicFramePr>
          <p:cNvPr id="5" name="Content Placeholder 4"/>
          <p:cNvGraphicFramePr>
            <a:graphicFrameLocks noGrp="1"/>
          </p:cNvGraphicFramePr>
          <p:nvPr>
            <p:ph idx="1"/>
          </p:nvPr>
        </p:nvGraphicFramePr>
        <p:xfrm>
          <a:off x="1524000" y="685800"/>
          <a:ext cx="9144000" cy="6172200"/>
        </p:xfrm>
        <a:graphic>
          <a:graphicData uri="http://schemas.openxmlformats.org/drawingml/2006/table">
            <a:tbl>
              <a:tblPr firstRow="1" bandRow="1">
                <a:tableStyleId>{F5AB1C69-6EDB-4FF4-983F-18BD219EF322}</a:tableStyleId>
              </a:tblPr>
              <a:tblGrid>
                <a:gridCol w="1016219">
                  <a:extLst>
                    <a:ext uri="{9D8B030D-6E8A-4147-A177-3AD203B41FA5}">
                      <a16:colId xmlns:a16="http://schemas.microsoft.com/office/drawing/2014/main" val="20000"/>
                    </a:ext>
                  </a:extLst>
                </a:gridCol>
                <a:gridCol w="4143047">
                  <a:extLst>
                    <a:ext uri="{9D8B030D-6E8A-4147-A177-3AD203B41FA5}">
                      <a16:colId xmlns:a16="http://schemas.microsoft.com/office/drawing/2014/main" val="20001"/>
                    </a:ext>
                  </a:extLst>
                </a:gridCol>
                <a:gridCol w="3984734">
                  <a:extLst>
                    <a:ext uri="{9D8B030D-6E8A-4147-A177-3AD203B41FA5}">
                      <a16:colId xmlns:a16="http://schemas.microsoft.com/office/drawing/2014/main" val="20002"/>
                    </a:ext>
                  </a:extLst>
                </a:gridCol>
              </a:tblGrid>
              <a:tr h="121661">
                <a:tc>
                  <a:txBody>
                    <a:bodyPr/>
                    <a:lstStyle/>
                    <a:p>
                      <a:endParaRPr lang="en-US" dirty="0"/>
                    </a:p>
                  </a:txBody>
                  <a:tcPr/>
                </a:tc>
                <a:tc>
                  <a:txBody>
                    <a:bodyPr/>
                    <a:lstStyle/>
                    <a:p>
                      <a:r>
                        <a:rPr lang="en-US" dirty="0"/>
                        <a:t>Maxillary central incisor</a:t>
                      </a:r>
                    </a:p>
                  </a:txBody>
                  <a:tcPr/>
                </a:tc>
                <a:tc>
                  <a:txBody>
                    <a:bodyPr/>
                    <a:lstStyle/>
                    <a:p>
                      <a:r>
                        <a:rPr lang="en-US" dirty="0"/>
                        <a:t>Maxillary lateral incisor</a:t>
                      </a:r>
                    </a:p>
                  </a:txBody>
                  <a:tcPr/>
                </a:tc>
                <a:extLst>
                  <a:ext uri="{0D108BD9-81ED-4DB2-BD59-A6C34878D82A}">
                    <a16:rowId xmlns:a16="http://schemas.microsoft.com/office/drawing/2014/main" val="10000"/>
                  </a:ext>
                </a:extLst>
              </a:tr>
              <a:tr h="3139440">
                <a:tc>
                  <a:txBody>
                    <a:bodyPr/>
                    <a:lstStyle/>
                    <a:p>
                      <a:r>
                        <a:rPr lang="en-US" sz="1600" dirty="0"/>
                        <a:t>Labial aspect</a:t>
                      </a:r>
                    </a:p>
                  </a:txBody>
                  <a:tcPr/>
                </a:tc>
                <a:tc>
                  <a:txBody>
                    <a:bodyPr/>
                    <a:lstStyle/>
                    <a:p>
                      <a:r>
                        <a:rPr lang="en-US" sz="1600" dirty="0"/>
                        <a:t>1.The crown  longer and wider mesio-distally.</a:t>
                      </a:r>
                    </a:p>
                    <a:p>
                      <a:r>
                        <a:rPr lang="en-US" sz="1600" dirty="0"/>
                        <a:t>2.Mesial outline</a:t>
                      </a:r>
                      <a:r>
                        <a:rPr lang="en-US" sz="1600" baseline="0" dirty="0"/>
                        <a:t> is slightly convex with the contact area near the mesio-incisal angle.</a:t>
                      </a:r>
                    </a:p>
                    <a:p>
                      <a:endParaRPr lang="en-US" sz="1600" baseline="0" dirty="0"/>
                    </a:p>
                    <a:p>
                      <a:endParaRPr lang="en-US" sz="1600" baseline="0" dirty="0"/>
                    </a:p>
                    <a:p>
                      <a:endParaRPr lang="en-US" sz="1600" baseline="0" dirty="0"/>
                    </a:p>
                    <a:p>
                      <a:r>
                        <a:rPr lang="en-US" sz="1600" baseline="0" dirty="0"/>
                        <a:t>3.Distal outline is more convex than mesial outline with the crest of curvature closer to the middle third.</a:t>
                      </a:r>
                    </a:p>
                    <a:p>
                      <a:r>
                        <a:rPr lang="en-US" sz="1600" baseline="0" dirty="0"/>
                        <a:t>4.The root is shorter with a cone shape and blunt apex.</a:t>
                      </a:r>
                    </a:p>
                    <a:p>
                      <a:endParaRPr lang="en-US" sz="1600" baseline="0" dirty="0"/>
                    </a:p>
                  </a:txBody>
                  <a:tcPr/>
                </a:tc>
                <a:tc>
                  <a:txBody>
                    <a:bodyPr/>
                    <a:lstStyle/>
                    <a:p>
                      <a:r>
                        <a:rPr lang="en-US" sz="1600" dirty="0"/>
                        <a:t>1.The crown is shorter and narrower.</a:t>
                      </a:r>
                    </a:p>
                    <a:p>
                      <a:r>
                        <a:rPr lang="en-US" sz="1600" dirty="0"/>
                        <a:t>2.Mesial outline is similar</a:t>
                      </a:r>
                      <a:r>
                        <a:rPr lang="en-US" sz="1600" baseline="0" dirty="0"/>
                        <a:t> to the maxillary central incisor with acute and more rounded mesio-incisal angle with the crest of curvature at the junction between middle and incisal thirds.</a:t>
                      </a:r>
                    </a:p>
                    <a:p>
                      <a:r>
                        <a:rPr lang="en-US" sz="1600" baseline="0" dirty="0"/>
                        <a:t>3.Distal outline is more rounded and the crest of curvature is at the centre of the middle third.</a:t>
                      </a:r>
                    </a:p>
                    <a:p>
                      <a:r>
                        <a:rPr lang="en-US" sz="1600" baseline="0" dirty="0"/>
                        <a:t>4.The root is longer than maxillary central incisor,tapers evenly and curves distally in a pointed apex.</a:t>
                      </a:r>
                    </a:p>
                    <a:p>
                      <a:endParaRPr lang="en-US" sz="1600" dirty="0"/>
                    </a:p>
                  </a:txBody>
                  <a:tcPr/>
                </a:tc>
                <a:extLst>
                  <a:ext uri="{0D108BD9-81ED-4DB2-BD59-A6C34878D82A}">
                    <a16:rowId xmlns:a16="http://schemas.microsoft.com/office/drawing/2014/main" val="10001"/>
                  </a:ext>
                </a:extLst>
              </a:tr>
              <a:tr h="822639">
                <a:tc>
                  <a:txBody>
                    <a:bodyPr/>
                    <a:lstStyle/>
                    <a:p>
                      <a:r>
                        <a:rPr lang="en-US" sz="1600" dirty="0"/>
                        <a:t>Mesial aspect</a:t>
                      </a:r>
                    </a:p>
                  </a:txBody>
                  <a:tcPr/>
                </a:tc>
                <a:tc>
                  <a:txBody>
                    <a:bodyPr/>
                    <a:lstStyle/>
                    <a:p>
                      <a:r>
                        <a:rPr lang="en-US" sz="1600" baseline="0" dirty="0"/>
                        <a:t>5.The crown is wider  labio-lingualy  with a pronounced curvature of the cervical line.</a:t>
                      </a:r>
                    </a:p>
                  </a:txBody>
                  <a:tcPr/>
                </a:tc>
                <a:tc>
                  <a:txBody>
                    <a:bodyPr/>
                    <a:lstStyle/>
                    <a:p>
                      <a:r>
                        <a:rPr lang="en-US" sz="1600" dirty="0"/>
                        <a:t>5.The crown is narrower labio-lingualy with the curvature of the cervical line less pronounced.</a:t>
                      </a:r>
                    </a:p>
                  </a:txBody>
                  <a:tcPr/>
                </a:tc>
                <a:extLst>
                  <a:ext uri="{0D108BD9-81ED-4DB2-BD59-A6C34878D82A}">
                    <a16:rowId xmlns:a16="http://schemas.microsoft.com/office/drawing/2014/main" val="10002"/>
                  </a:ext>
                </a:extLst>
              </a:tr>
              <a:tr h="883920">
                <a:tc>
                  <a:txBody>
                    <a:bodyPr/>
                    <a:lstStyle/>
                    <a:p>
                      <a:r>
                        <a:rPr lang="en-US" sz="1600" dirty="0"/>
                        <a:t>Distal</a:t>
                      </a:r>
                      <a:r>
                        <a:rPr lang="en-US" sz="1600" baseline="0" dirty="0"/>
                        <a:t> aspect</a:t>
                      </a:r>
                      <a:endParaRPr lang="en-US" sz="1600" dirty="0"/>
                    </a:p>
                  </a:txBody>
                  <a:tcPr/>
                </a:tc>
                <a:tc>
                  <a:txBody>
                    <a:bodyPr/>
                    <a:lstStyle/>
                    <a:p>
                      <a:r>
                        <a:rPr lang="en-US" sz="1600" dirty="0"/>
                        <a:t>6.No developmental groove extending to the root.</a:t>
                      </a:r>
                    </a:p>
                  </a:txBody>
                  <a:tcPr/>
                </a:tc>
                <a:tc>
                  <a:txBody>
                    <a:bodyPr/>
                    <a:lstStyle/>
                    <a:p>
                      <a:r>
                        <a:rPr lang="en-US" sz="1600" dirty="0"/>
                        <a:t>6.A developmental groove extend from the side of the cingulum to the root may be found.</a:t>
                      </a:r>
                    </a:p>
                  </a:txBody>
                  <a:tcPr/>
                </a:tc>
                <a:extLst>
                  <a:ext uri="{0D108BD9-81ED-4DB2-BD59-A6C34878D82A}">
                    <a16:rowId xmlns:a16="http://schemas.microsoft.com/office/drawing/2014/main" val="10003"/>
                  </a:ext>
                </a:extLst>
              </a:tr>
              <a:tr h="838200">
                <a:tc>
                  <a:txBody>
                    <a:bodyPr/>
                    <a:lstStyle/>
                    <a:p>
                      <a:r>
                        <a:rPr lang="en-US" sz="1600" dirty="0"/>
                        <a:t>Lingual aspect</a:t>
                      </a:r>
                    </a:p>
                  </a:txBody>
                  <a:tcPr/>
                </a:tc>
                <a:tc>
                  <a:txBody>
                    <a:bodyPr/>
                    <a:lstStyle/>
                    <a:p>
                      <a:r>
                        <a:rPr lang="en-US" sz="1600" dirty="0"/>
                        <a:t>7.Well defined lingual anatomical features .</a:t>
                      </a:r>
                    </a:p>
                  </a:txBody>
                  <a:tcPr/>
                </a:tc>
                <a:tc>
                  <a:txBody>
                    <a:bodyPr/>
                    <a:lstStyle/>
                    <a:p>
                      <a:r>
                        <a:rPr lang="en-US" sz="1600" dirty="0"/>
                        <a:t>7.More</a:t>
                      </a:r>
                      <a:r>
                        <a:rPr lang="en-US" sz="1600" baseline="0" dirty="0"/>
                        <a:t> prominent cingulum with more concave lingual fossa.</a:t>
                      </a:r>
                      <a:endParaRPr lang="en-US"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76991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2"/>
            <a:ext cx="7772400" cy="838199"/>
          </a:xfrm>
        </p:spPr>
        <p:txBody>
          <a:bodyPr>
            <a:normAutofit fontScale="90000"/>
          </a:bodyPr>
          <a:lstStyle/>
          <a:p>
            <a:r>
              <a:rPr lang="en-US" b="1" dirty="0"/>
              <a:t>Maxillary central incisor</a:t>
            </a:r>
            <a:endParaRPr lang="en-US" dirty="0"/>
          </a:p>
        </p:txBody>
      </p:sp>
      <p:sp>
        <p:nvSpPr>
          <p:cNvPr id="3" name="Subtitle 2"/>
          <p:cNvSpPr>
            <a:spLocks noGrp="1"/>
          </p:cNvSpPr>
          <p:nvPr>
            <p:ph type="subTitle" idx="1"/>
          </p:nvPr>
        </p:nvSpPr>
        <p:spPr>
          <a:xfrm>
            <a:off x="1905000" y="1371600"/>
            <a:ext cx="8382000" cy="5105400"/>
          </a:xfrm>
        </p:spPr>
        <p:txBody>
          <a:bodyPr>
            <a:normAutofit fontScale="92500" lnSpcReduction="20000"/>
          </a:bodyPr>
          <a:lstStyle/>
          <a:p>
            <a:pPr algn="l"/>
            <a:r>
              <a:rPr lang="en-US" dirty="0">
                <a:solidFill>
                  <a:schemeClr val="tx1"/>
                </a:solidFill>
              </a:rPr>
              <a:t>      The </a:t>
            </a:r>
            <a:r>
              <a:rPr lang="en-US" b="1" dirty="0">
                <a:solidFill>
                  <a:schemeClr val="tx1"/>
                </a:solidFill>
              </a:rPr>
              <a:t>maxillary central incisor</a:t>
            </a:r>
            <a:r>
              <a:rPr lang="en-US" dirty="0">
                <a:solidFill>
                  <a:schemeClr val="tx1"/>
                </a:solidFill>
              </a:rPr>
              <a:t> is a human </a:t>
            </a:r>
            <a:r>
              <a:rPr lang="en-US" dirty="0">
                <a:solidFill>
                  <a:schemeClr val="tx1"/>
                </a:solidFill>
                <a:hlinkClick r:id="rId2" tooltip="Tooth"/>
              </a:rPr>
              <a:t>tooth</a:t>
            </a:r>
            <a:r>
              <a:rPr lang="en-US" dirty="0">
                <a:solidFill>
                  <a:schemeClr val="tx1"/>
                </a:solidFill>
              </a:rPr>
              <a:t> in the front upper jaw, or </a:t>
            </a:r>
            <a:r>
              <a:rPr lang="en-US" dirty="0">
                <a:solidFill>
                  <a:schemeClr val="tx1"/>
                </a:solidFill>
                <a:hlinkClick r:id="rId3" tooltip="Maxilla"/>
              </a:rPr>
              <a:t>maxilla</a:t>
            </a:r>
            <a:r>
              <a:rPr lang="en-US" dirty="0">
                <a:solidFill>
                  <a:schemeClr val="tx1"/>
                </a:solidFill>
              </a:rPr>
              <a:t>, and is usually the most visible of all teeth in the mouth. It is located </a:t>
            </a:r>
            <a:r>
              <a:rPr lang="en-US" dirty="0">
                <a:solidFill>
                  <a:schemeClr val="tx1"/>
                </a:solidFill>
                <a:hlinkClick r:id="rId4" tooltip="Commonly used terms of relationship and comparison in dentistry"/>
              </a:rPr>
              <a:t>mesial</a:t>
            </a:r>
            <a:r>
              <a:rPr lang="en-US" dirty="0">
                <a:solidFill>
                  <a:schemeClr val="tx1"/>
                </a:solidFill>
              </a:rPr>
              <a:t> (closer to the midline of the face) to the </a:t>
            </a:r>
            <a:r>
              <a:rPr lang="en-US" dirty="0">
                <a:solidFill>
                  <a:schemeClr val="tx1"/>
                </a:solidFill>
                <a:hlinkClick r:id="rId5" tooltip="Maxillary lateral incisor"/>
              </a:rPr>
              <a:t>maxillary lateral incisor</a:t>
            </a:r>
            <a:r>
              <a:rPr lang="en-US" dirty="0">
                <a:solidFill>
                  <a:schemeClr val="tx1"/>
                </a:solidFill>
              </a:rPr>
              <a:t>. As with all </a:t>
            </a:r>
            <a:r>
              <a:rPr lang="en-US" dirty="0">
                <a:solidFill>
                  <a:schemeClr val="tx1"/>
                </a:solidFill>
                <a:hlinkClick r:id="rId6" tooltip="Incisor"/>
              </a:rPr>
              <a:t>incisors</a:t>
            </a:r>
            <a:r>
              <a:rPr lang="en-US" dirty="0">
                <a:solidFill>
                  <a:schemeClr val="tx1"/>
                </a:solidFill>
              </a:rPr>
              <a:t>, their function is for </a:t>
            </a:r>
            <a:r>
              <a:rPr lang="en-US" dirty="0">
                <a:solidFill>
                  <a:schemeClr val="tx1"/>
                </a:solidFill>
                <a:hlinkClick r:id="rId7" tooltip="Shearing (physics)"/>
              </a:rPr>
              <a:t>shearing</a:t>
            </a:r>
            <a:r>
              <a:rPr lang="en-US" dirty="0">
                <a:solidFill>
                  <a:schemeClr val="tx1"/>
                </a:solidFill>
              </a:rPr>
              <a:t> or cutting food during </a:t>
            </a:r>
            <a:r>
              <a:rPr lang="en-US" dirty="0">
                <a:solidFill>
                  <a:schemeClr val="tx1"/>
                </a:solidFill>
                <a:hlinkClick r:id="rId8" tooltip="Mastication"/>
              </a:rPr>
              <a:t>mastication</a:t>
            </a:r>
            <a:r>
              <a:rPr lang="en-US" dirty="0">
                <a:solidFill>
                  <a:schemeClr val="tx1"/>
                </a:solidFill>
              </a:rPr>
              <a:t> (chewing). There are no </a:t>
            </a:r>
            <a:r>
              <a:rPr lang="en-US" dirty="0">
                <a:solidFill>
                  <a:schemeClr val="tx1"/>
                </a:solidFill>
                <a:hlinkClick r:id="rId9" tooltip="Cusp (dentistry)"/>
              </a:rPr>
              <a:t>cusps</a:t>
            </a:r>
            <a:r>
              <a:rPr lang="en-US" dirty="0">
                <a:solidFill>
                  <a:schemeClr val="tx1"/>
                </a:solidFill>
              </a:rPr>
              <a:t> on the teeth. Instead, the surface area of the tooth used in eating is called an </a:t>
            </a:r>
            <a:r>
              <a:rPr lang="en-US" dirty="0">
                <a:solidFill>
                  <a:schemeClr val="tx1"/>
                </a:solidFill>
                <a:hlinkClick r:id="rId4" tooltip="Commonly used terms of relationship and comparison in dentistry"/>
              </a:rPr>
              <a:t>incisal</a:t>
            </a:r>
            <a:r>
              <a:rPr lang="en-US" dirty="0">
                <a:solidFill>
                  <a:schemeClr val="tx1"/>
                </a:solidFill>
              </a:rPr>
              <a:t> ridge or incisal edge. Formation of these teeth begin at 14 weeks in utero for the </a:t>
            </a:r>
            <a:r>
              <a:rPr lang="en-US" dirty="0">
                <a:solidFill>
                  <a:schemeClr val="tx1"/>
                </a:solidFill>
                <a:hlinkClick r:id="rId10" tooltip="Deciduous teeth"/>
              </a:rPr>
              <a:t>deciduous</a:t>
            </a:r>
            <a:r>
              <a:rPr lang="en-US" dirty="0">
                <a:solidFill>
                  <a:schemeClr val="tx1"/>
                </a:solidFill>
              </a:rPr>
              <a:t> (baby) set and 3–4 months of age for the </a:t>
            </a:r>
            <a:r>
              <a:rPr lang="en-US" dirty="0">
                <a:solidFill>
                  <a:schemeClr val="tx1"/>
                </a:solidFill>
                <a:hlinkClick r:id="rId11" tooltip="Permanent teeth"/>
              </a:rPr>
              <a:t>permanent</a:t>
            </a:r>
            <a:r>
              <a:rPr lang="en-US" dirty="0">
                <a:solidFill>
                  <a:schemeClr val="tx1"/>
                </a:solidFill>
              </a:rPr>
              <a:t> set.</a:t>
            </a:r>
          </a:p>
          <a:p>
            <a:pPr algn="l"/>
            <a:r>
              <a:rPr lang="en-US" dirty="0">
                <a:solidFill>
                  <a:schemeClr val="tx1"/>
                </a:solidFill>
              </a:rPr>
              <a:t>There are some minor differences between the deciduous maxillary central incisor and that of the permanent maxillary central incisor. The deciduous tooth appears in the mouth at 3–18 months of age, with 6 months being the average and is replaced by the permanent tooth around 7–8 years of age. The permanent tooth is larger and is </a:t>
            </a:r>
            <a:r>
              <a:rPr lang="en-US" dirty="0">
                <a:solidFill>
                  <a:schemeClr val="tx1"/>
                </a:solidFill>
                <a:hlinkClick r:id="rId12" tooltip="Length"/>
              </a:rPr>
              <a:t>longer</a:t>
            </a:r>
            <a:r>
              <a:rPr lang="en-US" dirty="0">
                <a:solidFill>
                  <a:schemeClr val="tx1"/>
                </a:solidFill>
              </a:rPr>
              <a:t> than it is wide. The maxillary central incisors contact each other at the midline of the face. The </a:t>
            </a:r>
            <a:r>
              <a:rPr lang="en-US" dirty="0">
                <a:solidFill>
                  <a:schemeClr val="tx1"/>
                </a:solidFill>
                <a:hlinkClick r:id="rId13" tooltip="Mandibular central incisor"/>
              </a:rPr>
              <a:t>mandibular central incisors</a:t>
            </a:r>
            <a:r>
              <a:rPr lang="en-US" dirty="0">
                <a:solidFill>
                  <a:schemeClr val="tx1"/>
                </a:solidFill>
              </a:rPr>
              <a:t> are the only other type of teeth to do so. The position of these teeth may determine the existence of an open bite or </a:t>
            </a:r>
            <a:r>
              <a:rPr lang="en-US" dirty="0">
                <a:solidFill>
                  <a:schemeClr val="tx1"/>
                </a:solidFill>
                <a:hlinkClick r:id="rId14" tooltip="Diastema (dentistry)"/>
              </a:rPr>
              <a:t>diastema</a:t>
            </a:r>
            <a:r>
              <a:rPr lang="en-US" dirty="0">
                <a:solidFill>
                  <a:schemeClr val="tx1"/>
                </a:solidFill>
              </a:rPr>
              <a:t>. As with all teeth, variations of size, shape, and color exist among people. Systemic disease, such as </a:t>
            </a:r>
            <a:r>
              <a:rPr lang="en-US" dirty="0">
                <a:solidFill>
                  <a:schemeClr val="tx1"/>
                </a:solidFill>
                <a:hlinkClick r:id="rId15" tooltip="Syphilis"/>
              </a:rPr>
              <a:t>syphilis</a:t>
            </a:r>
            <a:r>
              <a:rPr lang="en-US" dirty="0">
                <a:solidFill>
                  <a:schemeClr val="tx1"/>
                </a:solidFill>
              </a:rPr>
              <a:t>, may affect the appearance of teeth</a:t>
            </a:r>
          </a:p>
          <a:p>
            <a:pPr algn="l"/>
            <a:endParaRPr lang="en-US" dirty="0">
              <a:solidFill>
                <a:schemeClr val="tx1"/>
              </a:solidFill>
            </a:endParaRPr>
          </a:p>
        </p:txBody>
      </p:sp>
    </p:spTree>
    <p:extLst>
      <p:ext uri="{BB962C8B-B14F-4D97-AF65-F5344CB8AC3E}">
        <p14:creationId xmlns:p14="http://schemas.microsoft.com/office/powerpoint/2010/main" val="3873263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381001"/>
            <a:ext cx="8763000" cy="4525963"/>
          </a:xfrm>
        </p:spPr>
        <p:txBody>
          <a:bodyPr>
            <a:normAutofit fontScale="77500" lnSpcReduction="20000"/>
          </a:bodyPr>
          <a:lstStyle/>
          <a:p>
            <a:pPr algn="l"/>
            <a:r>
              <a:rPr lang="en-US" dirty="0"/>
              <a:t>The permanent maxillary central incisor is the widest tooth mesiodistally in comparison to any other anterior tooth. It is larger than the neighboring lateral incisor and is usually not as convex on its labial surface. As a result, the central incisor appears to be more rectangular or square in shape. The mesial incisal angle is sharper than the distal incisal angle. When this tooth is newly erupted into the mouth, the incisal edges have three rounded features called </a:t>
            </a:r>
            <a:r>
              <a:rPr lang="en-US" dirty="0">
                <a:hlinkClick r:id="rId2" tooltip="Mammelon"/>
              </a:rPr>
              <a:t>mammelons</a:t>
            </a:r>
            <a:r>
              <a:rPr lang="en-US" dirty="0"/>
              <a:t>.Mammelons disappear with time as the enamel wears away by friction.</a:t>
            </a:r>
          </a:p>
          <a:p>
            <a:pPr algn="l"/>
            <a:r>
              <a:rPr lang="en-US" dirty="0"/>
              <a:t>Generally, there are gender differences in the appearance of this tooth. In males, the size of the maxillary central incisor is larger usually than in females. Gender differences in enamel thickness and dentin width are low. Age differences in the </a:t>
            </a:r>
            <a:r>
              <a:rPr lang="en-US" dirty="0">
                <a:hlinkClick r:id="rId3" tooltip="Commonly used terms of relationship and comparison in dentistry"/>
              </a:rPr>
              <a:t>gingival-incisal</a:t>
            </a:r>
            <a:r>
              <a:rPr lang="en-US" dirty="0"/>
              <a:t> length of maxillary central incisors are seen and are attributed to normal </a:t>
            </a:r>
            <a:r>
              <a:rPr lang="en-US" dirty="0">
                <a:hlinkClick r:id="rId4" tooltip="Attrition (dental)"/>
              </a:rPr>
              <a:t>attrition</a:t>
            </a:r>
            <a:r>
              <a:rPr lang="en-US" dirty="0"/>
              <a:t> occurring throughout life. Thus, younger individuals have a greater gingival incisal length of the teeth than older individuals</a:t>
            </a:r>
          </a:p>
        </p:txBody>
      </p:sp>
    </p:spTree>
    <p:extLst>
      <p:ext uri="{BB962C8B-B14F-4D97-AF65-F5344CB8AC3E}">
        <p14:creationId xmlns:p14="http://schemas.microsoft.com/office/powerpoint/2010/main" val="2955999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5029200" cy="762000"/>
          </a:xfrm>
        </p:spPr>
        <p:txBody>
          <a:bodyPr>
            <a:normAutofit fontScale="90000"/>
          </a:bodyPr>
          <a:lstStyle/>
          <a:p>
            <a:pPr algn="l"/>
            <a:r>
              <a:rPr lang="en-US" sz="3600" b="1" dirty="0"/>
              <a:t>Labial view</a:t>
            </a:r>
            <a:r>
              <a:rPr lang="en-US" b="1" dirty="0"/>
              <a:t/>
            </a:r>
            <a:br>
              <a:rPr lang="en-US" b="1" dirty="0"/>
            </a:br>
            <a:endParaRPr lang="en-US" dirty="0"/>
          </a:p>
        </p:txBody>
      </p:sp>
      <p:sp>
        <p:nvSpPr>
          <p:cNvPr id="3" name="Content Placeholder 2"/>
          <p:cNvSpPr>
            <a:spLocks noGrp="1"/>
          </p:cNvSpPr>
          <p:nvPr>
            <p:ph idx="1"/>
          </p:nvPr>
        </p:nvSpPr>
        <p:spPr>
          <a:xfrm>
            <a:off x="1524000" y="609600"/>
            <a:ext cx="6781800" cy="6248400"/>
          </a:xfrm>
        </p:spPr>
        <p:txBody>
          <a:bodyPr>
            <a:normAutofit fontScale="62500" lnSpcReduction="20000"/>
          </a:bodyPr>
          <a:lstStyle/>
          <a:p>
            <a:pPr algn="l"/>
            <a:r>
              <a:rPr lang="en-US" sz="3100" dirty="0"/>
              <a:t>The labial view of this tooth considers the portion of the tooth visible from the side where the lips would be. </a:t>
            </a:r>
          </a:p>
          <a:p>
            <a:pPr algn="l"/>
            <a:r>
              <a:rPr lang="en-US" sz="3100" dirty="0"/>
              <a:t>1-The mesial outline of the tooth is straight or slightly convex, whereas the distal outline is much more convex.</a:t>
            </a:r>
            <a:r>
              <a:rPr lang="en-US" sz="3100" baseline="30000" dirty="0"/>
              <a:t> </a:t>
            </a:r>
          </a:p>
          <a:p>
            <a:pPr algn="l"/>
            <a:r>
              <a:rPr lang="en-US" sz="3100" dirty="0"/>
              <a:t>2-The </a:t>
            </a:r>
            <a:r>
              <a:rPr lang="en-US" sz="3100" dirty="0">
                <a:hlinkClick r:id="rId2" tooltip="Height of curvature"/>
              </a:rPr>
              <a:t>height of curvature</a:t>
            </a:r>
            <a:r>
              <a:rPr lang="en-US" sz="3100" dirty="0"/>
              <a:t> (the point furthest away from the central axis of the tooth) is closer to the mesioincisal angle on the mesial side while more apical on the distal side. </a:t>
            </a:r>
          </a:p>
          <a:p>
            <a:pPr algn="l"/>
            <a:r>
              <a:rPr lang="en-US" sz="3100" dirty="0"/>
              <a:t>3-the distal outline of the crown is more convex than the </a:t>
            </a:r>
            <a:r>
              <a:rPr lang="en-US" sz="3100" dirty="0" err="1"/>
              <a:t>mesial</a:t>
            </a:r>
            <a:r>
              <a:rPr lang="en-US" sz="3100" dirty="0"/>
              <a:t> outline</a:t>
            </a:r>
          </a:p>
          <a:p>
            <a:pPr algn="l"/>
            <a:r>
              <a:rPr lang="en-US" sz="3100" dirty="0"/>
              <a:t>4-the distoincisal angle is not as sharp as the mesoincisal angle.</a:t>
            </a:r>
          </a:p>
          <a:p>
            <a:pPr algn="l"/>
            <a:r>
              <a:rPr lang="en-US" sz="3100" dirty="0"/>
              <a:t>5- After the mammelons are worn away, the incisal edge of the maxillary central incisor is straight mesiodistally. </a:t>
            </a:r>
          </a:p>
          <a:p>
            <a:pPr algn="l"/>
            <a:r>
              <a:rPr lang="en-US" sz="3100" dirty="0"/>
              <a:t>6-The cervical line, which is seen as the border between the crown and the root of the tooth, is closer to the apex of the root in the center of the tooth. This makes the cervical line appear as a se</a:t>
            </a:r>
            <a:r>
              <a:rPr lang="en-US" sz="3100" i="1" dirty="0"/>
              <a:t>m</a:t>
            </a:r>
            <a:r>
              <a:rPr lang="en-US" sz="3100" dirty="0"/>
              <a:t>icircle in shape.</a:t>
            </a:r>
          </a:p>
          <a:p>
            <a:pPr algn="l"/>
            <a:r>
              <a:rPr lang="en-US" sz="3000" dirty="0"/>
              <a:t>7- the root is blunt and cone-shaped. Although there is a large amount of variation between people, the length of the root is usually 2–3 mm longer than the length of the </a:t>
            </a:r>
            <a:r>
              <a:rPr lang="en-US" sz="3000" dirty="0" err="1"/>
              <a:t>crown.Large</a:t>
            </a:r>
            <a:r>
              <a:rPr lang="en-US" sz="3000" dirty="0"/>
              <a:t> curvatures of the root are usually not seen in this tooth</a:t>
            </a:r>
          </a:p>
        </p:txBody>
      </p:sp>
      <p:pic>
        <p:nvPicPr>
          <p:cNvPr id="2050" name="Picture 2" descr="F:\New Folder\236px-Centralincisorfacial06-06-06b.jpg"/>
          <p:cNvPicPr>
            <a:picLocks noChangeAspect="1" noChangeArrowheads="1"/>
          </p:cNvPicPr>
          <p:nvPr/>
        </p:nvPicPr>
        <p:blipFill>
          <a:blip r:embed="rId3" cstate="print"/>
          <a:srcRect/>
          <a:stretch>
            <a:fillRect/>
          </a:stretch>
        </p:blipFill>
        <p:spPr bwMode="auto">
          <a:xfrm>
            <a:off x="8229600" y="685800"/>
            <a:ext cx="2438400" cy="6019800"/>
          </a:xfrm>
          <a:prstGeom prst="rect">
            <a:avLst/>
          </a:prstGeom>
          <a:noFill/>
        </p:spPr>
      </p:pic>
    </p:spTree>
    <p:extLst>
      <p:ext uri="{BB962C8B-B14F-4D97-AF65-F5344CB8AC3E}">
        <p14:creationId xmlns:p14="http://schemas.microsoft.com/office/powerpoint/2010/main" val="814304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371600"/>
            <a:ext cx="6324600" cy="5486400"/>
          </a:xfrm>
        </p:spPr>
        <p:txBody>
          <a:bodyPr>
            <a:normAutofit fontScale="85000" lnSpcReduction="20000"/>
          </a:bodyPr>
          <a:lstStyle/>
          <a:p>
            <a:pPr algn="l"/>
            <a:r>
              <a:rPr lang="en-US" dirty="0"/>
              <a:t>The lingual view of this tooth considers the portion of the tooth visible from the side where the tongue would be. </a:t>
            </a:r>
          </a:p>
          <a:p>
            <a:pPr algn="l"/>
            <a:r>
              <a:rPr lang="en-US" dirty="0"/>
              <a:t>1-The lingual side of the maxillary central incisor has a small convexity, called a </a:t>
            </a:r>
            <a:r>
              <a:rPr lang="en-US" dirty="0">
                <a:hlinkClick r:id="rId2" tooltip="Cingulum (tooth)"/>
              </a:rPr>
              <a:t>cingulum</a:t>
            </a:r>
            <a:r>
              <a:rPr lang="en-US" dirty="0"/>
              <a:t> near the cervical line and </a:t>
            </a:r>
          </a:p>
          <a:p>
            <a:pPr algn="l"/>
            <a:r>
              <a:rPr lang="en-US" dirty="0"/>
              <a:t>2-There is a large concavity, called the lingual fossa. </a:t>
            </a:r>
          </a:p>
          <a:p>
            <a:pPr algn="l"/>
            <a:r>
              <a:rPr lang="en-US" dirty="0"/>
              <a:t>3-Along the mesial and distal sides are slightly raised portions called marginal ridges. The lingual incisal edge is also raised slightly to the level of the marginal ridges. </a:t>
            </a:r>
          </a:p>
          <a:p>
            <a:pPr algn="l"/>
            <a:r>
              <a:rPr lang="en-US" dirty="0"/>
              <a:t>4-The lingual fossa is bordered incisally by the lingual incisal edge, mesially by the mesial marginal ridge, distally by the distal marginal ridge, and cervically by the </a:t>
            </a:r>
            <a:r>
              <a:rPr lang="en-US" dirty="0" err="1"/>
              <a:t>cingulum</a:t>
            </a:r>
            <a:r>
              <a:rPr lang="en-US" dirty="0"/>
              <a:t>.</a:t>
            </a:r>
          </a:p>
          <a:p>
            <a:pPr algn="l"/>
            <a:r>
              <a:rPr lang="en-US" dirty="0"/>
              <a:t>5-Developmental grooves are found on the cingulum and lying into the lingual fossa.</a:t>
            </a:r>
          </a:p>
          <a:p>
            <a:pPr algn="l"/>
            <a:endParaRPr lang="en-US" dirty="0"/>
          </a:p>
        </p:txBody>
      </p:sp>
      <p:pic>
        <p:nvPicPr>
          <p:cNvPr id="3074" name="Picture 2" descr="F:\New Folder\235px-Centralincisorlingual06-06-06b.jpg"/>
          <p:cNvPicPr>
            <a:picLocks noChangeAspect="1" noChangeArrowheads="1"/>
          </p:cNvPicPr>
          <p:nvPr/>
        </p:nvPicPr>
        <p:blipFill>
          <a:blip r:embed="rId3" cstate="print"/>
          <a:srcRect/>
          <a:stretch>
            <a:fillRect/>
          </a:stretch>
        </p:blipFill>
        <p:spPr bwMode="auto">
          <a:xfrm>
            <a:off x="8610600" y="1828800"/>
            <a:ext cx="1752600" cy="4648200"/>
          </a:xfrm>
          <a:prstGeom prst="rect">
            <a:avLst/>
          </a:prstGeom>
          <a:noFill/>
        </p:spPr>
      </p:pic>
      <p:sp>
        <p:nvSpPr>
          <p:cNvPr id="5" name="Title 4"/>
          <p:cNvSpPr>
            <a:spLocks noGrp="1"/>
          </p:cNvSpPr>
          <p:nvPr>
            <p:ph type="title"/>
          </p:nvPr>
        </p:nvSpPr>
        <p:spPr/>
        <p:txBody>
          <a:bodyPr>
            <a:normAutofit/>
          </a:bodyPr>
          <a:lstStyle/>
          <a:p>
            <a:pPr algn="l"/>
            <a:r>
              <a:rPr lang="en-US" b="1" dirty="0"/>
              <a:t>Lingual view</a:t>
            </a:r>
            <a:endParaRPr lang="ar-IQ" dirty="0"/>
          </a:p>
        </p:txBody>
      </p:sp>
    </p:spTree>
    <p:extLst>
      <p:ext uri="{BB962C8B-B14F-4D97-AF65-F5344CB8AC3E}">
        <p14:creationId xmlns:p14="http://schemas.microsoft.com/office/powerpoint/2010/main" val="1205908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143000"/>
            <a:ext cx="7467600" cy="5715000"/>
          </a:xfrm>
        </p:spPr>
        <p:txBody>
          <a:bodyPr>
            <a:normAutofit fontScale="70000" lnSpcReduction="20000"/>
          </a:bodyPr>
          <a:lstStyle/>
          <a:p>
            <a:pPr algn="l"/>
            <a:r>
              <a:rPr lang="en-US" dirty="0"/>
              <a:t>The mesial view of this tooth considers the portion of the tooth visible from the side closest to where the middle line of the face would be.</a:t>
            </a:r>
          </a:p>
          <a:p>
            <a:pPr algn="l"/>
            <a:r>
              <a:rPr lang="en-US" dirty="0"/>
              <a:t>1- The mesial side of the maxillary central incisor shows the crown of the tooth as a triangle with the point at the incisal edge and the base at the cervix. </a:t>
            </a:r>
          </a:p>
          <a:p>
            <a:pPr algn="l"/>
            <a:r>
              <a:rPr lang="en-US" dirty="0"/>
              <a:t>2-The root appears cone shaped with a blunt apex. </a:t>
            </a:r>
          </a:p>
          <a:p>
            <a:pPr algn="l"/>
            <a:r>
              <a:rPr lang="en-US" dirty="0"/>
              <a:t>3-Unlike most other teeth, a line drawn through the center of the incisal edge will also cross through the center of the root apex.</a:t>
            </a:r>
            <a:r>
              <a:rPr lang="en-US" baseline="30000" dirty="0"/>
              <a:t> </a:t>
            </a:r>
            <a:r>
              <a:rPr lang="en-US" dirty="0"/>
              <a:t>This also occurs in maxillary lateral incisors.</a:t>
            </a:r>
          </a:p>
          <a:p>
            <a:pPr algn="l"/>
            <a:r>
              <a:rPr lang="en-US" dirty="0"/>
              <a:t>4-The crest of curvature for the palatal and labial surfaces is located in the cervical third. </a:t>
            </a:r>
          </a:p>
          <a:p>
            <a:pPr algn="l"/>
            <a:r>
              <a:rPr lang="en-US" dirty="0"/>
              <a:t>5-The labial surface of the crown is convex from the crest of curvature to the incisal edge. The lingual surface of the crown is convex near the cingulum and near the incisal edge, but for the most part is concave along the surface between those two areas.</a:t>
            </a:r>
          </a:p>
          <a:p>
            <a:pPr algn="l"/>
            <a:r>
              <a:rPr lang="en-US" dirty="0"/>
              <a:t>6- More than any other tooth in the mouth, the cervical line from this view curves toward the </a:t>
            </a:r>
            <a:r>
              <a:rPr lang="en-US" dirty="0" err="1"/>
              <a:t>incisal</a:t>
            </a:r>
            <a:r>
              <a:rPr lang="en-US" dirty="0"/>
              <a:t> edge. In an average crown length of 10.5 to 11 mm, the curvature of the cervical line in a maxillary central incisor is 3 to 3.5 mm.</a:t>
            </a:r>
          </a:p>
          <a:p>
            <a:pPr algn="l"/>
            <a:endParaRPr lang="en-US" dirty="0"/>
          </a:p>
        </p:txBody>
      </p:sp>
      <p:pic>
        <p:nvPicPr>
          <p:cNvPr id="1026" name="Picture 2" descr="F:\New Folder\208px-Centralincisormesial06-06-06b.jpg"/>
          <p:cNvPicPr>
            <a:picLocks noChangeAspect="1" noChangeArrowheads="1"/>
          </p:cNvPicPr>
          <p:nvPr/>
        </p:nvPicPr>
        <p:blipFill>
          <a:blip r:embed="rId2" cstate="print"/>
          <a:srcRect/>
          <a:stretch>
            <a:fillRect/>
          </a:stretch>
        </p:blipFill>
        <p:spPr bwMode="auto">
          <a:xfrm flipH="1">
            <a:off x="8915400" y="1459230"/>
            <a:ext cx="1752600" cy="5170170"/>
          </a:xfrm>
          <a:prstGeom prst="rect">
            <a:avLst/>
          </a:prstGeom>
          <a:noFill/>
        </p:spPr>
      </p:pic>
      <p:sp>
        <p:nvSpPr>
          <p:cNvPr id="5" name="Title 4"/>
          <p:cNvSpPr>
            <a:spLocks noGrp="1"/>
          </p:cNvSpPr>
          <p:nvPr>
            <p:ph type="title"/>
          </p:nvPr>
        </p:nvSpPr>
        <p:spPr/>
        <p:txBody>
          <a:bodyPr/>
          <a:lstStyle/>
          <a:p>
            <a:pPr algn="l"/>
            <a:r>
              <a:rPr lang="en-US" b="1" dirty="0"/>
              <a:t> </a:t>
            </a:r>
            <a:r>
              <a:rPr lang="en-US" b="1" dirty="0" err="1"/>
              <a:t>Mesial</a:t>
            </a:r>
            <a:r>
              <a:rPr lang="en-US" b="1" dirty="0"/>
              <a:t> view</a:t>
            </a:r>
            <a:endParaRPr lang="ar-IQ" dirty="0"/>
          </a:p>
        </p:txBody>
      </p:sp>
    </p:spTree>
    <p:extLst>
      <p:ext uri="{BB962C8B-B14F-4D97-AF65-F5344CB8AC3E}">
        <p14:creationId xmlns:p14="http://schemas.microsoft.com/office/powerpoint/2010/main" val="2711309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6934200" cy="3733800"/>
          </a:xfrm>
        </p:spPr>
        <p:txBody>
          <a:bodyPr>
            <a:normAutofit/>
          </a:bodyPr>
          <a:lstStyle/>
          <a:p>
            <a:pPr algn="l">
              <a:buNone/>
            </a:pPr>
            <a:r>
              <a:rPr lang="en-US" b="1" dirty="0"/>
              <a:t>     Distal view</a:t>
            </a:r>
          </a:p>
          <a:p>
            <a:pPr algn="l"/>
            <a:r>
              <a:rPr lang="en-US" sz="2000" dirty="0"/>
              <a:t>   The distal view of this tooth considers the portion of the tooth visible from the side furthest from where the middle line of the face would be. </a:t>
            </a:r>
          </a:p>
          <a:p>
            <a:pPr algn="l"/>
            <a:r>
              <a:rPr lang="en-US" sz="2000" dirty="0"/>
              <a:t>1-This side of the tooth is very similar to the mesial side.</a:t>
            </a:r>
          </a:p>
          <a:p>
            <a:pPr algn="l"/>
            <a:r>
              <a:rPr lang="en-US" sz="2000" dirty="0"/>
              <a:t>2- A greater portion of the tooth labial surface from this view compared to the mesial view because the labial surface tilts distally and lingually. </a:t>
            </a:r>
          </a:p>
          <a:p>
            <a:pPr algn="l"/>
            <a:r>
              <a:rPr lang="en-US" sz="2000" dirty="0"/>
              <a:t>3- the cervical line curves less in comparison to the mesial view.</a:t>
            </a:r>
          </a:p>
          <a:p>
            <a:pPr algn="l"/>
            <a:endParaRPr lang="en-US" dirty="0"/>
          </a:p>
        </p:txBody>
      </p:sp>
      <p:sp>
        <p:nvSpPr>
          <p:cNvPr id="5" name="Content Placeholder 2"/>
          <p:cNvSpPr txBox="1">
            <a:spLocks/>
          </p:cNvSpPr>
          <p:nvPr/>
        </p:nvSpPr>
        <p:spPr>
          <a:xfrm>
            <a:off x="1524000" y="3429002"/>
            <a:ext cx="6781800" cy="3428999"/>
          </a:xfrm>
          <a:prstGeom prst="rect">
            <a:avLst/>
          </a:prstGeom>
        </p:spPr>
        <p:txBody>
          <a:bodyPr vert="horz" lIns="91440" tIns="45720" rIns="91440" bIns="45720" rtlCol="0">
            <a:normAutofit/>
          </a:bodyPr>
          <a:lstStyle/>
          <a:p>
            <a:pPr marL="342900" indent="-342900" algn="l" rtl="0">
              <a:spcBef>
                <a:spcPct val="20000"/>
              </a:spcBef>
              <a:defRPr/>
            </a:pPr>
            <a:r>
              <a:rPr lang="en-US" sz="3200" b="1" dirty="0"/>
              <a:t>     </a:t>
            </a:r>
            <a:r>
              <a:rPr lang="en-US" sz="3200" b="1" dirty="0" err="1"/>
              <a:t>Incisal</a:t>
            </a:r>
            <a:r>
              <a:rPr lang="en-US" sz="3200" b="1" dirty="0"/>
              <a:t> view</a:t>
            </a:r>
          </a:p>
          <a:p>
            <a:pPr marL="342900" indent="-342900" algn="l" rtl="0">
              <a:spcBef>
                <a:spcPct val="20000"/>
              </a:spcBef>
              <a:defRPr/>
            </a:pPr>
            <a:r>
              <a:rPr lang="en-US" sz="2000" b="1" dirty="0"/>
              <a:t>            </a:t>
            </a:r>
            <a:r>
              <a:rPr lang="en-US" sz="2000" dirty="0"/>
              <a:t>The </a:t>
            </a:r>
            <a:r>
              <a:rPr lang="en-US" sz="2000" dirty="0" err="1"/>
              <a:t>incisal</a:t>
            </a:r>
            <a:r>
              <a:rPr lang="en-US" sz="2000" dirty="0"/>
              <a:t> view of this tooth considers the portion of the tooth visible from the side where the </a:t>
            </a:r>
            <a:r>
              <a:rPr lang="en-US" sz="2000" dirty="0" err="1"/>
              <a:t>incisal</a:t>
            </a:r>
            <a:r>
              <a:rPr lang="en-US" sz="2000" dirty="0"/>
              <a:t> edge is located. From this angle, only the crown of the tooth is visible, and overall the tooth looks bilateral. The labial surface appears broad and flat. The lingual surface tapers toward the </a:t>
            </a:r>
            <a:r>
              <a:rPr lang="en-US" sz="2000" dirty="0" err="1"/>
              <a:t>cingulum</a:t>
            </a:r>
            <a:r>
              <a:rPr lang="en-US" sz="2000" dirty="0"/>
              <a:t>. The distance between the </a:t>
            </a:r>
            <a:r>
              <a:rPr lang="en-US" sz="2000" dirty="0" err="1"/>
              <a:t>mesioincisal</a:t>
            </a:r>
            <a:r>
              <a:rPr lang="en-US" sz="2000" dirty="0"/>
              <a:t> angle to the </a:t>
            </a:r>
            <a:r>
              <a:rPr lang="en-US" sz="2000" dirty="0" err="1"/>
              <a:t>cingulum</a:t>
            </a:r>
            <a:r>
              <a:rPr lang="en-US" sz="2000" dirty="0"/>
              <a:t> is slightly longer than the distance between the </a:t>
            </a:r>
            <a:r>
              <a:rPr lang="en-US" sz="2000" dirty="0" err="1"/>
              <a:t>distoincisal</a:t>
            </a:r>
            <a:r>
              <a:rPr lang="en-US" sz="2000" dirty="0"/>
              <a:t> angle to the </a:t>
            </a:r>
            <a:r>
              <a:rPr lang="en-US" sz="2000" dirty="0" err="1"/>
              <a:t>cingulum</a:t>
            </a:r>
            <a:r>
              <a:rPr lang="en-US" sz="2000" dirty="0"/>
              <a:t>.</a:t>
            </a:r>
            <a:endParaRPr lang="en-US" sz="3200" dirty="0"/>
          </a:p>
          <a:p>
            <a:pPr marL="342900" indent="-342900" algn="l" rtl="0">
              <a:spcBef>
                <a:spcPct val="20000"/>
              </a:spcBef>
              <a:buFont typeface="Arial" pitchFamily="34" charset="0"/>
              <a:buChar char="•"/>
              <a:defRPr/>
            </a:pPr>
            <a:endParaRPr lang="en-US" sz="3200" dirty="0"/>
          </a:p>
        </p:txBody>
      </p:sp>
      <p:pic>
        <p:nvPicPr>
          <p:cNvPr id="6" name="Picture 2"/>
          <p:cNvPicPr>
            <a:picLocks noChangeAspect="1" noChangeArrowheads="1"/>
          </p:cNvPicPr>
          <p:nvPr/>
        </p:nvPicPr>
        <p:blipFill>
          <a:blip r:embed="rId2" cstate="print"/>
          <a:srcRect/>
          <a:stretch>
            <a:fillRect/>
          </a:stretch>
        </p:blipFill>
        <p:spPr bwMode="auto">
          <a:xfrm>
            <a:off x="8153400" y="4267200"/>
            <a:ext cx="2286000" cy="25908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457200"/>
            <a:ext cx="1379648"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557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8601"/>
            <a:ext cx="5867400" cy="3581399"/>
          </a:xfrm>
        </p:spPr>
        <p:txBody>
          <a:bodyPr>
            <a:normAutofit fontScale="77500" lnSpcReduction="20000"/>
          </a:bodyPr>
          <a:lstStyle/>
          <a:p>
            <a:pPr algn="l"/>
            <a:r>
              <a:rPr lang="en-US" b="1" dirty="0"/>
              <a:t>Interproximal contacts</a:t>
            </a:r>
          </a:p>
          <a:p>
            <a:pPr algn="l"/>
            <a:r>
              <a:rPr lang="en-US" dirty="0"/>
              <a:t>Contact with adjacent teeth in the same arch is referred to as interproximal contacts. The maxillary central incisors are one of only two types of teeth which has an interproximal contact with itself. The other type of teeth is the </a:t>
            </a:r>
            <a:r>
              <a:rPr lang="en-US" dirty="0">
                <a:hlinkClick r:id="rId2" tooltip="Mandibular central incisor"/>
              </a:rPr>
              <a:t>mandibular central incisors</a:t>
            </a:r>
            <a:r>
              <a:rPr lang="en-US" dirty="0"/>
              <a:t>. In usually preferred and healthy status, the central incisors touch in the incisal third of the teeth.On the other hand, the contact between the central incisor and the lateral incisor is nearer the gingiva at the location between the incisal and middle thirds of the tooth's crown.</a:t>
            </a:r>
          </a:p>
        </p:txBody>
      </p:sp>
      <p:pic>
        <p:nvPicPr>
          <p:cNvPr id="4098" name="Picture 2" descr="F:\New Folder\06-10-06centralincisors.jpg"/>
          <p:cNvPicPr>
            <a:picLocks noChangeAspect="1" noChangeArrowheads="1"/>
          </p:cNvPicPr>
          <p:nvPr/>
        </p:nvPicPr>
        <p:blipFill>
          <a:blip r:embed="rId3" cstate="print"/>
          <a:srcRect/>
          <a:stretch>
            <a:fillRect/>
          </a:stretch>
        </p:blipFill>
        <p:spPr bwMode="auto">
          <a:xfrm>
            <a:off x="7637320" y="914400"/>
            <a:ext cx="3030681" cy="1905000"/>
          </a:xfrm>
          <a:prstGeom prst="rect">
            <a:avLst/>
          </a:prstGeom>
          <a:noFill/>
        </p:spPr>
      </p:pic>
      <p:sp>
        <p:nvSpPr>
          <p:cNvPr id="4" name="مستطيل 3"/>
          <p:cNvSpPr/>
          <p:nvPr/>
        </p:nvSpPr>
        <p:spPr>
          <a:xfrm>
            <a:off x="1752600" y="3810001"/>
            <a:ext cx="8839200" cy="2476857"/>
          </a:xfrm>
          <a:prstGeom prst="rect">
            <a:avLst/>
          </a:prstGeom>
        </p:spPr>
        <p:txBody>
          <a:bodyPr wrap="square">
            <a:spAutoFit/>
          </a:bodyPr>
          <a:lstStyle/>
          <a:p>
            <a:pPr algn="l">
              <a:buNone/>
            </a:pPr>
            <a:r>
              <a:rPr lang="en-US" sz="2400" b="1" dirty="0"/>
              <a:t>Principle identifying features of maxillary central incisor</a:t>
            </a:r>
          </a:p>
          <a:p>
            <a:pPr algn="l">
              <a:buNone/>
            </a:pPr>
            <a:r>
              <a:rPr lang="en-US" dirty="0"/>
              <a:t>1.It is the widest anterior tooth </a:t>
            </a:r>
            <a:r>
              <a:rPr lang="en-US" dirty="0" err="1"/>
              <a:t>mesio-distaly</a:t>
            </a:r>
            <a:r>
              <a:rPr lang="en-US" dirty="0"/>
              <a:t>.</a:t>
            </a:r>
          </a:p>
          <a:p>
            <a:pPr algn="l">
              <a:buNone/>
            </a:pPr>
            <a:r>
              <a:rPr lang="en-US" dirty="0"/>
              <a:t>2.It has a square or rectangular appearance.</a:t>
            </a:r>
          </a:p>
          <a:p>
            <a:pPr algn="l">
              <a:buNone/>
            </a:pPr>
            <a:r>
              <a:rPr lang="en-US" dirty="0"/>
              <a:t>3.Straight mesial outline and rounded distal outline.</a:t>
            </a:r>
          </a:p>
          <a:p>
            <a:pPr algn="l">
              <a:buNone/>
            </a:pPr>
            <a:r>
              <a:rPr lang="en-US" dirty="0"/>
              <a:t>4.Sharp </a:t>
            </a:r>
            <a:r>
              <a:rPr lang="en-US" dirty="0" err="1"/>
              <a:t>mesio-incisal</a:t>
            </a:r>
            <a:r>
              <a:rPr lang="en-US" dirty="0"/>
              <a:t> angle and rounded </a:t>
            </a:r>
            <a:r>
              <a:rPr lang="en-US" dirty="0" err="1"/>
              <a:t>disto-incisal</a:t>
            </a:r>
            <a:r>
              <a:rPr lang="en-US" dirty="0"/>
              <a:t> angle.</a:t>
            </a:r>
          </a:p>
          <a:p>
            <a:pPr algn="l">
              <a:buNone/>
            </a:pPr>
            <a:r>
              <a:rPr lang="en-US" dirty="0"/>
              <a:t>5.Mammelones on the </a:t>
            </a:r>
            <a:r>
              <a:rPr lang="en-US" dirty="0" err="1"/>
              <a:t>incisal</a:t>
            </a:r>
            <a:r>
              <a:rPr lang="en-US" dirty="0"/>
              <a:t> ridge (in newly erupted teeth).</a:t>
            </a:r>
          </a:p>
          <a:p>
            <a:pPr algn="l">
              <a:buNone/>
            </a:pPr>
            <a:r>
              <a:rPr lang="en-US" dirty="0"/>
              <a:t>6.Well marked marginal ridges, lingual fossa and well developed </a:t>
            </a:r>
            <a:r>
              <a:rPr lang="en-US" dirty="0" err="1"/>
              <a:t>cingulum</a:t>
            </a:r>
            <a:r>
              <a:rPr lang="en-US" dirty="0"/>
              <a:t>.</a:t>
            </a:r>
          </a:p>
          <a:p>
            <a:pPr algn="l">
              <a:buNone/>
            </a:pPr>
            <a:r>
              <a:rPr lang="en-US" dirty="0"/>
              <a:t>7.Single tapered root.</a:t>
            </a:r>
          </a:p>
        </p:txBody>
      </p:sp>
    </p:spTree>
    <p:extLst>
      <p:ext uri="{BB962C8B-B14F-4D97-AF65-F5344CB8AC3E}">
        <p14:creationId xmlns:p14="http://schemas.microsoft.com/office/powerpoint/2010/main" val="170731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dirty="0"/>
              <a:t>Maxillary lateral incisor</a:t>
            </a:r>
          </a:p>
        </p:txBody>
      </p:sp>
      <p:sp>
        <p:nvSpPr>
          <p:cNvPr id="3" name="Content Placeholder 2"/>
          <p:cNvSpPr>
            <a:spLocks noGrp="1"/>
          </p:cNvSpPr>
          <p:nvPr>
            <p:ph idx="1"/>
          </p:nvPr>
        </p:nvSpPr>
        <p:spPr>
          <a:xfrm>
            <a:off x="1676400" y="1066800"/>
            <a:ext cx="8458200" cy="5791200"/>
          </a:xfrm>
        </p:spPr>
        <p:txBody>
          <a:bodyPr>
            <a:normAutofit/>
          </a:bodyPr>
          <a:lstStyle/>
          <a:p>
            <a:pPr algn="l">
              <a:buNone/>
            </a:pPr>
            <a:r>
              <a:rPr lang="en-US" sz="2000" dirty="0"/>
              <a:t>      The maxillary lateral incisor resembles the maxillary central incisor in function,form and anatomy, but is generaly smaller in all dimensions except length of the root.</a:t>
            </a:r>
          </a:p>
          <a:p>
            <a:pPr algn="l">
              <a:buNone/>
            </a:pPr>
            <a:r>
              <a:rPr lang="en-US" dirty="0"/>
              <a:t>  </a:t>
            </a:r>
          </a:p>
          <a:p>
            <a:pPr algn="l">
              <a:buNone/>
            </a:pPr>
            <a:r>
              <a:rPr lang="en-US" dirty="0"/>
              <a:t>Principle identifying features</a:t>
            </a:r>
          </a:p>
          <a:p>
            <a:pPr algn="l">
              <a:buNone/>
            </a:pPr>
            <a:r>
              <a:rPr lang="en-US" sz="2000" dirty="0"/>
              <a:t>1.The crown is more rounded,shorter and narrower mesio-distally than the maxillary central incisor.</a:t>
            </a:r>
          </a:p>
          <a:p>
            <a:pPr algn="l">
              <a:buNone/>
            </a:pPr>
            <a:r>
              <a:rPr lang="en-US" sz="2000" dirty="0"/>
              <a:t>2.The mesio-incisal angle is acute and the disto-incisal angle is more rounded.</a:t>
            </a:r>
          </a:p>
          <a:p>
            <a:pPr algn="l">
              <a:buNone/>
            </a:pPr>
            <a:r>
              <a:rPr lang="en-US" sz="2000" dirty="0"/>
              <a:t>3.It has a single root with a tapered, distaly curved, pointed apex.</a:t>
            </a:r>
          </a:p>
          <a:p>
            <a:pPr algn="l">
              <a:buNone/>
            </a:pPr>
            <a:r>
              <a:rPr lang="en-US" sz="2000" dirty="0"/>
              <a:t>4.The lingual fossa is more concave than that of the maxillary central incisor.</a:t>
            </a:r>
          </a:p>
          <a:p>
            <a:pPr algn="l">
              <a:buNone/>
            </a:pPr>
            <a:endParaRPr lang="en-US" sz="2000" dirty="0"/>
          </a:p>
        </p:txBody>
      </p:sp>
    </p:spTree>
    <p:extLst>
      <p:ext uri="{BB962C8B-B14F-4D97-AF65-F5344CB8AC3E}">
        <p14:creationId xmlns:p14="http://schemas.microsoft.com/office/powerpoint/2010/main" val="4036559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2006</Words>
  <Application>Microsoft Office PowerPoint</Application>
  <PresentationFormat>شاشة عريضة</PresentationFormat>
  <Paragraphs>109</Paragraphs>
  <Slides>14</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14</vt:i4>
      </vt:variant>
    </vt:vector>
  </HeadingPairs>
  <TitlesOfParts>
    <vt:vector size="21" baseType="lpstr">
      <vt:lpstr>Adobe Caslon Pro Bold</vt:lpstr>
      <vt:lpstr>Adobe Kaiti Std R</vt:lpstr>
      <vt:lpstr>Arial</vt:lpstr>
      <vt:lpstr>Calibri</vt:lpstr>
      <vt:lpstr>Calibri Light</vt:lpstr>
      <vt:lpstr>Times New Roman</vt:lpstr>
      <vt:lpstr>نسق Office</vt:lpstr>
      <vt:lpstr>عرض تقديمي في PowerPoint</vt:lpstr>
      <vt:lpstr>Maxillary central incisor</vt:lpstr>
      <vt:lpstr>عرض تقديمي في PowerPoint</vt:lpstr>
      <vt:lpstr>Labial view </vt:lpstr>
      <vt:lpstr>Lingual view</vt:lpstr>
      <vt:lpstr> Mesial view</vt:lpstr>
      <vt:lpstr>عرض تقديمي في PowerPoint</vt:lpstr>
      <vt:lpstr>عرض تقديمي في PowerPoint</vt:lpstr>
      <vt:lpstr>Maxillary lateral incisor</vt:lpstr>
      <vt:lpstr>3.The mesial outline resembles that of the maxillary central incisor,    with more rounded mesio-incisal angle, with the crest of curvature (contact point) located between the incisal and the middle thirds.</vt:lpstr>
      <vt:lpstr>Mesial aspect</vt:lpstr>
      <vt:lpstr>Lingual aspect</vt:lpstr>
      <vt:lpstr>Variations from the typical form(anomalies)</vt:lpstr>
      <vt:lpstr>The main differences between the maxillary central and lateral incisor</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scott adkins</dc:creator>
  <cp:lastModifiedBy>scott adkins</cp:lastModifiedBy>
  <cp:revision>8</cp:revision>
  <dcterms:created xsi:type="dcterms:W3CDTF">2022-02-06T05:49:12Z</dcterms:created>
  <dcterms:modified xsi:type="dcterms:W3CDTF">2022-02-08T05:22:44Z</dcterms:modified>
</cp:coreProperties>
</file>