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95" r:id="rId4"/>
    <p:sldId id="296" r:id="rId5"/>
    <p:sldId id="294" r:id="rId6"/>
    <p:sldId id="298" r:id="rId7"/>
    <p:sldId id="299" r:id="rId8"/>
    <p:sldId id="29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1A493-8E70-489B-98EE-80C8298F7016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2307C-F1B9-40AA-A4FE-5096A3184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82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72307C-F1B9-40AA-A4FE-5096A3184C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25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A27F2-5623-4344-8D13-99501D895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DB187-23C6-4B2D-A4AC-D41A44773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0A901-AE34-48B2-B90C-53C5A949D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6C3E-968E-43EF-8CD7-8B5AE1E1C5D1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96A57-F1CC-408A-A170-03C06964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D9893-4975-4C10-AD24-DF4D888C4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865D-943B-4292-ADC5-0CA893A8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3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E063-2C7B-4B85-B3A6-7481C48B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DBEC2-F8ED-4F92-B828-22171C8EB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E95E2-EE32-4E81-9332-9F8F4ED1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6C3E-968E-43EF-8CD7-8B5AE1E1C5D1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9E73B-FD87-445A-97DF-60178F11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D3092-9243-49D0-9B06-51FBF5961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865D-943B-4292-ADC5-0CA893A8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5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A5BDA1-6E41-4555-9D34-9D0F2785D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71934-08FB-44C9-A58C-1C9EFCBEC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0C742-6E42-48EA-8B5B-A4148AD9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6C3E-968E-43EF-8CD7-8B5AE1E1C5D1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062C8-5F5D-4314-AEA2-C6A19BCAE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F517A-1858-4DFF-A711-D15FF647E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865D-943B-4292-ADC5-0CA893A8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6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7B045-750B-4DD4-9101-4530A4F9B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C6C58-9C72-440C-9597-7702B6F8C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EE0F8-00B2-4191-A07D-F3A058DD4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6C3E-968E-43EF-8CD7-8B5AE1E1C5D1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C5014-2EE9-4CE9-835E-311297AEE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51AC-6A38-468F-B104-294B445DC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865D-943B-4292-ADC5-0CA893A8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5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691D4-D69E-4CA7-8BB6-261FE4A53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80B7F-B96E-49D5-96FF-2DF8FBBBE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86E72-0BB4-4DFF-A5C9-1CF1FAA22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6C3E-968E-43EF-8CD7-8B5AE1E1C5D1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83E37-6E08-495D-857A-DEB25F6D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DB89-5232-4E5F-B3AC-F125942C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865D-943B-4292-ADC5-0CA893A8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6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0CDDF-AF25-42C6-AE2E-5C1EBC46D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92566-E244-47E7-AF32-77F474195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1E2DB-AD26-49D7-9C86-96A137489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47FFE-5677-4A28-8370-3D9B51635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6C3E-968E-43EF-8CD7-8B5AE1E1C5D1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71B55-E53F-4562-8013-43E7B254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6ADE4-20C8-44D9-951E-A78BB6529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865D-943B-4292-ADC5-0CA893A8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6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329D-D4FF-44AA-9593-E111AC10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E81F2-42DA-461D-86A2-644CCBAAB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67ED1-4A3A-4E2D-BEB9-DF815FA79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8B6EA7-F524-4B01-8D95-D951185C5D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AF40C-B757-4DC9-8805-806BFCCEC7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0255F8-D0B4-4A8A-89A7-7187EB15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6C3E-968E-43EF-8CD7-8B5AE1E1C5D1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3E8386-1647-4CAB-8906-DD2B97FE3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371786-A36F-45C7-A13B-0BC2395D0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865D-943B-4292-ADC5-0CA893A8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6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D25D-4885-4E78-9740-FBBA290FD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4AFA4F-8F42-49AD-BB2A-B8B603558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6C3E-968E-43EF-8CD7-8B5AE1E1C5D1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BB6C5-EB13-4106-B3FC-E5D31BEA7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9D6B15-A328-4A8F-8260-3C9A98D9D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865D-943B-4292-ADC5-0CA893A8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576BD5-080B-4E82-9FAA-3F8C1443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6C3E-968E-43EF-8CD7-8B5AE1E1C5D1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2960AE-0871-4EC4-814E-2421F09D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2B4EE-5B5A-4E5C-B3C8-0315064B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865D-943B-4292-ADC5-0CA893A8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8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80FC9-4B8C-47E9-8668-AF1A3A2B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43D63-DA2F-456E-BC06-2666C64DD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23170-768C-454C-8696-29A08BF70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2E3C2-CC41-49C7-BE8F-369443119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6C3E-968E-43EF-8CD7-8B5AE1E1C5D1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1D8B8-0204-4D7B-8AFB-5A00D40F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40B70-708C-476B-8AA5-071DD5B32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865D-943B-4292-ADC5-0CA893A8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4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DBE47-9F9E-4B3D-950F-7DBA756DD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C5AFE-1A5E-4551-9A37-C82591E61C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F4F06-AB42-4E5E-AB09-FF2404D89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3B943-5AAD-43C5-9261-FB8A90EEF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6C3E-968E-43EF-8CD7-8B5AE1E1C5D1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F9BC3-FC2E-4EA0-8ACA-BA580E01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EE7E7-C285-4255-A2CD-8E1E41AA9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865D-943B-4292-ADC5-0CA893A8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8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"/>
            <a:lum/>
          </a:blip>
          <a:srcRect/>
          <a:stretch>
            <a:fillRect l="70000" t="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40BCB6-56BD-4357-AA15-E43A2149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56CD1-BF16-4603-9972-63D6186B6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3E65E-63BF-47F8-810C-C10C82A71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F6C3E-968E-43EF-8CD7-8B5AE1E1C5D1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0EAEE-0891-4604-AEDD-729613FA5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2C160-FBE5-46E3-8F25-61887B27B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2865D-943B-4292-ADC5-0CA893A8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6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lt.oup.com/student/headway/preint4/download?cc=global&amp;selLanguage=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4">
            <a:extLst>
              <a:ext uri="{FF2B5EF4-FFF2-40B4-BE49-F238E27FC236}">
                <a16:creationId xmlns:a16="http://schemas.microsoft.com/office/drawing/2014/main" id="{5653A8B4-9A13-4AA1-9854-CEF6C8293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" y="18662"/>
            <a:ext cx="2202915" cy="2155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3">
            <a:extLst>
              <a:ext uri="{FF2B5EF4-FFF2-40B4-BE49-F238E27FC236}">
                <a16:creationId xmlns:a16="http://schemas.microsoft.com/office/drawing/2014/main" id="{AF40FCFF-E92B-445E-B236-8799B2C57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384" y="30088"/>
            <a:ext cx="2187066" cy="212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1">
            <a:extLst>
              <a:ext uri="{FF2B5EF4-FFF2-40B4-BE49-F238E27FC236}">
                <a16:creationId xmlns:a16="http://schemas.microsoft.com/office/drawing/2014/main" id="{BE431D00-28CE-4C27-9217-D521D1768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797" y="3909540"/>
            <a:ext cx="8915400" cy="9844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b="1" dirty="0" bmk="_Hlk55598300">
                <a:solidFill>
                  <a:schemeClr val="accent4">
                    <a:lumMod val="50000"/>
                  </a:schemeClr>
                </a:solidFill>
                <a:latin typeface="Courgette" panose="02000603070400060004" pitchFamily="2" charset="0"/>
                <a:ea typeface="Cambria" panose="02040503050406030204" pitchFamily="18" charset="0"/>
                <a:cs typeface="Times New Roman" panose="02020603050405020304" pitchFamily="18" charset="0"/>
              </a:rPr>
              <a:t>Dr. </a:t>
            </a:r>
            <a:r>
              <a:rPr kumimoji="0" lang="en-US" altLang="en-US" sz="3600" b="1" i="0" u="none" strike="noStrike" cap="none" normalizeH="0" baseline="0" dirty="0" bmk="_Hlk5559830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ourgette" panose="02000603070400060004" pitchFamily="2" charset="0"/>
                <a:ea typeface="Cambria" panose="02040503050406030204" pitchFamily="18" charset="0"/>
                <a:cs typeface="Times New Roman" panose="02020603050405020304" pitchFamily="18" charset="0"/>
              </a:rPr>
              <a:t>Raneen S. Abd Ali</a:t>
            </a:r>
            <a:endParaRPr kumimoji="0" lang="en-US" altLang="en-US" sz="3600" b="0" i="0" u="none" strike="noStrike" cap="none" normalizeH="0" baseline="0" dirty="0" bmk="_Hlk5559830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ourgette" panose="02000603070400060004" pitchFamily="2" charset="0"/>
              <a:ea typeface="Cambria" panose="020405030504060302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strike="noStrike" cap="none" normalizeH="0" baseline="0" dirty="0" bmk="_Hlk5559830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Raneen.sami.abdali@mustaqbal-college.edu.iq</a:t>
            </a:r>
            <a:endParaRPr kumimoji="0" lang="en-US" altLang="en-US" sz="1400" b="0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637365-8B8C-4405-8C50-B707F1188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9D6FFE-6635-41F5-BC11-1FE27B223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D9893-B0D7-4317-9507-DDCC49137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52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0363DC-BB73-4A68-992C-751E7029F766}"/>
              </a:ext>
            </a:extLst>
          </p:cNvPr>
          <p:cNvSpPr txBox="1"/>
          <p:nvPr/>
        </p:nvSpPr>
        <p:spPr>
          <a:xfrm>
            <a:off x="2503344" y="1803437"/>
            <a:ext cx="72475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Georgia" panose="02040502050405020303" pitchFamily="18" charset="0"/>
                <a:ea typeface="Cambria" panose="02040503050406030204" pitchFamily="18" charset="0"/>
              </a:rPr>
              <a:t>Unit 3</a:t>
            </a:r>
          </a:p>
          <a:p>
            <a:pPr algn="ctr"/>
            <a:r>
              <a:rPr lang="en-US" sz="5400" b="1" dirty="0">
                <a:solidFill>
                  <a:srgbClr val="0000FF"/>
                </a:solidFill>
                <a:latin typeface="Georgia" panose="02040502050405020303" pitchFamily="18" charset="0"/>
                <a:ea typeface="Cambria" panose="02040503050406030204" pitchFamily="18" charset="0"/>
              </a:rPr>
              <a:t>It all went wrong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B60A1-2928-46F3-9C41-DBD4BCD3888D}"/>
              </a:ext>
            </a:extLst>
          </p:cNvPr>
          <p:cNvSpPr txBox="1"/>
          <p:nvPr/>
        </p:nvSpPr>
        <p:spPr>
          <a:xfrm>
            <a:off x="2244682" y="5039173"/>
            <a:ext cx="7764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Engineering of Refrigeration and Air Conditioning Technologies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Al-</a:t>
            </a:r>
            <a:r>
              <a:rPr lang="en-US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Mustaqbal</a:t>
            </a:r>
            <a:r>
              <a:rPr lang="en-US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University College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8BA9EA-2E5F-440B-BDCD-A977592B8674}"/>
              </a:ext>
            </a:extLst>
          </p:cNvPr>
          <p:cNvSpPr txBox="1"/>
          <p:nvPr/>
        </p:nvSpPr>
        <p:spPr>
          <a:xfrm>
            <a:off x="5188427" y="6001650"/>
            <a:ext cx="181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12/2021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79B5F0-FBCF-4664-BB54-7CA63159E82A}"/>
              </a:ext>
            </a:extLst>
          </p:cNvPr>
          <p:cNvSpPr txBox="1"/>
          <p:nvPr/>
        </p:nvSpPr>
        <p:spPr>
          <a:xfrm>
            <a:off x="3047223" y="1025626"/>
            <a:ext cx="60975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400" b="1" baseline="30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Stage</a:t>
            </a:r>
          </a:p>
        </p:txBody>
      </p:sp>
    </p:spTree>
    <p:extLst>
      <p:ext uri="{BB962C8B-B14F-4D97-AF65-F5344CB8AC3E}">
        <p14:creationId xmlns:p14="http://schemas.microsoft.com/office/powerpoint/2010/main" val="230111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637365-8B8C-4405-8C50-B707F1188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9D6FFE-6635-41F5-BC11-1FE27B223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D9893-B0D7-4317-9507-DDCC49137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52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24">
            <a:extLst>
              <a:ext uri="{FF2B5EF4-FFF2-40B4-BE49-F238E27FC236}">
                <a16:creationId xmlns:a16="http://schemas.microsoft.com/office/drawing/2014/main" id="{96298B7D-D7FC-4F41-B123-14B8100C0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32"/>
            <a:ext cx="1451683" cy="142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2055A86-EF1B-4D5E-8A88-0CCE026F234F}"/>
              </a:ext>
            </a:extLst>
          </p:cNvPr>
          <p:cNvSpPr txBox="1"/>
          <p:nvPr/>
        </p:nvSpPr>
        <p:spPr>
          <a:xfrm>
            <a:off x="1451683" y="373412"/>
            <a:ext cx="8536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Engineering of Refrigeration and Air Conditioning Technologies, Al-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Mustaqbal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University College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5BE821-6EFC-4760-A88F-495FEA9ED796}"/>
              </a:ext>
            </a:extLst>
          </p:cNvPr>
          <p:cNvCxnSpPr>
            <a:cxnSpLocks/>
          </p:cNvCxnSpPr>
          <p:nvPr/>
        </p:nvCxnSpPr>
        <p:spPr>
          <a:xfrm>
            <a:off x="1451683" y="768611"/>
            <a:ext cx="8536379" cy="0"/>
          </a:xfrm>
          <a:prstGeom prst="line">
            <a:avLst/>
          </a:prstGeom>
          <a:ln w="88900" cmpd="thickThin"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0D895CBC-C727-4EFD-8A51-BC3E457878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634" y="1197350"/>
            <a:ext cx="3538861" cy="4457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BAA4C20-E6B3-4E8E-9646-6F39579DC80B}"/>
              </a:ext>
            </a:extLst>
          </p:cNvPr>
          <p:cNvSpPr txBox="1"/>
          <p:nvPr/>
        </p:nvSpPr>
        <p:spPr>
          <a:xfrm>
            <a:off x="71018" y="5884390"/>
            <a:ext cx="8353231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https://elt.oup.com/student/headway/preint4/download?cc=global&amp;selLanguage=en</a:t>
            </a:r>
            <a:endParaRPr lang="en-US" sz="1800" i="1" dirty="0">
              <a:solidFill>
                <a:srgbClr val="0000FF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75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637365-8B8C-4405-8C50-B707F1188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9D6FFE-6635-41F5-BC11-1FE27B223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D9893-B0D7-4317-9507-DDCC49137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52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24">
            <a:extLst>
              <a:ext uri="{FF2B5EF4-FFF2-40B4-BE49-F238E27FC236}">
                <a16:creationId xmlns:a16="http://schemas.microsoft.com/office/drawing/2014/main" id="{96298B7D-D7FC-4F41-B123-14B8100C0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32"/>
            <a:ext cx="1451683" cy="142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2055A86-EF1B-4D5E-8A88-0CCE026F234F}"/>
              </a:ext>
            </a:extLst>
          </p:cNvPr>
          <p:cNvSpPr txBox="1"/>
          <p:nvPr/>
        </p:nvSpPr>
        <p:spPr>
          <a:xfrm>
            <a:off x="1451683" y="373412"/>
            <a:ext cx="8536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Engineering of Refrigeration and Air Conditioning Technologies, Al-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Mustaqbal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University College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5BE821-6EFC-4760-A88F-495FEA9ED796}"/>
              </a:ext>
            </a:extLst>
          </p:cNvPr>
          <p:cNvCxnSpPr>
            <a:cxnSpLocks/>
          </p:cNvCxnSpPr>
          <p:nvPr/>
        </p:nvCxnSpPr>
        <p:spPr>
          <a:xfrm>
            <a:off x="1451683" y="768611"/>
            <a:ext cx="8536379" cy="0"/>
          </a:xfrm>
          <a:prstGeom prst="line">
            <a:avLst/>
          </a:prstGeom>
          <a:ln w="88900" cmpd="thickThin"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1B334D1-1C8E-48D4-8EFB-3BF6B828D540}"/>
              </a:ext>
            </a:extLst>
          </p:cNvPr>
          <p:cNvSpPr txBox="1"/>
          <p:nvPr/>
        </p:nvSpPr>
        <p:spPr>
          <a:xfrm>
            <a:off x="2671095" y="914400"/>
            <a:ext cx="65679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Georgia" panose="02040502050405020303" pitchFamily="18" charset="0"/>
                <a:ea typeface="Cambria" panose="02040503050406030204" pitchFamily="18" charset="0"/>
              </a:rPr>
              <a:t>Unit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8FCF77-11E1-40C8-9D04-6BFFB1BB826D}"/>
              </a:ext>
            </a:extLst>
          </p:cNvPr>
          <p:cNvSpPr txBox="1"/>
          <p:nvPr/>
        </p:nvSpPr>
        <p:spPr>
          <a:xfrm>
            <a:off x="554636" y="1633935"/>
            <a:ext cx="409231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Irregular Verbs</a:t>
            </a:r>
          </a:p>
          <a:p>
            <a:endParaRPr lang="en-US" dirty="0"/>
          </a:p>
          <a:p>
            <a:r>
              <a:rPr lang="en-US" sz="2800" dirty="0">
                <a:solidFill>
                  <a:srgbClr val="0000FF"/>
                </a:solidFill>
              </a:rPr>
              <a:t>Present</a:t>
            </a:r>
            <a:r>
              <a:rPr lang="en-US" sz="2800" dirty="0"/>
              <a:t>                       </a:t>
            </a:r>
            <a:r>
              <a:rPr lang="en-US" sz="2800" dirty="0">
                <a:solidFill>
                  <a:srgbClr val="0000FF"/>
                </a:solidFill>
              </a:rPr>
              <a:t>Past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                                         were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                                         saw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                                          went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                                          told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                                          said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                                     have/had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                                       took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                                       gave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                                         got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                                        could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                                     made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                                       does/did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D4A1AC-D97D-4318-A158-DD1171E47310}"/>
              </a:ext>
            </a:extLst>
          </p:cNvPr>
          <p:cNvSpPr txBox="1"/>
          <p:nvPr/>
        </p:nvSpPr>
        <p:spPr>
          <a:xfrm>
            <a:off x="5966093" y="2106981"/>
            <a:ext cx="409231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>
                <a:solidFill>
                  <a:srgbClr val="0000FF"/>
                </a:solidFill>
              </a:rPr>
              <a:t>Present</a:t>
            </a:r>
            <a:r>
              <a:rPr lang="en-US" sz="2800" dirty="0"/>
              <a:t>                       </a:t>
            </a:r>
            <a:r>
              <a:rPr lang="en-US" sz="2800" dirty="0">
                <a:solidFill>
                  <a:srgbClr val="0000FF"/>
                </a:solidFill>
              </a:rPr>
              <a:t>Past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wake                                          woke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                                          heard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                                          found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                                         kept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                                          left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                                          held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                                       thought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catch                                        caught</a:t>
            </a:r>
          </a:p>
        </p:txBody>
      </p:sp>
    </p:spTree>
    <p:extLst>
      <p:ext uri="{BB962C8B-B14F-4D97-AF65-F5344CB8AC3E}">
        <p14:creationId xmlns:p14="http://schemas.microsoft.com/office/powerpoint/2010/main" val="235495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637365-8B8C-4405-8C50-B707F1188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9D6FFE-6635-41F5-BC11-1FE27B223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D9893-B0D7-4317-9507-DDCC49137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52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24">
            <a:extLst>
              <a:ext uri="{FF2B5EF4-FFF2-40B4-BE49-F238E27FC236}">
                <a16:creationId xmlns:a16="http://schemas.microsoft.com/office/drawing/2014/main" id="{96298B7D-D7FC-4F41-B123-14B8100C0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32"/>
            <a:ext cx="1451683" cy="142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2055A86-EF1B-4D5E-8A88-0CCE026F234F}"/>
              </a:ext>
            </a:extLst>
          </p:cNvPr>
          <p:cNvSpPr txBox="1"/>
          <p:nvPr/>
        </p:nvSpPr>
        <p:spPr>
          <a:xfrm>
            <a:off x="1451683" y="373412"/>
            <a:ext cx="8536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Engineering of Refrigeration and Air Conditioning Technologies, Al-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Mustaqbal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University College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5BE821-6EFC-4760-A88F-495FEA9ED796}"/>
              </a:ext>
            </a:extLst>
          </p:cNvPr>
          <p:cNvCxnSpPr>
            <a:cxnSpLocks/>
          </p:cNvCxnSpPr>
          <p:nvPr/>
        </p:nvCxnSpPr>
        <p:spPr>
          <a:xfrm>
            <a:off x="1451683" y="768611"/>
            <a:ext cx="8536379" cy="0"/>
          </a:xfrm>
          <a:prstGeom prst="line">
            <a:avLst/>
          </a:prstGeom>
          <a:ln w="88900" cmpd="thickThin"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1B334D1-1C8E-48D4-8EFB-3BF6B828D540}"/>
              </a:ext>
            </a:extLst>
          </p:cNvPr>
          <p:cNvSpPr txBox="1"/>
          <p:nvPr/>
        </p:nvSpPr>
        <p:spPr>
          <a:xfrm>
            <a:off x="2671095" y="914400"/>
            <a:ext cx="65679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Georgia" panose="02040502050405020303" pitchFamily="18" charset="0"/>
                <a:ea typeface="Cambria" panose="02040503050406030204" pitchFamily="18" charset="0"/>
              </a:rPr>
              <a:t>Unit 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FF3220C-F1F3-4AF4-9C4B-1CCE95FCB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356" y="1622286"/>
            <a:ext cx="5650386" cy="523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445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637365-8B8C-4405-8C50-B707F1188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9D6FFE-6635-41F5-BC11-1FE27B223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D9893-B0D7-4317-9507-DDCC49137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52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24">
            <a:extLst>
              <a:ext uri="{FF2B5EF4-FFF2-40B4-BE49-F238E27FC236}">
                <a16:creationId xmlns:a16="http://schemas.microsoft.com/office/drawing/2014/main" id="{96298B7D-D7FC-4F41-B123-14B8100C0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32"/>
            <a:ext cx="1451683" cy="142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2055A86-EF1B-4D5E-8A88-0CCE026F234F}"/>
              </a:ext>
            </a:extLst>
          </p:cNvPr>
          <p:cNvSpPr txBox="1"/>
          <p:nvPr/>
        </p:nvSpPr>
        <p:spPr>
          <a:xfrm>
            <a:off x="1451683" y="373412"/>
            <a:ext cx="8536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Engineering of Refrigeration and Air Conditioning Technologies, Al-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Mustaqbal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University College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5BE821-6EFC-4760-A88F-495FEA9ED796}"/>
              </a:ext>
            </a:extLst>
          </p:cNvPr>
          <p:cNvCxnSpPr>
            <a:cxnSpLocks/>
          </p:cNvCxnSpPr>
          <p:nvPr/>
        </p:nvCxnSpPr>
        <p:spPr>
          <a:xfrm>
            <a:off x="1451683" y="768611"/>
            <a:ext cx="8536379" cy="0"/>
          </a:xfrm>
          <a:prstGeom prst="line">
            <a:avLst/>
          </a:prstGeom>
          <a:ln w="88900" cmpd="thickThin"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1B334D1-1C8E-48D4-8EFB-3BF6B828D540}"/>
              </a:ext>
            </a:extLst>
          </p:cNvPr>
          <p:cNvSpPr txBox="1"/>
          <p:nvPr/>
        </p:nvSpPr>
        <p:spPr>
          <a:xfrm>
            <a:off x="2671095" y="914400"/>
            <a:ext cx="65679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Georgia" panose="02040502050405020303" pitchFamily="18" charset="0"/>
                <a:ea typeface="Cambria" panose="02040503050406030204" pitchFamily="18" charset="0"/>
              </a:rPr>
              <a:t>Unit 3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17DE41A0-AD54-4AEE-9C2E-C443D1B13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510399"/>
              </p:ext>
            </p:extLst>
          </p:nvPr>
        </p:nvGraphicFramePr>
        <p:xfrm>
          <a:off x="1849685" y="1715057"/>
          <a:ext cx="8128000" cy="4907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62938150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65061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Verb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41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Communicate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26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202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Govern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01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367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Develop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01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1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Educate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40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676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Enjoyment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Enjoy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422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Organize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15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256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Employ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261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284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637365-8B8C-4405-8C50-B707F1188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9D6FFE-6635-41F5-BC11-1FE27B223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D9893-B0D7-4317-9507-DDCC49137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52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24">
            <a:extLst>
              <a:ext uri="{FF2B5EF4-FFF2-40B4-BE49-F238E27FC236}">
                <a16:creationId xmlns:a16="http://schemas.microsoft.com/office/drawing/2014/main" id="{96298B7D-D7FC-4F41-B123-14B8100C0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32"/>
            <a:ext cx="1451683" cy="142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2055A86-EF1B-4D5E-8A88-0CCE026F234F}"/>
              </a:ext>
            </a:extLst>
          </p:cNvPr>
          <p:cNvSpPr txBox="1"/>
          <p:nvPr/>
        </p:nvSpPr>
        <p:spPr>
          <a:xfrm>
            <a:off x="1451683" y="373412"/>
            <a:ext cx="8536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Engineering of Refrigeration and Air Conditioning Technologies, Al-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Mustaqbal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University College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5BE821-6EFC-4760-A88F-495FEA9ED796}"/>
              </a:ext>
            </a:extLst>
          </p:cNvPr>
          <p:cNvCxnSpPr>
            <a:cxnSpLocks/>
          </p:cNvCxnSpPr>
          <p:nvPr/>
        </p:nvCxnSpPr>
        <p:spPr>
          <a:xfrm>
            <a:off x="1451683" y="768611"/>
            <a:ext cx="8536379" cy="0"/>
          </a:xfrm>
          <a:prstGeom prst="line">
            <a:avLst/>
          </a:prstGeom>
          <a:ln w="88900" cmpd="thickThin"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1B334D1-1C8E-48D4-8EFB-3BF6B828D540}"/>
              </a:ext>
            </a:extLst>
          </p:cNvPr>
          <p:cNvSpPr txBox="1"/>
          <p:nvPr/>
        </p:nvSpPr>
        <p:spPr>
          <a:xfrm>
            <a:off x="2671095" y="914400"/>
            <a:ext cx="65679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Georgia" panose="02040502050405020303" pitchFamily="18" charset="0"/>
                <a:ea typeface="Cambria" panose="02040503050406030204" pitchFamily="18" charset="0"/>
              </a:rPr>
              <a:t>Unit 3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17DE41A0-AD54-4AEE-9C2E-C443D1B13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963419"/>
              </p:ext>
            </p:extLst>
          </p:nvPr>
        </p:nvGraphicFramePr>
        <p:xfrm>
          <a:off x="1849685" y="1715057"/>
          <a:ext cx="8128000" cy="4907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62938150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65061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Adjective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41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Scientific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26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Friend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Friendly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202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Happiness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Happy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01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367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Dangerous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01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Useless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1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Helpful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40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Specialty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676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Careful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422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Noisy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15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Industrial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256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ambition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Ambitious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261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57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637365-8B8C-4405-8C50-B707F1188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9D6FFE-6635-41F5-BC11-1FE27B223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D9893-B0D7-4317-9507-DDCC49137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52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24">
            <a:extLst>
              <a:ext uri="{FF2B5EF4-FFF2-40B4-BE49-F238E27FC236}">
                <a16:creationId xmlns:a16="http://schemas.microsoft.com/office/drawing/2014/main" id="{96298B7D-D7FC-4F41-B123-14B8100C0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32"/>
            <a:ext cx="1451683" cy="142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2055A86-EF1B-4D5E-8A88-0CCE026F234F}"/>
              </a:ext>
            </a:extLst>
          </p:cNvPr>
          <p:cNvSpPr txBox="1"/>
          <p:nvPr/>
        </p:nvSpPr>
        <p:spPr>
          <a:xfrm>
            <a:off x="1451683" y="373412"/>
            <a:ext cx="8536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Engineering of Refrigeration and Air Conditioning Technologies, Al-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Mustaqbal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University College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5BE821-6EFC-4760-A88F-495FEA9ED796}"/>
              </a:ext>
            </a:extLst>
          </p:cNvPr>
          <p:cNvCxnSpPr>
            <a:cxnSpLocks/>
          </p:cNvCxnSpPr>
          <p:nvPr/>
        </p:nvCxnSpPr>
        <p:spPr>
          <a:xfrm>
            <a:off x="1451683" y="768611"/>
            <a:ext cx="8536379" cy="0"/>
          </a:xfrm>
          <a:prstGeom prst="line">
            <a:avLst/>
          </a:prstGeom>
          <a:ln w="88900" cmpd="thickThin"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1B334D1-1C8E-48D4-8EFB-3BF6B828D540}"/>
              </a:ext>
            </a:extLst>
          </p:cNvPr>
          <p:cNvSpPr txBox="1"/>
          <p:nvPr/>
        </p:nvSpPr>
        <p:spPr>
          <a:xfrm>
            <a:off x="2671095" y="914400"/>
            <a:ext cx="65679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Georgia" panose="02040502050405020303" pitchFamily="18" charset="0"/>
                <a:ea typeface="Cambria" panose="02040503050406030204" pitchFamily="18" charset="0"/>
              </a:rPr>
              <a:t>Unit 3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17DE41A0-AD54-4AEE-9C2E-C443D1B13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485703"/>
              </p:ext>
            </p:extLst>
          </p:nvPr>
        </p:nvGraphicFramePr>
        <p:xfrm>
          <a:off x="1849685" y="1715057"/>
          <a:ext cx="8128000" cy="4165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62938150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65061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positive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41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Unpack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26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Impossible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202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01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Untidy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367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Unfair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01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1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Disappear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40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Unemployed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676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Illegal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422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Impolite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159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929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637365-8B8C-4405-8C50-B707F1188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9D6FFE-6635-41F5-BC11-1FE27B223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D9893-B0D7-4317-9507-DDCC49137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52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24">
            <a:extLst>
              <a:ext uri="{FF2B5EF4-FFF2-40B4-BE49-F238E27FC236}">
                <a16:creationId xmlns:a16="http://schemas.microsoft.com/office/drawing/2014/main" id="{96298B7D-D7FC-4F41-B123-14B8100C0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32"/>
            <a:ext cx="1451683" cy="142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2055A86-EF1B-4D5E-8A88-0CCE026F234F}"/>
              </a:ext>
            </a:extLst>
          </p:cNvPr>
          <p:cNvSpPr txBox="1"/>
          <p:nvPr/>
        </p:nvSpPr>
        <p:spPr>
          <a:xfrm>
            <a:off x="1451683" y="373412"/>
            <a:ext cx="8536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Engineering of Refrigeration and Air Conditioning Technologies, Al-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Mustaqbal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University College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5BE821-6EFC-4760-A88F-495FEA9ED796}"/>
              </a:ext>
            </a:extLst>
          </p:cNvPr>
          <p:cNvCxnSpPr>
            <a:cxnSpLocks/>
          </p:cNvCxnSpPr>
          <p:nvPr/>
        </p:nvCxnSpPr>
        <p:spPr>
          <a:xfrm>
            <a:off x="1451683" y="768611"/>
            <a:ext cx="8536379" cy="0"/>
          </a:xfrm>
          <a:prstGeom prst="line">
            <a:avLst/>
          </a:prstGeom>
          <a:ln w="88900" cmpd="thickThin"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1B334D1-1C8E-48D4-8EFB-3BF6B828D540}"/>
              </a:ext>
            </a:extLst>
          </p:cNvPr>
          <p:cNvSpPr txBox="1"/>
          <p:nvPr/>
        </p:nvSpPr>
        <p:spPr>
          <a:xfrm>
            <a:off x="2671095" y="914400"/>
            <a:ext cx="65679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Georgia" panose="02040502050405020303" pitchFamily="18" charset="0"/>
                <a:ea typeface="Cambria" panose="02040503050406030204" pitchFamily="18" charset="0"/>
              </a:rPr>
              <a:t>Unit 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56A167-E267-4AB4-AFF3-70E899515316}"/>
              </a:ext>
            </a:extLst>
          </p:cNvPr>
          <p:cNvSpPr txBox="1"/>
          <p:nvPr/>
        </p:nvSpPr>
        <p:spPr>
          <a:xfrm>
            <a:off x="434715" y="2053652"/>
            <a:ext cx="112875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Time expression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six o’clock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weekend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Monday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18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Saturday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December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summer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evening 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06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298</Words>
  <Application>Microsoft Office PowerPoint</Application>
  <PresentationFormat>Widescreen</PresentationFormat>
  <Paragraphs>136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Courgette</vt:lpstr>
      <vt:lpstr>Arial</vt:lpstr>
      <vt:lpstr>Calibri</vt:lpstr>
      <vt:lpstr>Calibri Light</vt:lpstr>
      <vt:lpstr>Cambria</vt:lpstr>
      <vt:lpstr>Georgia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56</cp:revision>
  <dcterms:created xsi:type="dcterms:W3CDTF">2021-10-28T16:30:48Z</dcterms:created>
  <dcterms:modified xsi:type="dcterms:W3CDTF">2021-12-23T08:01:11Z</dcterms:modified>
</cp:coreProperties>
</file>