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EC75CB3-185F-420E-AEB8-293D5913249D}" type="datetimeFigureOut">
              <a:rPr lang="en-US" smtClean="0"/>
              <a:t>1/8/2022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8C8FBEA-7561-4BB4-A14A-708F1DD9A4C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17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75CB3-185F-420E-AEB8-293D5913249D}"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8FBEA-7561-4BB4-A14A-708F1DD9A4CB}" type="slidenum">
              <a:rPr lang="en-US" smtClean="0"/>
              <a:t>‹#›</a:t>
            </a:fld>
            <a:endParaRPr lang="en-US"/>
          </a:p>
        </p:txBody>
      </p:sp>
    </p:spTree>
    <p:extLst>
      <p:ext uri="{BB962C8B-B14F-4D97-AF65-F5344CB8AC3E}">
        <p14:creationId xmlns:p14="http://schemas.microsoft.com/office/powerpoint/2010/main" val="332687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75CB3-185F-420E-AEB8-293D5913249D}"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FBEA-7561-4BB4-A14A-708F1DD9A4C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7104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75CB3-185F-420E-AEB8-293D5913249D}"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FBEA-7561-4BB4-A14A-708F1DD9A4C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62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75CB3-185F-420E-AEB8-293D5913249D}"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FBEA-7561-4BB4-A14A-708F1DD9A4CB}" type="slidenum">
              <a:rPr lang="en-US" smtClean="0"/>
              <a:t>‹#›</a:t>
            </a:fld>
            <a:endParaRPr lang="en-US"/>
          </a:p>
        </p:txBody>
      </p:sp>
    </p:spTree>
    <p:extLst>
      <p:ext uri="{BB962C8B-B14F-4D97-AF65-F5344CB8AC3E}">
        <p14:creationId xmlns:p14="http://schemas.microsoft.com/office/powerpoint/2010/main" val="115143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75CB3-185F-420E-AEB8-293D5913249D}"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FBEA-7561-4BB4-A14A-708F1DD9A4C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153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75CB3-185F-420E-AEB8-293D5913249D}"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FBEA-7561-4BB4-A14A-708F1DD9A4C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37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C75CB3-185F-420E-AEB8-293D5913249D}"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FBEA-7561-4BB4-A14A-708F1DD9A4C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40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C75CB3-185F-420E-AEB8-293D5913249D}"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FBEA-7561-4BB4-A14A-708F1DD9A4C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08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C75CB3-185F-420E-AEB8-293D5913249D}"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FBEA-7561-4BB4-A14A-708F1DD9A4CB}" type="slidenum">
              <a:rPr lang="en-US" smtClean="0"/>
              <a:t>‹#›</a:t>
            </a:fld>
            <a:endParaRPr lang="en-US"/>
          </a:p>
        </p:txBody>
      </p:sp>
    </p:spTree>
    <p:extLst>
      <p:ext uri="{BB962C8B-B14F-4D97-AF65-F5344CB8AC3E}">
        <p14:creationId xmlns:p14="http://schemas.microsoft.com/office/powerpoint/2010/main" val="63007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75CB3-185F-420E-AEB8-293D5913249D}"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FBEA-7561-4BB4-A14A-708F1DD9A4C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112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C75CB3-185F-420E-AEB8-293D5913249D}"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8FBEA-7561-4BB4-A14A-708F1DD9A4CB}" type="slidenum">
              <a:rPr lang="en-US" smtClean="0"/>
              <a:t>‹#›</a:t>
            </a:fld>
            <a:endParaRPr lang="en-US"/>
          </a:p>
        </p:txBody>
      </p:sp>
    </p:spTree>
    <p:extLst>
      <p:ext uri="{BB962C8B-B14F-4D97-AF65-F5344CB8AC3E}">
        <p14:creationId xmlns:p14="http://schemas.microsoft.com/office/powerpoint/2010/main" val="365920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C75CB3-185F-420E-AEB8-293D5913249D}" type="datetimeFigureOut">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8FBEA-7561-4BB4-A14A-708F1DD9A4C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51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C75CB3-185F-420E-AEB8-293D5913249D}" type="datetimeFigureOut">
              <a:rPr lang="en-US" smtClean="0"/>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8FBEA-7561-4BB4-A14A-708F1DD9A4C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00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75CB3-185F-420E-AEB8-293D5913249D}" type="datetimeFigureOut">
              <a:rPr lang="en-US" smtClean="0"/>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8FBEA-7561-4BB4-A14A-708F1DD9A4CB}" type="slidenum">
              <a:rPr lang="en-US" smtClean="0"/>
              <a:t>‹#›</a:t>
            </a:fld>
            <a:endParaRPr lang="en-US"/>
          </a:p>
        </p:txBody>
      </p:sp>
    </p:spTree>
    <p:extLst>
      <p:ext uri="{BB962C8B-B14F-4D97-AF65-F5344CB8AC3E}">
        <p14:creationId xmlns:p14="http://schemas.microsoft.com/office/powerpoint/2010/main" val="81239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75CB3-185F-420E-AEB8-293D5913249D}"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8FBEA-7561-4BB4-A14A-708F1DD9A4C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8649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75CB3-185F-420E-AEB8-293D5913249D}"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8FBEA-7561-4BB4-A14A-708F1DD9A4CB}" type="slidenum">
              <a:rPr lang="en-US" smtClean="0"/>
              <a:t>‹#›</a:t>
            </a:fld>
            <a:endParaRPr lang="en-US"/>
          </a:p>
        </p:txBody>
      </p:sp>
    </p:spTree>
    <p:extLst>
      <p:ext uri="{BB962C8B-B14F-4D97-AF65-F5344CB8AC3E}">
        <p14:creationId xmlns:p14="http://schemas.microsoft.com/office/powerpoint/2010/main" val="364201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C75CB3-185F-420E-AEB8-293D5913249D}" type="datetimeFigureOut">
              <a:rPr lang="en-US" smtClean="0"/>
              <a:t>1/8/2022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C8FBEA-7561-4BB4-A14A-708F1DD9A4CB}" type="slidenum">
              <a:rPr lang="en-US" smtClean="0"/>
              <a:t>‹#›</a:t>
            </a:fld>
            <a:endParaRPr lang="en-US"/>
          </a:p>
        </p:txBody>
      </p:sp>
    </p:spTree>
    <p:extLst>
      <p:ext uri="{BB962C8B-B14F-4D97-AF65-F5344CB8AC3E}">
        <p14:creationId xmlns:p14="http://schemas.microsoft.com/office/powerpoint/2010/main" val="1930212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Mass Transfer </a:t>
            </a:r>
            <a:r>
              <a:rPr lang="en-US" sz="4400" b="1" dirty="0" err="1" smtClean="0"/>
              <a:t>Fundementals</a:t>
            </a:r>
            <a:r>
              <a:rPr lang="en-US" sz="4400" b="1" dirty="0" smtClean="0"/>
              <a:t> – Lecture 1</a:t>
            </a:r>
            <a:endParaRPr lang="en-US" sz="4400" b="1" dirty="0"/>
          </a:p>
        </p:txBody>
      </p:sp>
      <p:sp>
        <p:nvSpPr>
          <p:cNvPr id="3" name="Subtitle 2"/>
          <p:cNvSpPr>
            <a:spLocks noGrp="1"/>
          </p:cNvSpPr>
          <p:nvPr>
            <p:ph type="subTitle" idx="1"/>
          </p:nvPr>
        </p:nvSpPr>
        <p:spPr/>
        <p:txBody>
          <a:bodyPr/>
          <a:lstStyle/>
          <a:p>
            <a:r>
              <a:rPr lang="en-US" dirty="0" smtClean="0"/>
              <a:t>Dr. </a:t>
            </a:r>
            <a:r>
              <a:rPr lang="en-US" dirty="0" err="1" smtClean="0"/>
              <a:t>eng.</a:t>
            </a:r>
            <a:r>
              <a:rPr lang="en-US" dirty="0" smtClean="0"/>
              <a:t> </a:t>
            </a:r>
            <a:r>
              <a:rPr lang="en-US" dirty="0" err="1" smtClean="0"/>
              <a:t>Alaa</a:t>
            </a:r>
            <a:r>
              <a:rPr lang="en-US" dirty="0" smtClean="0"/>
              <a:t> D. </a:t>
            </a:r>
            <a:r>
              <a:rPr lang="en-US" dirty="0" err="1" smtClean="0"/>
              <a:t>Jawad</a:t>
            </a:r>
            <a:r>
              <a:rPr lang="en-US" dirty="0" smtClean="0"/>
              <a:t> AL-</a:t>
            </a:r>
            <a:r>
              <a:rPr lang="en-US" dirty="0" err="1" smtClean="0"/>
              <a:t>Bayati</a:t>
            </a:r>
            <a:endParaRPr lang="en-US" dirty="0"/>
          </a:p>
        </p:txBody>
      </p:sp>
    </p:spTree>
    <p:extLst>
      <p:ext uri="{BB962C8B-B14F-4D97-AF65-F5344CB8AC3E}">
        <p14:creationId xmlns:p14="http://schemas.microsoft.com/office/powerpoint/2010/main" val="1029342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Mass Transfer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rgbClr val="FF0000"/>
                </a:solidFill>
              </a:rPr>
              <a:t>Q2. Define Mass Transfer?</a:t>
            </a:r>
          </a:p>
          <a:p>
            <a:pPr marL="0" indent="0">
              <a:buNone/>
            </a:pPr>
            <a:r>
              <a:rPr lang="en-US" dirty="0" smtClean="0"/>
              <a:t>The </a:t>
            </a:r>
            <a:r>
              <a:rPr lang="en-US" dirty="0"/>
              <a:t>transference of a component in a mixture from a region where its concentration is high to a region where the concentration is </a:t>
            </a:r>
            <a:r>
              <a:rPr lang="en-US" dirty="0" smtClean="0"/>
              <a:t>lower.</a:t>
            </a:r>
          </a:p>
          <a:p>
            <a:pPr marL="0" indent="0">
              <a:buNone/>
            </a:pPr>
            <a:r>
              <a:rPr lang="en-US" b="1" dirty="0" smtClean="0">
                <a:solidFill>
                  <a:srgbClr val="FF0000"/>
                </a:solidFill>
              </a:rPr>
              <a:t>Q2. Where do Mass transfer can occur?</a:t>
            </a:r>
          </a:p>
          <a:p>
            <a:r>
              <a:rPr lang="en-US" dirty="0"/>
              <a:t>Ans. Mass </a:t>
            </a:r>
            <a:r>
              <a:rPr lang="en-US" dirty="0" smtClean="0"/>
              <a:t>transfer </a:t>
            </a:r>
            <a:r>
              <a:rPr lang="en-US" dirty="0"/>
              <a:t>process can take place in a gas or </a:t>
            </a:r>
            <a:r>
              <a:rPr lang="en-US" dirty="0" err="1"/>
              <a:t>vapour</a:t>
            </a:r>
            <a:r>
              <a:rPr lang="en-US" dirty="0"/>
              <a:t> or in a </a:t>
            </a:r>
            <a:r>
              <a:rPr lang="en-US" dirty="0" smtClean="0"/>
              <a:t>liquid.</a:t>
            </a:r>
          </a:p>
          <a:p>
            <a:pPr marL="0" indent="0">
              <a:buNone/>
            </a:pPr>
            <a:r>
              <a:rPr lang="en-US" b="1" dirty="0" smtClean="0">
                <a:solidFill>
                  <a:srgbClr val="FF0000"/>
                </a:solidFill>
              </a:rPr>
              <a:t>Q3. What are the types of mass transfer?</a:t>
            </a:r>
          </a:p>
          <a:p>
            <a:pPr marL="0" indent="0">
              <a:buNone/>
            </a:pPr>
            <a:r>
              <a:rPr lang="en-US" b="1" dirty="0" smtClean="0">
                <a:solidFill>
                  <a:srgbClr val="FF0000"/>
                </a:solidFill>
              </a:rPr>
              <a:t>Ans.</a:t>
            </a:r>
            <a:r>
              <a:rPr lang="en-US" dirty="0"/>
              <a:t> it can result from the random velocities of the molecules (molecular diffusion) or from the circulating or eddy currents present in a turbulent fluid (eddy diffusion).</a:t>
            </a:r>
            <a:endParaRPr lang="en-US" b="1" dirty="0" smtClean="0">
              <a:solidFill>
                <a:srgbClr val="FF0000"/>
              </a:solidFill>
            </a:endParaRPr>
          </a:p>
          <a:p>
            <a:endParaRPr lang="en-US" dirty="0"/>
          </a:p>
        </p:txBody>
      </p:sp>
    </p:spTree>
    <p:extLst>
      <p:ext uri="{BB962C8B-B14F-4D97-AF65-F5344CB8AC3E}">
        <p14:creationId xmlns:p14="http://schemas.microsoft.com/office/powerpoint/2010/main" val="2408298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Properties difference used for Mass Transfer</a:t>
            </a:r>
            <a:endParaRPr lang="en-US" dirty="0"/>
          </a:p>
        </p:txBody>
      </p:sp>
      <p:sp>
        <p:nvSpPr>
          <p:cNvPr id="3" name="Content Placeholder 2"/>
          <p:cNvSpPr>
            <a:spLocks noGrp="1"/>
          </p:cNvSpPr>
          <p:nvPr>
            <p:ph idx="1"/>
          </p:nvPr>
        </p:nvSpPr>
        <p:spPr/>
        <p:txBody>
          <a:bodyPr/>
          <a:lstStyle/>
          <a:p>
            <a:r>
              <a:rPr lang="en-US" dirty="0"/>
              <a:t>fractional </a:t>
            </a:r>
            <a:r>
              <a:rPr lang="en-US" dirty="0">
                <a:solidFill>
                  <a:srgbClr val="FF0000"/>
                </a:solidFill>
              </a:rPr>
              <a:t>distillation</a:t>
            </a:r>
            <a:r>
              <a:rPr lang="en-US" dirty="0"/>
              <a:t> depends on differences in </a:t>
            </a:r>
            <a:r>
              <a:rPr lang="en-US" dirty="0">
                <a:solidFill>
                  <a:srgbClr val="FF0000"/>
                </a:solidFill>
              </a:rPr>
              <a:t>volatility</a:t>
            </a:r>
            <a:r>
              <a:rPr lang="en-US" dirty="0"/>
              <a:t>, </a:t>
            </a:r>
            <a:endParaRPr lang="en-US" dirty="0" smtClean="0"/>
          </a:p>
          <a:p>
            <a:r>
              <a:rPr lang="en-US" dirty="0" smtClean="0">
                <a:solidFill>
                  <a:srgbClr val="FF0000"/>
                </a:solidFill>
              </a:rPr>
              <a:t>gas </a:t>
            </a:r>
            <a:r>
              <a:rPr lang="en-US" dirty="0">
                <a:solidFill>
                  <a:srgbClr val="FF0000"/>
                </a:solidFill>
              </a:rPr>
              <a:t>absorption </a:t>
            </a:r>
            <a:r>
              <a:rPr lang="en-US" dirty="0"/>
              <a:t>on differences in </a:t>
            </a:r>
            <a:r>
              <a:rPr lang="en-US" dirty="0">
                <a:solidFill>
                  <a:srgbClr val="FF0000"/>
                </a:solidFill>
              </a:rPr>
              <a:t>solubility of the gases in a selective absorbent </a:t>
            </a:r>
            <a:endParaRPr lang="en-US" dirty="0" smtClean="0">
              <a:solidFill>
                <a:srgbClr val="FF0000"/>
              </a:solidFill>
            </a:endParaRPr>
          </a:p>
          <a:p>
            <a:r>
              <a:rPr lang="en-US" dirty="0" smtClean="0"/>
              <a:t>and</a:t>
            </a:r>
            <a:r>
              <a:rPr lang="en-US" dirty="0"/>
              <a:t>, similarly, </a:t>
            </a:r>
            <a:r>
              <a:rPr lang="en-US" dirty="0">
                <a:solidFill>
                  <a:srgbClr val="FF0000"/>
                </a:solidFill>
              </a:rPr>
              <a:t>liquid- liquid extraction </a:t>
            </a:r>
            <a:r>
              <a:rPr lang="en-US" dirty="0"/>
              <a:t>is based on </a:t>
            </a:r>
            <a:r>
              <a:rPr lang="en-US" dirty="0" err="1"/>
              <a:t>on</a:t>
            </a:r>
            <a:r>
              <a:rPr lang="en-US" dirty="0"/>
              <a:t> the </a:t>
            </a:r>
            <a:r>
              <a:rPr lang="en-US" dirty="0">
                <a:solidFill>
                  <a:srgbClr val="FF0000"/>
                </a:solidFill>
              </a:rPr>
              <a:t>selectivity of an immiscible liquid solvent for one of the constituents. </a:t>
            </a:r>
          </a:p>
        </p:txBody>
      </p:sp>
    </p:spTree>
    <p:extLst>
      <p:ext uri="{BB962C8B-B14F-4D97-AF65-F5344CB8AC3E}">
        <p14:creationId xmlns:p14="http://schemas.microsoft.com/office/powerpoint/2010/main" val="2603623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Transfer Rate</a:t>
            </a:r>
            <a:endParaRPr lang="en-US" dirty="0"/>
          </a:p>
        </p:txBody>
      </p:sp>
      <p:sp>
        <p:nvSpPr>
          <p:cNvPr id="3" name="Content Placeholder 2"/>
          <p:cNvSpPr>
            <a:spLocks noGrp="1"/>
          </p:cNvSpPr>
          <p:nvPr>
            <p:ph idx="1"/>
          </p:nvPr>
        </p:nvSpPr>
        <p:spPr/>
        <p:txBody>
          <a:bodyPr/>
          <a:lstStyle/>
          <a:p>
            <a:pPr marL="0" indent="0">
              <a:buNone/>
            </a:pPr>
            <a:r>
              <a:rPr lang="en-US" b="1" dirty="0">
                <a:solidFill>
                  <a:srgbClr val="FF0000"/>
                </a:solidFill>
              </a:rPr>
              <a:t>The rate at which the process takes place is dependent both </a:t>
            </a:r>
            <a:r>
              <a:rPr lang="en-US" b="1" dirty="0" smtClean="0">
                <a:solidFill>
                  <a:srgbClr val="FF0000"/>
                </a:solidFill>
              </a:rPr>
              <a:t>on:</a:t>
            </a:r>
          </a:p>
          <a:p>
            <a:pPr marL="457200" indent="-457200">
              <a:buAutoNum type="arabicPeriod"/>
            </a:pPr>
            <a:r>
              <a:rPr lang="en-US" dirty="0" smtClean="0"/>
              <a:t>the </a:t>
            </a:r>
            <a:r>
              <a:rPr lang="en-US" dirty="0"/>
              <a:t>driving force (concentration difference) </a:t>
            </a:r>
            <a:endParaRPr lang="en-US" dirty="0" smtClean="0"/>
          </a:p>
          <a:p>
            <a:pPr marL="457200" indent="-457200">
              <a:buAutoNum type="arabicPeriod"/>
            </a:pPr>
            <a:r>
              <a:rPr lang="en-US" dirty="0" smtClean="0"/>
              <a:t>on </a:t>
            </a:r>
            <a:r>
              <a:rPr lang="en-US" dirty="0"/>
              <a:t>the mass transfer resistance</a:t>
            </a:r>
          </a:p>
        </p:txBody>
      </p:sp>
    </p:spTree>
    <p:extLst>
      <p:ext uri="{BB962C8B-B14F-4D97-AF65-F5344CB8AC3E}">
        <p14:creationId xmlns:p14="http://schemas.microsoft.com/office/powerpoint/2010/main" val="2354551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Note</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Where a chemical reaction takes place during the course of the mass transfer process, the overall transfer rate depends on both the chemical kinetics of the reaction and on the mass transfer resistance, and it is important to understand the relative significance of these two factors in any practical application</a:t>
            </a:r>
          </a:p>
        </p:txBody>
      </p:sp>
    </p:spTree>
    <p:extLst>
      <p:ext uri="{BB962C8B-B14F-4D97-AF65-F5344CB8AC3E}">
        <p14:creationId xmlns:p14="http://schemas.microsoft.com/office/powerpoint/2010/main" val="289858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81174"/>
          </a:xfrm>
        </p:spPr>
        <p:txBody>
          <a:bodyPr/>
          <a:lstStyle/>
          <a:p>
            <a:r>
              <a:rPr lang="en-US" dirty="0" err="1" smtClean="0"/>
              <a:t>Ficks</a:t>
            </a:r>
            <a:r>
              <a:rPr lang="en-US" dirty="0" smtClean="0"/>
              <a:t> Law</a:t>
            </a:r>
            <a:endParaRPr lang="en-US" dirty="0"/>
          </a:p>
        </p:txBody>
      </p:sp>
      <p:sp>
        <p:nvSpPr>
          <p:cNvPr id="3" name="Content Placeholder 2"/>
          <p:cNvSpPr>
            <a:spLocks noGrp="1"/>
          </p:cNvSpPr>
          <p:nvPr>
            <p:ph idx="1"/>
          </p:nvPr>
        </p:nvSpPr>
        <p:spPr>
          <a:xfrm>
            <a:off x="1295401" y="2527540"/>
            <a:ext cx="9601196" cy="3348328"/>
          </a:xfrm>
        </p:spPr>
        <p:txBody>
          <a:bodyPr>
            <a:normAutofit/>
          </a:bodyPr>
          <a:lstStyle/>
          <a:p>
            <a:r>
              <a:rPr lang="en-US" dirty="0" smtClean="0"/>
              <a:t> N</a:t>
            </a:r>
            <a:r>
              <a:rPr lang="en-US" baseline="-25000" dirty="0" smtClean="0"/>
              <a:t>A</a:t>
            </a:r>
            <a:r>
              <a:rPr lang="en-US" dirty="0" smtClean="0"/>
              <a:t>=-D</a:t>
            </a:r>
            <a:r>
              <a:rPr lang="en-US" baseline="-25000" dirty="0" smtClean="0"/>
              <a:t>AB </a:t>
            </a:r>
            <a:r>
              <a:rPr lang="en-US" dirty="0" err="1" smtClean="0"/>
              <a:t>dC</a:t>
            </a:r>
            <a:r>
              <a:rPr lang="en-US" dirty="0" smtClean="0"/>
              <a:t>/</a:t>
            </a:r>
            <a:r>
              <a:rPr lang="en-US" dirty="0" err="1" smtClean="0"/>
              <a:t>dy</a:t>
            </a:r>
            <a:endParaRPr lang="en-US" dirty="0" smtClean="0"/>
          </a:p>
          <a:p>
            <a:pPr marL="0" indent="0">
              <a:buNone/>
            </a:pPr>
            <a:r>
              <a:rPr lang="en-US" dirty="0"/>
              <a:t>where NA is the molar flux of A (moles per unit area per unit time), </a:t>
            </a:r>
            <a:endParaRPr lang="en-US" dirty="0" smtClean="0"/>
          </a:p>
          <a:p>
            <a:pPr marL="0" indent="0">
              <a:buNone/>
            </a:pPr>
            <a:r>
              <a:rPr lang="en-US" dirty="0" smtClean="0"/>
              <a:t>CA </a:t>
            </a:r>
            <a:r>
              <a:rPr lang="en-US" dirty="0"/>
              <a:t>is the concentration of A (moles of A per unit volume), </a:t>
            </a:r>
            <a:endParaRPr lang="en-US" dirty="0" smtClean="0"/>
          </a:p>
          <a:p>
            <a:pPr marL="0" indent="0">
              <a:buNone/>
            </a:pPr>
            <a:r>
              <a:rPr lang="en-US" dirty="0" smtClean="0"/>
              <a:t>DAB </a:t>
            </a:r>
            <a:r>
              <a:rPr lang="en-US" dirty="0"/>
              <a:t>is known as the diffusivity or diffusion coefficient for A in B, </a:t>
            </a:r>
            <a:endParaRPr lang="en-US" dirty="0" smtClean="0"/>
          </a:p>
          <a:p>
            <a:pPr marL="0" indent="0">
              <a:buNone/>
            </a:pPr>
            <a:r>
              <a:rPr lang="en-US" dirty="0" smtClean="0"/>
              <a:t>and </a:t>
            </a:r>
            <a:r>
              <a:rPr lang="en-US" dirty="0"/>
              <a:t>y is distance in the direction of transfer. </a:t>
            </a:r>
            <a:endParaRPr lang="en-US" dirty="0" smtClean="0"/>
          </a:p>
          <a:p>
            <a:pPr marL="0" indent="0">
              <a:buNone/>
            </a:pPr>
            <a:r>
              <a:rPr lang="en-US" dirty="0" smtClean="0"/>
              <a:t>An </a:t>
            </a:r>
            <a:r>
              <a:rPr lang="en-US" dirty="0"/>
              <a:t>equation of exactly the same form may be written for B: </a:t>
            </a:r>
            <a:endParaRPr lang="en-US" dirty="0" smtClean="0"/>
          </a:p>
          <a:p>
            <a:pPr marL="0" indent="0">
              <a:buNone/>
            </a:pPr>
            <a:endParaRPr lang="en-US" dirty="0" smtClean="0"/>
          </a:p>
        </p:txBody>
      </p:sp>
      <p:pic>
        <p:nvPicPr>
          <p:cNvPr id="4" name="Picture 3"/>
          <p:cNvPicPr>
            <a:picLocks noChangeAspect="1"/>
          </p:cNvPicPr>
          <p:nvPr/>
        </p:nvPicPr>
        <p:blipFill>
          <a:blip r:embed="rId2"/>
          <a:stretch>
            <a:fillRect/>
          </a:stretch>
        </p:blipFill>
        <p:spPr>
          <a:xfrm>
            <a:off x="3589930" y="5254920"/>
            <a:ext cx="2422681" cy="639320"/>
          </a:xfrm>
          <a:prstGeom prst="rect">
            <a:avLst/>
          </a:prstGeom>
        </p:spPr>
      </p:pic>
    </p:spTree>
    <p:extLst>
      <p:ext uri="{BB962C8B-B14F-4D97-AF65-F5344CB8AC3E}">
        <p14:creationId xmlns:p14="http://schemas.microsoft.com/office/powerpoint/2010/main" val="1444797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99422" y="2557463"/>
            <a:ext cx="4993156" cy="3317875"/>
          </a:xfrm>
          <a:prstGeom prst="rect">
            <a:avLst/>
          </a:prstGeom>
        </p:spPr>
      </p:pic>
    </p:spTree>
    <p:extLst>
      <p:ext uri="{BB962C8B-B14F-4D97-AF65-F5344CB8AC3E}">
        <p14:creationId xmlns:p14="http://schemas.microsoft.com/office/powerpoint/2010/main" val="818127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91148" y="2574572"/>
            <a:ext cx="3343742" cy="333422"/>
          </a:xfrm>
          <a:prstGeom prst="rect">
            <a:avLst/>
          </a:prstGeom>
        </p:spPr>
      </p:pic>
      <p:pic>
        <p:nvPicPr>
          <p:cNvPr id="5" name="Picture 4"/>
          <p:cNvPicPr>
            <a:picLocks noChangeAspect="1"/>
          </p:cNvPicPr>
          <p:nvPr/>
        </p:nvPicPr>
        <p:blipFill>
          <a:blip r:embed="rId3"/>
          <a:stretch>
            <a:fillRect/>
          </a:stretch>
        </p:blipFill>
        <p:spPr>
          <a:xfrm>
            <a:off x="1404884" y="3110303"/>
            <a:ext cx="5658640" cy="552527"/>
          </a:xfrm>
          <a:prstGeom prst="rect">
            <a:avLst/>
          </a:prstGeom>
        </p:spPr>
      </p:pic>
      <p:pic>
        <p:nvPicPr>
          <p:cNvPr id="6" name="Picture 5"/>
          <p:cNvPicPr>
            <a:picLocks noChangeAspect="1"/>
          </p:cNvPicPr>
          <p:nvPr/>
        </p:nvPicPr>
        <p:blipFill>
          <a:blip r:embed="rId4"/>
          <a:stretch>
            <a:fillRect/>
          </a:stretch>
        </p:blipFill>
        <p:spPr>
          <a:xfrm>
            <a:off x="1404884" y="4120804"/>
            <a:ext cx="3639058" cy="238158"/>
          </a:xfrm>
          <a:prstGeom prst="rect">
            <a:avLst/>
          </a:prstGeom>
        </p:spPr>
      </p:pic>
    </p:spTree>
    <p:extLst>
      <p:ext uri="{BB962C8B-B14F-4D97-AF65-F5344CB8AC3E}">
        <p14:creationId xmlns:p14="http://schemas.microsoft.com/office/powerpoint/2010/main" val="1785087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3407" y="1634065"/>
            <a:ext cx="8846479" cy="3293390"/>
          </a:xfrm>
        </p:spPr>
      </p:pic>
    </p:spTree>
    <p:extLst>
      <p:ext uri="{BB962C8B-B14F-4D97-AF65-F5344CB8AC3E}">
        <p14:creationId xmlns:p14="http://schemas.microsoft.com/office/powerpoint/2010/main" val="12296732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TotalTime>
  <Words>326</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Mass Transfer Fundementals – Lecture 1</vt:lpstr>
      <vt:lpstr>Definition of Mass Transfer</vt:lpstr>
      <vt:lpstr>Properties difference used for Mass Transfer</vt:lpstr>
      <vt:lpstr>Mass Transfer Rate</vt:lpstr>
      <vt:lpstr>Note</vt:lpstr>
      <vt:lpstr>Ficks Law</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Transfer Fundementals – Lecture 1</dc:title>
  <dc:creator>Microsoft account</dc:creator>
  <cp:lastModifiedBy>Microsoft account</cp:lastModifiedBy>
  <cp:revision>8</cp:revision>
  <dcterms:created xsi:type="dcterms:W3CDTF">2021-10-31T19:34:14Z</dcterms:created>
  <dcterms:modified xsi:type="dcterms:W3CDTF">2022-01-08T18:14:32Z</dcterms:modified>
</cp:coreProperties>
</file>