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8" r:id="rId3"/>
    <p:sldId id="259" r:id="rId4"/>
    <p:sldId id="260"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C0FC1A85-1039-4DAA-B7A4-C249D6950A24}" type="datetimeFigureOut">
              <a:rPr lang="ar-IQ" smtClean="0"/>
              <a:t>26/06/1443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36F6218-7FB2-465D-801A-1588A058B232}" type="slidenum">
              <a:rPr lang="ar-IQ" smtClean="0"/>
              <a:t>‹#›</a:t>
            </a:fld>
            <a:endParaRPr lang="ar-IQ"/>
          </a:p>
        </p:txBody>
      </p:sp>
    </p:spTree>
    <p:extLst>
      <p:ext uri="{BB962C8B-B14F-4D97-AF65-F5344CB8AC3E}">
        <p14:creationId xmlns:p14="http://schemas.microsoft.com/office/powerpoint/2010/main" val="459786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0FC1A85-1039-4DAA-B7A4-C249D6950A24}" type="datetimeFigureOut">
              <a:rPr lang="ar-IQ" smtClean="0"/>
              <a:t>26/06/1443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36F6218-7FB2-465D-801A-1588A058B232}" type="slidenum">
              <a:rPr lang="ar-IQ" smtClean="0"/>
              <a:t>‹#›</a:t>
            </a:fld>
            <a:endParaRPr lang="ar-IQ"/>
          </a:p>
        </p:txBody>
      </p:sp>
    </p:spTree>
    <p:extLst>
      <p:ext uri="{BB962C8B-B14F-4D97-AF65-F5344CB8AC3E}">
        <p14:creationId xmlns:p14="http://schemas.microsoft.com/office/powerpoint/2010/main" val="4008255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0FC1A85-1039-4DAA-B7A4-C249D6950A24}" type="datetimeFigureOut">
              <a:rPr lang="ar-IQ" smtClean="0"/>
              <a:t>26/06/1443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36F6218-7FB2-465D-801A-1588A058B232}" type="slidenum">
              <a:rPr lang="ar-IQ" smtClean="0"/>
              <a:t>‹#›</a:t>
            </a:fld>
            <a:endParaRPr lang="ar-IQ"/>
          </a:p>
        </p:txBody>
      </p:sp>
    </p:spTree>
    <p:extLst>
      <p:ext uri="{BB962C8B-B14F-4D97-AF65-F5344CB8AC3E}">
        <p14:creationId xmlns:p14="http://schemas.microsoft.com/office/powerpoint/2010/main" val="2285371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0FC1A85-1039-4DAA-B7A4-C249D6950A24}" type="datetimeFigureOut">
              <a:rPr lang="ar-IQ" smtClean="0"/>
              <a:t>26/06/1443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36F6218-7FB2-465D-801A-1588A058B232}" type="slidenum">
              <a:rPr lang="ar-IQ" smtClean="0"/>
              <a:t>‹#›</a:t>
            </a:fld>
            <a:endParaRPr lang="ar-IQ"/>
          </a:p>
        </p:txBody>
      </p:sp>
    </p:spTree>
    <p:extLst>
      <p:ext uri="{BB962C8B-B14F-4D97-AF65-F5344CB8AC3E}">
        <p14:creationId xmlns:p14="http://schemas.microsoft.com/office/powerpoint/2010/main" val="1884251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0FC1A85-1039-4DAA-B7A4-C249D6950A24}" type="datetimeFigureOut">
              <a:rPr lang="ar-IQ" smtClean="0"/>
              <a:t>26/06/1443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36F6218-7FB2-465D-801A-1588A058B232}" type="slidenum">
              <a:rPr lang="ar-IQ" smtClean="0"/>
              <a:t>‹#›</a:t>
            </a:fld>
            <a:endParaRPr lang="ar-IQ"/>
          </a:p>
        </p:txBody>
      </p:sp>
    </p:spTree>
    <p:extLst>
      <p:ext uri="{BB962C8B-B14F-4D97-AF65-F5344CB8AC3E}">
        <p14:creationId xmlns:p14="http://schemas.microsoft.com/office/powerpoint/2010/main" val="1882351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C0FC1A85-1039-4DAA-B7A4-C249D6950A24}" type="datetimeFigureOut">
              <a:rPr lang="ar-IQ" smtClean="0"/>
              <a:t>26/06/1443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36F6218-7FB2-465D-801A-1588A058B232}" type="slidenum">
              <a:rPr lang="ar-IQ" smtClean="0"/>
              <a:t>‹#›</a:t>
            </a:fld>
            <a:endParaRPr lang="ar-IQ"/>
          </a:p>
        </p:txBody>
      </p:sp>
    </p:spTree>
    <p:extLst>
      <p:ext uri="{BB962C8B-B14F-4D97-AF65-F5344CB8AC3E}">
        <p14:creationId xmlns:p14="http://schemas.microsoft.com/office/powerpoint/2010/main" val="2696534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C0FC1A85-1039-4DAA-B7A4-C249D6950A24}" type="datetimeFigureOut">
              <a:rPr lang="ar-IQ" smtClean="0"/>
              <a:t>26/06/1443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936F6218-7FB2-465D-801A-1588A058B232}" type="slidenum">
              <a:rPr lang="ar-IQ" smtClean="0"/>
              <a:t>‹#›</a:t>
            </a:fld>
            <a:endParaRPr lang="ar-IQ"/>
          </a:p>
        </p:txBody>
      </p:sp>
    </p:spTree>
    <p:extLst>
      <p:ext uri="{BB962C8B-B14F-4D97-AF65-F5344CB8AC3E}">
        <p14:creationId xmlns:p14="http://schemas.microsoft.com/office/powerpoint/2010/main" val="798315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C0FC1A85-1039-4DAA-B7A4-C249D6950A24}" type="datetimeFigureOut">
              <a:rPr lang="ar-IQ" smtClean="0"/>
              <a:t>26/06/1443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936F6218-7FB2-465D-801A-1588A058B232}" type="slidenum">
              <a:rPr lang="ar-IQ" smtClean="0"/>
              <a:t>‹#›</a:t>
            </a:fld>
            <a:endParaRPr lang="ar-IQ"/>
          </a:p>
        </p:txBody>
      </p:sp>
    </p:spTree>
    <p:extLst>
      <p:ext uri="{BB962C8B-B14F-4D97-AF65-F5344CB8AC3E}">
        <p14:creationId xmlns:p14="http://schemas.microsoft.com/office/powerpoint/2010/main" val="1498154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0FC1A85-1039-4DAA-B7A4-C249D6950A24}" type="datetimeFigureOut">
              <a:rPr lang="ar-IQ" smtClean="0"/>
              <a:t>26/06/1443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936F6218-7FB2-465D-801A-1588A058B232}" type="slidenum">
              <a:rPr lang="ar-IQ" smtClean="0"/>
              <a:t>‹#›</a:t>
            </a:fld>
            <a:endParaRPr lang="ar-IQ"/>
          </a:p>
        </p:txBody>
      </p:sp>
    </p:spTree>
    <p:extLst>
      <p:ext uri="{BB962C8B-B14F-4D97-AF65-F5344CB8AC3E}">
        <p14:creationId xmlns:p14="http://schemas.microsoft.com/office/powerpoint/2010/main" val="2571775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0FC1A85-1039-4DAA-B7A4-C249D6950A24}" type="datetimeFigureOut">
              <a:rPr lang="ar-IQ" smtClean="0"/>
              <a:t>26/06/1443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36F6218-7FB2-465D-801A-1588A058B232}" type="slidenum">
              <a:rPr lang="ar-IQ" smtClean="0"/>
              <a:t>‹#›</a:t>
            </a:fld>
            <a:endParaRPr lang="ar-IQ"/>
          </a:p>
        </p:txBody>
      </p:sp>
    </p:spTree>
    <p:extLst>
      <p:ext uri="{BB962C8B-B14F-4D97-AF65-F5344CB8AC3E}">
        <p14:creationId xmlns:p14="http://schemas.microsoft.com/office/powerpoint/2010/main" val="246215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0FC1A85-1039-4DAA-B7A4-C249D6950A24}" type="datetimeFigureOut">
              <a:rPr lang="ar-IQ" smtClean="0"/>
              <a:t>26/06/1443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936F6218-7FB2-465D-801A-1588A058B232}" type="slidenum">
              <a:rPr lang="ar-IQ" smtClean="0"/>
              <a:t>‹#›</a:t>
            </a:fld>
            <a:endParaRPr lang="ar-IQ"/>
          </a:p>
        </p:txBody>
      </p:sp>
    </p:spTree>
    <p:extLst>
      <p:ext uri="{BB962C8B-B14F-4D97-AF65-F5344CB8AC3E}">
        <p14:creationId xmlns:p14="http://schemas.microsoft.com/office/powerpoint/2010/main" val="4190653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0FC1A85-1039-4DAA-B7A4-C249D6950A24}" type="datetimeFigureOut">
              <a:rPr lang="ar-IQ" smtClean="0"/>
              <a:t>26/06/1443</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36F6218-7FB2-465D-801A-1588A058B232}" type="slidenum">
              <a:rPr lang="ar-IQ" smtClean="0"/>
              <a:t>‹#›</a:t>
            </a:fld>
            <a:endParaRPr lang="ar-IQ"/>
          </a:p>
        </p:txBody>
      </p:sp>
    </p:spTree>
    <p:extLst>
      <p:ext uri="{BB962C8B-B14F-4D97-AF65-F5344CB8AC3E}">
        <p14:creationId xmlns:p14="http://schemas.microsoft.com/office/powerpoint/2010/main" val="25668062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المواطنة الرقمية</a:t>
            </a:r>
            <a:endParaRPr lang="ar-IQ" dirty="0"/>
          </a:p>
        </p:txBody>
      </p:sp>
      <p:sp>
        <p:nvSpPr>
          <p:cNvPr id="3" name="عنوان فرعي 2"/>
          <p:cNvSpPr>
            <a:spLocks noGrp="1"/>
          </p:cNvSpPr>
          <p:nvPr>
            <p:ph type="subTitle" idx="1"/>
          </p:nvPr>
        </p:nvSpPr>
        <p:spPr/>
        <p:txBody>
          <a:bodyPr/>
          <a:lstStyle/>
          <a:p>
            <a:r>
              <a:rPr lang="ar-IQ" dirty="0" smtClean="0">
                <a:solidFill>
                  <a:schemeClr val="tx1"/>
                </a:solidFill>
              </a:rPr>
              <a:t>م.م أمجد علي </a:t>
            </a:r>
            <a:endParaRPr lang="ar-IQ" dirty="0">
              <a:solidFill>
                <a:schemeClr val="tx1"/>
              </a:solidFill>
            </a:endParaRPr>
          </a:p>
        </p:txBody>
      </p:sp>
      <p:pic>
        <p:nvPicPr>
          <p:cNvPr id="4" name="Picture 2" descr="C:\Users\ABC\Desktop\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0233" y="304800"/>
            <a:ext cx="1980876" cy="197207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C:\Users\ABC\Desktop\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43272"/>
            <a:ext cx="2143125"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0387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2050" name="Picture 2" descr="C:\Users\ABC\Desktop\3.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9512" y="185281"/>
            <a:ext cx="8568952" cy="63400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3301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المواطنة الرقمية</a:t>
            </a:r>
            <a:endParaRPr lang="ar-IQ" dirty="0"/>
          </a:p>
        </p:txBody>
      </p:sp>
      <p:sp>
        <p:nvSpPr>
          <p:cNvPr id="3" name="عنصر نائب للمحتوى 2"/>
          <p:cNvSpPr>
            <a:spLocks noGrp="1"/>
          </p:cNvSpPr>
          <p:nvPr>
            <p:ph idx="1"/>
          </p:nvPr>
        </p:nvSpPr>
        <p:spPr/>
        <p:txBody>
          <a:bodyPr>
            <a:normAutofit fontScale="85000" lnSpcReduction="20000"/>
          </a:bodyPr>
          <a:lstStyle/>
          <a:p>
            <a:pPr marL="0" indent="0">
              <a:buNone/>
            </a:pPr>
            <a:r>
              <a:rPr lang="ar-IQ" b="1" dirty="0" smtClean="0">
                <a:solidFill>
                  <a:srgbClr val="FF0000"/>
                </a:solidFill>
                <a:latin typeface="Simplified Arabic" pitchFamily="18" charset="-78"/>
                <a:cs typeface="Simplified Arabic" pitchFamily="18" charset="-78"/>
              </a:rPr>
              <a:t>المواطنة الرقمية :- </a:t>
            </a:r>
          </a:p>
          <a:p>
            <a:pPr marL="0" indent="0">
              <a:buNone/>
            </a:pPr>
            <a:r>
              <a:rPr lang="ar-IQ" dirty="0" smtClean="0">
                <a:solidFill>
                  <a:srgbClr val="666666"/>
                </a:solidFill>
                <a:latin typeface="Simplified Arabic" pitchFamily="18" charset="-78"/>
                <a:cs typeface="Simplified Arabic" pitchFamily="18" charset="-78"/>
              </a:rPr>
              <a:t>بأنها قواعد السلوك المعتمدة في استخدامات التكنولوجيا المتعددة، مثل استخدامها من أجل التبادل الإلكتروني للمعلومات، والمشاركة الإلكترونية الكاملة في المجتمع، وشراء وبيع البضائع عن طريق الإنترنت، وغير ذلك. وتعرف أيضاً بأنها القدرة على المشاركة في المجتمع عبر شبكة الإنترنت، كما أن المواطن الرقمي هو المواطن الذي يستخدم الإنترنت بشكل منتظم وفعال.</a:t>
            </a:r>
            <a:r>
              <a:rPr lang="ar-IQ" dirty="0" smtClean="0">
                <a:latin typeface="Simplified Arabic" pitchFamily="18" charset="-78"/>
                <a:cs typeface="Simplified Arabic" pitchFamily="18" charset="-78"/>
              </a:rPr>
              <a:t/>
            </a:r>
            <a:br>
              <a:rPr lang="ar-IQ" dirty="0" smtClean="0">
                <a:latin typeface="Simplified Arabic" pitchFamily="18" charset="-78"/>
                <a:cs typeface="Simplified Arabic" pitchFamily="18" charset="-78"/>
              </a:rPr>
            </a:br>
            <a:r>
              <a:rPr lang="ar-IQ" dirty="0" smtClean="0">
                <a:solidFill>
                  <a:srgbClr val="666666"/>
                </a:solidFill>
                <a:latin typeface="Simplified Arabic" pitchFamily="18" charset="-78"/>
                <a:cs typeface="Simplified Arabic" pitchFamily="18" charset="-78"/>
              </a:rPr>
              <a:t>إن مفهوم المواطنة الرقمية إذاً له علاقة قوية بمنظومة التعليم، لأنها الكفيلة بمساعدة المعلمين والتربويين عموماً وأولياء الأمور لفهم ما يجب على الطلاب معرفته من أجل استخدام التكنولوجيا بشكل مناسب. فالمواطنة الرقمية هي أكثر من مجرد أداة تعليمية، بل هي وسيلة لإعداد الطلاب للانخراط الكامل في المجتمع والمشاركة الفاعلة في خدمة مصالح الوطن عموما وفي المجال الرقمي خصوصاً.</a:t>
            </a:r>
            <a:endParaRPr lang="ar-IQ" dirty="0" smtClean="0">
              <a:latin typeface="Simplified Arabic" pitchFamily="18" charset="-78"/>
              <a:cs typeface="Simplified Arabic" pitchFamily="18" charset="-78"/>
            </a:endParaRPr>
          </a:p>
          <a:p>
            <a:endParaRPr lang="ar-IQ" dirty="0" smtClean="0">
              <a:latin typeface="Simplified Arabic" pitchFamily="18" charset="-78"/>
              <a:cs typeface="Simplified Arabic" pitchFamily="18" charset="-78"/>
            </a:endParaRPr>
          </a:p>
          <a:p>
            <a:endParaRPr lang="ar-IQ" dirty="0"/>
          </a:p>
        </p:txBody>
      </p:sp>
    </p:spTree>
    <p:extLst>
      <p:ext uri="{BB962C8B-B14F-4D97-AF65-F5344CB8AC3E}">
        <p14:creationId xmlns:p14="http://schemas.microsoft.com/office/powerpoint/2010/main" val="27349685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smtClean="0"/>
              <a:t>المواطنة الرقمية</a:t>
            </a:r>
            <a:endParaRPr lang="ar-IQ"/>
          </a:p>
        </p:txBody>
      </p:sp>
      <p:sp>
        <p:nvSpPr>
          <p:cNvPr id="3" name="عنصر نائب للمحتوى 2"/>
          <p:cNvSpPr>
            <a:spLocks noGrp="1"/>
          </p:cNvSpPr>
          <p:nvPr>
            <p:ph idx="1"/>
          </p:nvPr>
        </p:nvSpPr>
        <p:spPr/>
        <p:txBody>
          <a:bodyPr>
            <a:normAutofit fontScale="62500" lnSpcReduction="20000"/>
          </a:bodyPr>
          <a:lstStyle/>
          <a:p>
            <a:r>
              <a:rPr lang="ar-IQ" dirty="0" smtClean="0">
                <a:solidFill>
                  <a:srgbClr val="666666"/>
                </a:solidFill>
                <a:latin typeface="Simplified Arabic" pitchFamily="18" charset="-78"/>
                <a:cs typeface="Simplified Arabic" pitchFamily="18" charset="-78"/>
              </a:rPr>
              <a:t>مع ثورة الاتصالات الرقمية وما وفرته من تسهيل وسرعة في عمليات التواصل والوصول إلى مصادر المعلومات، ومع ما تحمله هذه الثورة من نتائج ذات آثار إيجابية على الفرد والمجتمع إذا تم استغلال وسائل الاتصال والتقنية الحديثة على الوجه الأمثل، فإن آثارها السلبية تبرز مع التمرد على القواعد الأخلاقية والضوابط القانونية والمبادئ الأساسية التي تنظم شؤون الحياة الإنسانية.</a:t>
            </a:r>
            <a:r>
              <a:rPr lang="ar-IQ" dirty="0" smtClean="0">
                <a:latin typeface="Simplified Arabic" pitchFamily="18" charset="-78"/>
                <a:cs typeface="Simplified Arabic" pitchFamily="18" charset="-78"/>
              </a:rPr>
              <a:t/>
            </a:r>
            <a:br>
              <a:rPr lang="ar-IQ" dirty="0" smtClean="0">
                <a:latin typeface="Simplified Arabic" pitchFamily="18" charset="-78"/>
                <a:cs typeface="Simplified Arabic" pitchFamily="18" charset="-78"/>
              </a:rPr>
            </a:br>
            <a:r>
              <a:rPr lang="ar-IQ" dirty="0" smtClean="0">
                <a:solidFill>
                  <a:srgbClr val="666666"/>
                </a:solidFill>
                <a:latin typeface="Simplified Arabic" pitchFamily="18" charset="-78"/>
                <a:cs typeface="Simplified Arabic" pitchFamily="18" charset="-78"/>
              </a:rPr>
              <a:t>فإذا كنا سابقاً نستطيع معرفة اهتمامات أبنائنا ومراقبة علاقاتهم بالآخرين، فقد أصبحوا الآن يتواصلون مع مجهولين رقميين يشكلون خطراً محتملاً قوياً، وقد يتصفحون مواقع مشبوهة خطيرة، وأصبح من شبه المستحيل مراقبة كل ما يشاهدونه من صفحات ومن يتصلون به من أشخاص مع انتشار الأجهزة اللوحية والكفية والهواتف الذكية المحمولة في كل زمان ومكان، خصوصاً إذا استحضرنا أن الدراسات العلمية أثبتت أن معدل استخدام الأطفال والمراهقين لهذه الأجهزة قد يصل إلى ثماني ساعات يومياً، أي أكثر من الساعات التي يقضونها مع آبائهم وأمهاتهم ومعلميهم، إنها إذاً بحق أقوى ما يؤثر في أبنائنا، ويبقى لنا أن نختار إما أن يكون هذا التأثير بالسلب حين لا نهتم ولا نوجه أبناءنا، أو بالإيجاب حين نعلمهم قواعد الاستخدام ونوجههم ونحميهم من الأخطار.</a:t>
            </a:r>
            <a:r>
              <a:rPr lang="ar-IQ" dirty="0" smtClean="0">
                <a:latin typeface="Simplified Arabic" pitchFamily="18" charset="-78"/>
                <a:cs typeface="Simplified Arabic" pitchFamily="18" charset="-78"/>
              </a:rPr>
              <a:t/>
            </a:r>
            <a:br>
              <a:rPr lang="ar-IQ" dirty="0" smtClean="0">
                <a:latin typeface="Simplified Arabic" pitchFamily="18" charset="-78"/>
                <a:cs typeface="Simplified Arabic" pitchFamily="18" charset="-78"/>
              </a:rPr>
            </a:br>
            <a:r>
              <a:rPr lang="ar-IQ" dirty="0" smtClean="0">
                <a:solidFill>
                  <a:srgbClr val="666666"/>
                </a:solidFill>
                <a:latin typeface="Simplified Arabic" pitchFamily="18" charset="-78"/>
                <a:cs typeface="Simplified Arabic" pitchFamily="18" charset="-78"/>
              </a:rPr>
              <a:t>لا بد من تحديد سياسة وقائية تحفيزية، وقائية ضد أخطار التكنولوجيا، وتحفيزية على الاستفادة المثلى من </a:t>
            </a:r>
            <a:r>
              <a:rPr lang="ar-IQ" dirty="0" err="1" smtClean="0">
                <a:solidFill>
                  <a:srgbClr val="666666"/>
                </a:solidFill>
                <a:latin typeface="Simplified Arabic" pitchFamily="18" charset="-78"/>
                <a:cs typeface="Simplified Arabic" pitchFamily="18" charset="-78"/>
              </a:rPr>
              <a:t>إيجابياتها</a:t>
            </a:r>
            <a:r>
              <a:rPr lang="ar-IQ" dirty="0" smtClean="0">
                <a:solidFill>
                  <a:srgbClr val="666666"/>
                </a:solidFill>
                <a:latin typeface="Simplified Arabic" pitchFamily="18" charset="-78"/>
                <a:cs typeface="Simplified Arabic" pitchFamily="18" charset="-78"/>
              </a:rPr>
              <a:t>. إننا لا نتحدث هنا عن سياسة جديدة يجب أن نكتب سطورها للمرة الاولى ولم يسبقنا إليها أحد، بل نتحدث عما يسمى في دول العالم المتقدم بمفهوم المواطنة الرقمية </a:t>
            </a:r>
            <a:r>
              <a:rPr lang="en-US" dirty="0" smtClean="0">
                <a:solidFill>
                  <a:srgbClr val="666666"/>
                </a:solidFill>
                <a:latin typeface="Simplified Arabic" pitchFamily="18" charset="-78"/>
                <a:cs typeface="Simplified Arabic" pitchFamily="18" charset="-78"/>
              </a:rPr>
              <a:t>Digital Citizenship.</a:t>
            </a:r>
            <a:endParaRPr lang="ar-IQ" dirty="0" smtClean="0">
              <a:latin typeface="Simplified Arabic" pitchFamily="18" charset="-78"/>
              <a:cs typeface="Simplified Arabic" pitchFamily="18" charset="-78"/>
            </a:endParaRPr>
          </a:p>
          <a:p>
            <a:endParaRPr lang="ar-IQ" dirty="0" smtClean="0">
              <a:latin typeface="Simplified Arabic" pitchFamily="18" charset="-78"/>
              <a:cs typeface="Simplified Arabic" pitchFamily="18" charset="-78"/>
            </a:endParaRPr>
          </a:p>
          <a:p>
            <a:endParaRPr lang="ar-IQ" dirty="0"/>
          </a:p>
        </p:txBody>
      </p:sp>
    </p:spTree>
    <p:extLst>
      <p:ext uri="{BB962C8B-B14F-4D97-AF65-F5344CB8AC3E}">
        <p14:creationId xmlns:p14="http://schemas.microsoft.com/office/powerpoint/2010/main" val="119823064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130</Words>
  <Application>Microsoft Office PowerPoint</Application>
  <PresentationFormat>عرض على الشاشة (3:4)‏</PresentationFormat>
  <Paragraphs>7</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نسق Office</vt:lpstr>
      <vt:lpstr>المواطنة الرقمية</vt:lpstr>
      <vt:lpstr>عرض تقديمي في PowerPoint</vt:lpstr>
      <vt:lpstr>المواطنة الرقمية</vt:lpstr>
      <vt:lpstr>المواطنة الرقمية</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المواطنة الرقمية</dc:title>
  <dc:creator>DR.Ahmed Saker 2o1O</dc:creator>
  <cp:lastModifiedBy>DR.Ahmed Saker 2o1O</cp:lastModifiedBy>
  <cp:revision>1</cp:revision>
  <dcterms:created xsi:type="dcterms:W3CDTF">2022-01-29T18:04:35Z</dcterms:created>
  <dcterms:modified xsi:type="dcterms:W3CDTF">2022-01-29T18:08:35Z</dcterms:modified>
</cp:coreProperties>
</file>