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7" r:id="rId4"/>
    <p:sldId id="258" r:id="rId5"/>
    <p:sldId id="259" r:id="rId6"/>
    <p:sldId id="260" r:id="rId7"/>
    <p:sldId id="262" r:id="rId8"/>
    <p:sldId id="268" r:id="rId9"/>
    <p:sldId id="261" r:id="rId10"/>
    <p:sldId id="263" r:id="rId11"/>
    <p:sldId id="269" r:id="rId12"/>
    <p:sldId id="264" r:id="rId13"/>
    <p:sldId id="265"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15CE6CD-3E31-4DEB-B50D-C1801ACDB6EF}" type="datetimeFigureOut">
              <a:rPr lang="ar-IQ" smtClean="0"/>
              <a:t>26/06/1443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FDF15F6-C438-4189-8B58-3BCAEE9B266A}" type="slidenum">
              <a:rPr lang="ar-IQ" smtClean="0"/>
              <a:t>‹#›</a:t>
            </a:fld>
            <a:endParaRPr lang="ar-IQ"/>
          </a:p>
        </p:txBody>
      </p:sp>
    </p:spTree>
    <p:extLst>
      <p:ext uri="{BB962C8B-B14F-4D97-AF65-F5344CB8AC3E}">
        <p14:creationId xmlns:p14="http://schemas.microsoft.com/office/powerpoint/2010/main" val="4057695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15CE6CD-3E31-4DEB-B50D-C1801ACDB6EF}" type="datetimeFigureOut">
              <a:rPr lang="ar-IQ" smtClean="0"/>
              <a:t>26/06/1443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FDF15F6-C438-4189-8B58-3BCAEE9B266A}" type="slidenum">
              <a:rPr lang="ar-IQ" smtClean="0"/>
              <a:t>‹#›</a:t>
            </a:fld>
            <a:endParaRPr lang="ar-IQ"/>
          </a:p>
        </p:txBody>
      </p:sp>
    </p:spTree>
    <p:extLst>
      <p:ext uri="{BB962C8B-B14F-4D97-AF65-F5344CB8AC3E}">
        <p14:creationId xmlns:p14="http://schemas.microsoft.com/office/powerpoint/2010/main" val="251101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15CE6CD-3E31-4DEB-B50D-C1801ACDB6EF}" type="datetimeFigureOut">
              <a:rPr lang="ar-IQ" smtClean="0"/>
              <a:t>26/06/1443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FDF15F6-C438-4189-8B58-3BCAEE9B266A}" type="slidenum">
              <a:rPr lang="ar-IQ" smtClean="0"/>
              <a:t>‹#›</a:t>
            </a:fld>
            <a:endParaRPr lang="ar-IQ"/>
          </a:p>
        </p:txBody>
      </p:sp>
    </p:spTree>
    <p:extLst>
      <p:ext uri="{BB962C8B-B14F-4D97-AF65-F5344CB8AC3E}">
        <p14:creationId xmlns:p14="http://schemas.microsoft.com/office/powerpoint/2010/main" val="508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15CE6CD-3E31-4DEB-B50D-C1801ACDB6EF}" type="datetimeFigureOut">
              <a:rPr lang="ar-IQ" smtClean="0"/>
              <a:t>26/06/1443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FDF15F6-C438-4189-8B58-3BCAEE9B266A}" type="slidenum">
              <a:rPr lang="ar-IQ" smtClean="0"/>
              <a:t>‹#›</a:t>
            </a:fld>
            <a:endParaRPr lang="ar-IQ"/>
          </a:p>
        </p:txBody>
      </p:sp>
    </p:spTree>
    <p:extLst>
      <p:ext uri="{BB962C8B-B14F-4D97-AF65-F5344CB8AC3E}">
        <p14:creationId xmlns:p14="http://schemas.microsoft.com/office/powerpoint/2010/main" val="308452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15CE6CD-3E31-4DEB-B50D-C1801ACDB6EF}" type="datetimeFigureOut">
              <a:rPr lang="ar-IQ" smtClean="0"/>
              <a:t>26/06/1443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FDF15F6-C438-4189-8B58-3BCAEE9B266A}" type="slidenum">
              <a:rPr lang="ar-IQ" smtClean="0"/>
              <a:t>‹#›</a:t>
            </a:fld>
            <a:endParaRPr lang="ar-IQ"/>
          </a:p>
        </p:txBody>
      </p:sp>
    </p:spTree>
    <p:extLst>
      <p:ext uri="{BB962C8B-B14F-4D97-AF65-F5344CB8AC3E}">
        <p14:creationId xmlns:p14="http://schemas.microsoft.com/office/powerpoint/2010/main" val="3502610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15CE6CD-3E31-4DEB-B50D-C1801ACDB6EF}" type="datetimeFigureOut">
              <a:rPr lang="ar-IQ" smtClean="0"/>
              <a:t>26/06/1443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FDF15F6-C438-4189-8B58-3BCAEE9B266A}" type="slidenum">
              <a:rPr lang="ar-IQ" smtClean="0"/>
              <a:t>‹#›</a:t>
            </a:fld>
            <a:endParaRPr lang="ar-IQ"/>
          </a:p>
        </p:txBody>
      </p:sp>
    </p:spTree>
    <p:extLst>
      <p:ext uri="{BB962C8B-B14F-4D97-AF65-F5344CB8AC3E}">
        <p14:creationId xmlns:p14="http://schemas.microsoft.com/office/powerpoint/2010/main" val="654795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15CE6CD-3E31-4DEB-B50D-C1801ACDB6EF}" type="datetimeFigureOut">
              <a:rPr lang="ar-IQ" smtClean="0"/>
              <a:t>26/06/1443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FDF15F6-C438-4189-8B58-3BCAEE9B266A}" type="slidenum">
              <a:rPr lang="ar-IQ" smtClean="0"/>
              <a:t>‹#›</a:t>
            </a:fld>
            <a:endParaRPr lang="ar-IQ"/>
          </a:p>
        </p:txBody>
      </p:sp>
    </p:spTree>
    <p:extLst>
      <p:ext uri="{BB962C8B-B14F-4D97-AF65-F5344CB8AC3E}">
        <p14:creationId xmlns:p14="http://schemas.microsoft.com/office/powerpoint/2010/main" val="3856571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15CE6CD-3E31-4DEB-B50D-C1801ACDB6EF}" type="datetimeFigureOut">
              <a:rPr lang="ar-IQ" smtClean="0"/>
              <a:t>26/06/1443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FDF15F6-C438-4189-8B58-3BCAEE9B266A}" type="slidenum">
              <a:rPr lang="ar-IQ" smtClean="0"/>
              <a:t>‹#›</a:t>
            </a:fld>
            <a:endParaRPr lang="ar-IQ"/>
          </a:p>
        </p:txBody>
      </p:sp>
    </p:spTree>
    <p:extLst>
      <p:ext uri="{BB962C8B-B14F-4D97-AF65-F5344CB8AC3E}">
        <p14:creationId xmlns:p14="http://schemas.microsoft.com/office/powerpoint/2010/main" val="150187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15CE6CD-3E31-4DEB-B50D-C1801ACDB6EF}" type="datetimeFigureOut">
              <a:rPr lang="ar-IQ" smtClean="0"/>
              <a:t>26/06/1443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FDF15F6-C438-4189-8B58-3BCAEE9B266A}" type="slidenum">
              <a:rPr lang="ar-IQ" smtClean="0"/>
              <a:t>‹#›</a:t>
            </a:fld>
            <a:endParaRPr lang="ar-IQ"/>
          </a:p>
        </p:txBody>
      </p:sp>
    </p:spTree>
    <p:extLst>
      <p:ext uri="{BB962C8B-B14F-4D97-AF65-F5344CB8AC3E}">
        <p14:creationId xmlns:p14="http://schemas.microsoft.com/office/powerpoint/2010/main" val="2263038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15CE6CD-3E31-4DEB-B50D-C1801ACDB6EF}" type="datetimeFigureOut">
              <a:rPr lang="ar-IQ" smtClean="0"/>
              <a:t>26/06/1443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FDF15F6-C438-4189-8B58-3BCAEE9B266A}" type="slidenum">
              <a:rPr lang="ar-IQ" smtClean="0"/>
              <a:t>‹#›</a:t>
            </a:fld>
            <a:endParaRPr lang="ar-IQ"/>
          </a:p>
        </p:txBody>
      </p:sp>
    </p:spTree>
    <p:extLst>
      <p:ext uri="{BB962C8B-B14F-4D97-AF65-F5344CB8AC3E}">
        <p14:creationId xmlns:p14="http://schemas.microsoft.com/office/powerpoint/2010/main" val="167558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15CE6CD-3E31-4DEB-B50D-C1801ACDB6EF}" type="datetimeFigureOut">
              <a:rPr lang="ar-IQ" smtClean="0"/>
              <a:t>26/06/1443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FDF15F6-C438-4189-8B58-3BCAEE9B266A}" type="slidenum">
              <a:rPr lang="ar-IQ" smtClean="0"/>
              <a:t>‹#›</a:t>
            </a:fld>
            <a:endParaRPr lang="ar-IQ"/>
          </a:p>
        </p:txBody>
      </p:sp>
    </p:spTree>
    <p:extLst>
      <p:ext uri="{BB962C8B-B14F-4D97-AF65-F5344CB8AC3E}">
        <p14:creationId xmlns:p14="http://schemas.microsoft.com/office/powerpoint/2010/main" val="366323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15CE6CD-3E31-4DEB-B50D-C1801ACDB6EF}" type="datetimeFigureOut">
              <a:rPr lang="ar-IQ" smtClean="0"/>
              <a:t>26/06/1443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FDF15F6-C438-4189-8B58-3BCAEE9B266A}" type="slidenum">
              <a:rPr lang="ar-IQ" smtClean="0"/>
              <a:t>‹#›</a:t>
            </a:fld>
            <a:endParaRPr lang="ar-IQ"/>
          </a:p>
        </p:txBody>
      </p:sp>
    </p:spTree>
    <p:extLst>
      <p:ext uri="{BB962C8B-B14F-4D97-AF65-F5344CB8AC3E}">
        <p14:creationId xmlns:p14="http://schemas.microsoft.com/office/powerpoint/2010/main" val="2161396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8"/>
            <a:ext cx="7772400" cy="3672408"/>
          </a:xfrm>
        </p:spPr>
        <p:txBody>
          <a:bodyPr>
            <a:normAutofit/>
          </a:bodyPr>
          <a:lstStyle/>
          <a:p>
            <a:r>
              <a:rPr lang="ar-IQ" dirty="0" smtClean="0"/>
              <a:t/>
            </a:r>
            <a:br>
              <a:rPr lang="ar-IQ" dirty="0" smtClean="0"/>
            </a:br>
            <a:r>
              <a:rPr lang="ar-IQ" dirty="0"/>
              <a:t/>
            </a:r>
            <a:br>
              <a:rPr lang="ar-IQ" dirty="0"/>
            </a:br>
            <a:r>
              <a:rPr lang="ar-IQ" dirty="0" smtClean="0"/>
              <a:t/>
            </a:r>
            <a:br>
              <a:rPr lang="ar-IQ" dirty="0" smtClean="0"/>
            </a:br>
            <a:r>
              <a:rPr lang="ar-IQ" b="1" dirty="0">
                <a:latin typeface="Simplified Arabic" pitchFamily="18" charset="-78"/>
                <a:cs typeface="Simplified Arabic" pitchFamily="18" charset="-78"/>
              </a:rPr>
              <a:t/>
            </a:r>
            <a:br>
              <a:rPr lang="ar-IQ" b="1" dirty="0">
                <a:latin typeface="Simplified Arabic" pitchFamily="18" charset="-78"/>
                <a:cs typeface="Simplified Arabic" pitchFamily="18" charset="-78"/>
              </a:rPr>
            </a:br>
            <a:r>
              <a:rPr lang="ar-IQ" b="1" dirty="0" smtClean="0">
                <a:latin typeface="Simplified Arabic" pitchFamily="18" charset="-78"/>
                <a:cs typeface="Simplified Arabic" pitchFamily="18" charset="-78"/>
              </a:rPr>
              <a:t>مفهوم </a:t>
            </a:r>
            <a:r>
              <a:rPr lang="ar-IQ" b="1" dirty="0" smtClean="0">
                <a:latin typeface="Simplified Arabic" pitchFamily="18" charset="-78"/>
                <a:cs typeface="Simplified Arabic" pitchFamily="18" charset="-78"/>
              </a:rPr>
              <a:t>المواطنة</a:t>
            </a:r>
            <a:endParaRPr lang="ar-IQ" b="1" dirty="0">
              <a:latin typeface="Simplified Arabic" pitchFamily="18" charset="-78"/>
              <a:cs typeface="Simplified Arabic" pitchFamily="18" charset="-78"/>
            </a:endParaRPr>
          </a:p>
        </p:txBody>
      </p:sp>
      <p:sp>
        <p:nvSpPr>
          <p:cNvPr id="3" name="عنوان فرعي 2"/>
          <p:cNvSpPr>
            <a:spLocks noGrp="1"/>
          </p:cNvSpPr>
          <p:nvPr>
            <p:ph type="subTitle" idx="1"/>
          </p:nvPr>
        </p:nvSpPr>
        <p:spPr/>
        <p:txBody>
          <a:bodyPr>
            <a:normAutofit/>
          </a:bodyPr>
          <a:lstStyle/>
          <a:p>
            <a:endParaRPr lang="ar-IQ" sz="4400" b="1" dirty="0" smtClean="0">
              <a:solidFill>
                <a:schemeClr val="tx1"/>
              </a:solidFill>
              <a:latin typeface="Simplified Arabic" pitchFamily="18" charset="-78"/>
              <a:cs typeface="Simplified Arabic" pitchFamily="18" charset="-78"/>
            </a:endParaRPr>
          </a:p>
          <a:p>
            <a:r>
              <a:rPr lang="ar-IQ" sz="4400" b="1" dirty="0" smtClean="0">
                <a:solidFill>
                  <a:schemeClr val="tx1"/>
                </a:solidFill>
                <a:latin typeface="Simplified Arabic" pitchFamily="18" charset="-78"/>
                <a:cs typeface="Simplified Arabic" pitchFamily="18" charset="-78"/>
              </a:rPr>
              <a:t>م.م أمجد علي </a:t>
            </a:r>
            <a:endParaRPr lang="ar-IQ" sz="4400" b="1" dirty="0">
              <a:solidFill>
                <a:schemeClr val="tx1"/>
              </a:solidFill>
              <a:latin typeface="Simplified Arabic" pitchFamily="18" charset="-78"/>
              <a:cs typeface="Simplified Arabic" pitchFamily="18" charset="-78"/>
            </a:endParaRPr>
          </a:p>
        </p:txBody>
      </p:sp>
      <p:pic>
        <p:nvPicPr>
          <p:cNvPr id="4" name="Picture 2" descr="C:\Users\ABC\Deskto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3" y="304800"/>
            <a:ext cx="1980876" cy="19720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ABC\Desktop\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43272"/>
            <a:ext cx="2143125"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954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المواطنة الرقمية</a:t>
            </a:r>
            <a:endParaRPr lang="ar-IQ" dirty="0"/>
          </a:p>
        </p:txBody>
      </p:sp>
      <p:sp>
        <p:nvSpPr>
          <p:cNvPr id="3" name="عنصر نائب للمحتوى 2"/>
          <p:cNvSpPr>
            <a:spLocks noGrp="1"/>
          </p:cNvSpPr>
          <p:nvPr>
            <p:ph idx="1"/>
          </p:nvPr>
        </p:nvSpPr>
        <p:spPr>
          <a:xfrm>
            <a:off x="457200" y="1268760"/>
            <a:ext cx="8229600" cy="4857403"/>
          </a:xfrm>
        </p:spPr>
        <p:txBody>
          <a:bodyPr>
            <a:noAutofit/>
          </a:bodyPr>
          <a:lstStyle/>
          <a:p>
            <a:r>
              <a:rPr lang="ar-IQ" sz="2000" dirty="0" smtClean="0">
                <a:solidFill>
                  <a:srgbClr val="666666"/>
                </a:solidFill>
                <a:latin typeface="Simplified Arabic" pitchFamily="18" charset="-78"/>
                <a:cs typeface="Simplified Arabic" pitchFamily="18" charset="-78"/>
              </a:rPr>
              <a:t>مع ثورة الاتصالات الرقمية وما وفرته من تسهيل وسرعة في عمليات التواصل والوصول إلى مصادر المعلومات، ومع ما تحمله هذه الثورة من نتائج ذات آثار إيجابية على الفرد والمجتمع إذا تم استغلال وسائل الاتصال والتقنية الحديثة على الوجه الأمثل، فإن آثارها السلبية تبرز مع التمرد على القواعد الأخلاقية والضوابط القانونية والمبادئ الأساسية التي تنظم شؤون الحياة الإنسانية.</a:t>
            </a:r>
            <a:r>
              <a:rPr lang="ar-IQ" sz="2000" dirty="0" smtClean="0">
                <a:latin typeface="Simplified Arabic" pitchFamily="18" charset="-78"/>
                <a:cs typeface="Simplified Arabic" pitchFamily="18" charset="-78"/>
              </a:rPr>
              <a:t/>
            </a:r>
            <a:br>
              <a:rPr lang="ar-IQ" sz="2000" dirty="0" smtClean="0">
                <a:latin typeface="Simplified Arabic" pitchFamily="18" charset="-78"/>
                <a:cs typeface="Simplified Arabic" pitchFamily="18" charset="-78"/>
              </a:rPr>
            </a:br>
            <a:r>
              <a:rPr lang="ar-IQ" sz="2000" dirty="0" smtClean="0">
                <a:solidFill>
                  <a:srgbClr val="666666"/>
                </a:solidFill>
                <a:latin typeface="Simplified Arabic" pitchFamily="18" charset="-78"/>
                <a:cs typeface="Simplified Arabic" pitchFamily="18" charset="-78"/>
              </a:rPr>
              <a:t>فإذا كنا سابقاً نستطيع معرفة اهتمامات أبنائنا ومراقبة علاقاتهم بالآخرين، فقد أصبحوا الآن يتواصلون مع مجهولين رقميين يشكلون خطراً محتملاً قوياً، وقد يتصفحون مواقع مشبوهة خطيرة، وأصبح من شبه المستحيل مراقبة كل ما يشاهدونه من صفحات ومن يتصلون به من أشخاص مع انتشار الأجهزة اللوحية والكفية والهواتف الذكية المحمولة في كل زمان ومكان، خصوصاً إذا استحضرنا أن الدراسات العلمية أثبتت أن معدل استخدام الأطفال والمراهقين لهذه الأجهزة قد يصل إلى ثماني ساعات يومياً، أي أكثر من الساعات التي يقضونها مع آبائهم وأمهاتهم ومعلميهم، إنها إذاً بحق أقوى ما يؤثر في أبنائنا، ويبقى لنا أن نختار إما أن يكون هذا التأثير بالسلب حين لا نهتم ولا نوجه أبناءنا، أو بالإيجاب حين نعلمهم قواعد الاستخدام ونوجههم ونحميهم من الأخطار.</a:t>
            </a:r>
            <a:r>
              <a:rPr lang="ar-IQ" sz="2000" dirty="0" smtClean="0">
                <a:latin typeface="Simplified Arabic" pitchFamily="18" charset="-78"/>
                <a:cs typeface="Simplified Arabic" pitchFamily="18" charset="-78"/>
              </a:rPr>
              <a:t/>
            </a:r>
            <a:br>
              <a:rPr lang="ar-IQ" sz="2000" dirty="0" smtClean="0">
                <a:latin typeface="Simplified Arabic" pitchFamily="18" charset="-78"/>
                <a:cs typeface="Simplified Arabic" pitchFamily="18" charset="-78"/>
              </a:rPr>
            </a:br>
            <a:r>
              <a:rPr lang="ar-IQ" sz="2000" dirty="0" smtClean="0">
                <a:solidFill>
                  <a:srgbClr val="666666"/>
                </a:solidFill>
                <a:latin typeface="Simplified Arabic" pitchFamily="18" charset="-78"/>
                <a:cs typeface="Simplified Arabic" pitchFamily="18" charset="-78"/>
              </a:rPr>
              <a:t>لا بد من تحديد سياسة وقائية تحفيزية، وقائية ضد أخطار التكنولوجيا، وتحفيزية على الاستفادة المثلى من </a:t>
            </a:r>
            <a:r>
              <a:rPr lang="ar-IQ" sz="2000" dirty="0" err="1" smtClean="0">
                <a:solidFill>
                  <a:srgbClr val="666666"/>
                </a:solidFill>
                <a:latin typeface="Simplified Arabic" pitchFamily="18" charset="-78"/>
                <a:cs typeface="Simplified Arabic" pitchFamily="18" charset="-78"/>
              </a:rPr>
              <a:t>إيجابياتها</a:t>
            </a:r>
            <a:r>
              <a:rPr lang="ar-IQ" sz="2000" dirty="0" smtClean="0">
                <a:solidFill>
                  <a:srgbClr val="666666"/>
                </a:solidFill>
                <a:latin typeface="Simplified Arabic" pitchFamily="18" charset="-78"/>
                <a:cs typeface="Simplified Arabic" pitchFamily="18" charset="-78"/>
              </a:rPr>
              <a:t>. إننا لا نتحدث هنا عن سياسة جديدة يجب أن نكتب سطورها للمرة الاولى ولم يسبقنا إليها أحد، بل نتحدث عما يسمى في دول العالم المتقدم بمفهوم المواطنة الرقمية </a:t>
            </a:r>
            <a:r>
              <a:rPr lang="en-US" sz="2000" dirty="0" smtClean="0">
                <a:solidFill>
                  <a:srgbClr val="666666"/>
                </a:solidFill>
                <a:latin typeface="Simplified Arabic" pitchFamily="18" charset="-78"/>
                <a:cs typeface="Simplified Arabic" pitchFamily="18" charset="-78"/>
              </a:rPr>
              <a:t>Digital Citizenship.</a:t>
            </a:r>
            <a:endParaRPr lang="ar-IQ" sz="2000" dirty="0" smtClean="0">
              <a:latin typeface="Simplified Arabic" pitchFamily="18" charset="-78"/>
              <a:cs typeface="Simplified Arabic" pitchFamily="18" charset="-78"/>
            </a:endParaRPr>
          </a:p>
          <a:p>
            <a:endParaRPr lang="ar-IQ"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2680947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BC\Desktop\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236822"/>
            <a:ext cx="8919379" cy="643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551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المواطنة العالمية</a:t>
            </a:r>
            <a:endParaRPr lang="ar-IQ" dirty="0"/>
          </a:p>
        </p:txBody>
      </p:sp>
      <p:sp>
        <p:nvSpPr>
          <p:cNvPr id="3" name="عنصر نائب للمحتوى 2"/>
          <p:cNvSpPr>
            <a:spLocks noGrp="1"/>
          </p:cNvSpPr>
          <p:nvPr>
            <p:ph idx="1"/>
          </p:nvPr>
        </p:nvSpPr>
        <p:spPr>
          <a:xfrm>
            <a:off x="457200" y="1268760"/>
            <a:ext cx="8229600" cy="4857403"/>
          </a:xfrm>
        </p:spPr>
        <p:txBody>
          <a:bodyPr>
            <a:noAutofit/>
          </a:bodyPr>
          <a:lstStyle/>
          <a:p>
            <a:r>
              <a:rPr lang="ar-IQ" sz="2800" dirty="0" smtClean="0">
                <a:solidFill>
                  <a:srgbClr val="000000"/>
                </a:solidFill>
                <a:latin typeface="Simplified Arabic" pitchFamily="18" charset="-78"/>
                <a:cs typeface="Simplified Arabic" pitchFamily="18" charset="-78"/>
              </a:rPr>
              <a:t>إن التعريفات الواردة بصدد «</a:t>
            </a:r>
            <a:r>
              <a:rPr lang="ar-IQ" sz="2800" b="1" dirty="0" smtClean="0">
                <a:solidFill>
                  <a:srgbClr val="000000"/>
                </a:solidFill>
                <a:latin typeface="Simplified Arabic" pitchFamily="18" charset="-78"/>
                <a:cs typeface="Simplified Arabic" pitchFamily="18" charset="-78"/>
              </a:rPr>
              <a:t>المواطن العالمي</a:t>
            </a:r>
            <a:r>
              <a:rPr lang="ar-IQ" sz="2800" dirty="0" smtClean="0">
                <a:solidFill>
                  <a:srgbClr val="000000"/>
                </a:solidFill>
                <a:latin typeface="Simplified Arabic" pitchFamily="18" charset="-78"/>
                <a:cs typeface="Simplified Arabic" pitchFamily="18" charset="-78"/>
              </a:rPr>
              <a:t>» أو «</a:t>
            </a:r>
            <a:r>
              <a:rPr lang="ar-IQ" sz="2800" b="1" dirty="0" smtClean="0">
                <a:solidFill>
                  <a:srgbClr val="000000"/>
                </a:solidFill>
                <a:latin typeface="Simplified Arabic" pitchFamily="18" charset="-78"/>
                <a:cs typeface="Simplified Arabic" pitchFamily="18" charset="-78"/>
              </a:rPr>
              <a:t>المواطن </a:t>
            </a:r>
            <a:r>
              <a:rPr lang="ar-IQ" sz="2800" b="1" dirty="0" err="1" smtClean="0">
                <a:solidFill>
                  <a:srgbClr val="000000"/>
                </a:solidFill>
                <a:latin typeface="Simplified Arabic" pitchFamily="18" charset="-78"/>
                <a:cs typeface="Simplified Arabic" pitchFamily="18" charset="-78"/>
              </a:rPr>
              <a:t>المعولم</a:t>
            </a:r>
            <a:r>
              <a:rPr lang="ar-IQ" sz="2800" dirty="0" smtClean="0">
                <a:solidFill>
                  <a:srgbClr val="000000"/>
                </a:solidFill>
                <a:latin typeface="Simplified Arabic" pitchFamily="18" charset="-78"/>
                <a:cs typeface="Simplified Arabic" pitchFamily="18" charset="-78"/>
              </a:rPr>
              <a:t>» ما زالت تحمل قدراً من الالتباس والغموض، بين من يعتبره ذلك الشخص المنفتح الذي يرى في العالم بتشابكه وعلاقاته ومصالحه التي تعلو على كل مصلحة أو انتماء سياسي أو عرقي أو إيديولوجي ضيق وطناً له، وبين من يرى فيه نتاجاً طبيعياً للتحولات الدولية الجارية منذ بداية التسعينات من القرن الماضي باتجاه العولمة والاهتمام بقضايا ومخاطر مشتركة.</a:t>
            </a:r>
            <a:r>
              <a:rPr lang="ar-IQ" sz="2800" dirty="0" smtClean="0">
                <a:latin typeface="Simplified Arabic" pitchFamily="18" charset="-78"/>
                <a:cs typeface="Simplified Arabic" pitchFamily="18" charset="-78"/>
              </a:rPr>
              <a:t/>
            </a:r>
            <a:br>
              <a:rPr lang="ar-IQ" sz="2800" dirty="0" smtClean="0">
                <a:latin typeface="Simplified Arabic" pitchFamily="18" charset="-78"/>
                <a:cs typeface="Simplified Arabic" pitchFamily="18" charset="-78"/>
              </a:rPr>
            </a:br>
            <a:r>
              <a:rPr lang="ar-IQ" sz="2800" dirty="0" smtClean="0">
                <a:solidFill>
                  <a:srgbClr val="000000"/>
                </a:solidFill>
                <a:latin typeface="Simplified Arabic" pitchFamily="18" charset="-78"/>
                <a:cs typeface="Simplified Arabic" pitchFamily="18" charset="-78"/>
              </a:rPr>
              <a:t>وتنتج عن «المواطنة العالمية» على غرار المواطنة المحلية حقوق وواجبات كونية بموجب التشريعات والمواثيق الدولية، وتشير الكثير من الأبحاث والدراسات إلى أن حقوق «المواطن العالمي» تنتعش وتزدهر في ظل السلم والأمن الدوليين واحترام الممارسة الديمقراطية وحقوق الإنسان، فيما تتهدّد وتتدهور في أجواء الحروب والتوترات والصراعات والأزمات العالمية المختلفة. </a:t>
            </a:r>
            <a:endParaRPr lang="ar-IQ" sz="2800" dirty="0" smtClean="0">
              <a:latin typeface="Simplified Arabic" pitchFamily="18" charset="-78"/>
              <a:cs typeface="Simplified Arabic" pitchFamily="18" charset="-78"/>
            </a:endParaRPr>
          </a:p>
          <a:p>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555175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المواطنة العالمية</a:t>
            </a:r>
            <a:endParaRPr lang="ar-IQ" dirty="0"/>
          </a:p>
        </p:txBody>
      </p:sp>
      <p:sp>
        <p:nvSpPr>
          <p:cNvPr id="3" name="عنصر نائب للمحتوى 2"/>
          <p:cNvSpPr>
            <a:spLocks noGrp="1"/>
          </p:cNvSpPr>
          <p:nvPr>
            <p:ph idx="1"/>
          </p:nvPr>
        </p:nvSpPr>
        <p:spPr>
          <a:xfrm>
            <a:off x="457200" y="1268760"/>
            <a:ext cx="8229600" cy="4857403"/>
          </a:xfrm>
        </p:spPr>
        <p:txBody>
          <a:bodyPr>
            <a:normAutofit/>
          </a:bodyPr>
          <a:lstStyle/>
          <a:p>
            <a:pPr marL="0" indent="0">
              <a:buNone/>
            </a:pPr>
            <a:r>
              <a:rPr lang="ar-IQ" dirty="0" smtClean="0">
                <a:solidFill>
                  <a:srgbClr val="000000"/>
                </a:solidFill>
                <a:latin typeface="Simplified Arabic" pitchFamily="18" charset="-78"/>
                <a:cs typeface="Simplified Arabic" pitchFamily="18" charset="-78"/>
              </a:rPr>
              <a:t>ولعبت التكتلات الواعدة واستثمارها المشترك الجماعي، أدوراً كبيرة في بلورة روح واسعة للمواطنة تتجاوز حدود الدولة الواحدة، حيث تنامى الاهتمام بالقضايا والمخاطر الدولية التي تلقي بظلالها أمام كل دول العالم بشمالها وجنوبها، كما توسّع مدلول السلم والأمن الدوليين، مع بروز مخاطر غير عسكرية تفرض تحديات أمام «</a:t>
            </a:r>
            <a:r>
              <a:rPr lang="ar-IQ" b="1" dirty="0" smtClean="0">
                <a:solidFill>
                  <a:srgbClr val="000000"/>
                </a:solidFill>
                <a:latin typeface="Simplified Arabic" pitchFamily="18" charset="-78"/>
                <a:cs typeface="Simplified Arabic" pitchFamily="18" charset="-78"/>
              </a:rPr>
              <a:t>المجتمع الدولي</a:t>
            </a:r>
            <a:r>
              <a:rPr lang="ar-IQ" dirty="0" smtClean="0">
                <a:solidFill>
                  <a:srgbClr val="000000"/>
                </a:solidFill>
                <a:latin typeface="Simplified Arabic" pitchFamily="18" charset="-78"/>
                <a:cs typeface="Simplified Arabic" pitchFamily="18" charset="-78"/>
              </a:rPr>
              <a:t>» برمته، كما هو الأمر بالنسبة للإرهاب الدولي، والجريمة المنظمة، وإشكالات التحوّل الديمقراطي، وانتهاكات حقوق الإنسان، والأمراض الخطيرة العابرة للحدود، وتلوث البيئة.</a:t>
            </a:r>
            <a:endParaRPr lang="ar-IQ" dirty="0" smtClean="0">
              <a:latin typeface="Simplified Arabic" pitchFamily="18" charset="-78"/>
              <a:cs typeface="Simplified Arabic" pitchFamily="18" charset="-78"/>
            </a:endParaRPr>
          </a:p>
          <a:p>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780165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1026" name="Picture 2" descr="C:\Users\ABC\Desktop\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8817517"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5244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BC\Desktop\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332656"/>
            <a:ext cx="9036496" cy="6048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2925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latin typeface="DroidArabicKufi-Regular"/>
              </a:rPr>
              <a:t>مفهوم المواطنة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solidFill>
                  <a:srgbClr val="333333"/>
                </a:solidFill>
                <a:latin typeface="Simplified Arabic" pitchFamily="18" charset="-78"/>
                <a:cs typeface="Simplified Arabic" pitchFamily="18" charset="-78"/>
              </a:rPr>
              <a:t>قد يخطئ العديدون عندما يُعرّفون </a:t>
            </a:r>
            <a:r>
              <a:rPr lang="ar-IQ" b="1" dirty="0" smtClean="0">
                <a:solidFill>
                  <a:srgbClr val="333333"/>
                </a:solidFill>
                <a:latin typeface="Simplified Arabic" pitchFamily="18" charset="-78"/>
                <a:cs typeface="Simplified Arabic" pitchFamily="18" charset="-78"/>
              </a:rPr>
              <a:t>المواطنة </a:t>
            </a:r>
            <a:r>
              <a:rPr lang="ar-IQ" dirty="0" smtClean="0">
                <a:solidFill>
                  <a:srgbClr val="333333"/>
                </a:solidFill>
                <a:latin typeface="Simplified Arabic" pitchFamily="18" charset="-78"/>
                <a:cs typeface="Simplified Arabic" pitchFamily="18" charset="-78"/>
              </a:rPr>
              <a:t>على أنها حب الوطن، فهذا التعريف مرتبط بمصطلح آخر وهو الوطنيّة، في حين أن </a:t>
            </a:r>
            <a:r>
              <a:rPr lang="ar-IQ" b="1" dirty="0" smtClean="0">
                <a:solidFill>
                  <a:srgbClr val="333333"/>
                </a:solidFill>
                <a:latin typeface="Simplified Arabic" pitchFamily="18" charset="-78"/>
                <a:cs typeface="Simplified Arabic" pitchFamily="18" charset="-78"/>
              </a:rPr>
              <a:t>المواطنة</a:t>
            </a:r>
            <a:r>
              <a:rPr lang="ar-IQ" dirty="0" smtClean="0">
                <a:solidFill>
                  <a:srgbClr val="333333"/>
                </a:solidFill>
                <a:latin typeface="Simplified Arabic" pitchFamily="18" charset="-78"/>
                <a:cs typeface="Simplified Arabic" pitchFamily="18" charset="-78"/>
              </a:rPr>
              <a:t> تعرف على أنّها: الصفة التي تُمنح للمواطن والتي تتحدد بموجبها عدة أمور منها؛ الحقوق، والواجبات. ومن هنا فإن للمواطنة خصوصيّة ليست لأي صفة أخرى، فهي تتضمن انتماء المواطن لوطنه النابع من حبه له، وخدمته له في كافة الأوقات والأحيان، واحترام المواطنين الآخرين الذين يعيشون معه على الأرض ذاتها، والذين يتقاسم وإياهم الغذاء، والشراب، والماضي، والحاضر، والمستقبل. وتعتبر </a:t>
            </a:r>
            <a:r>
              <a:rPr lang="ar-IQ" b="1" dirty="0" smtClean="0">
                <a:solidFill>
                  <a:srgbClr val="333333"/>
                </a:solidFill>
                <a:latin typeface="Simplified Arabic" pitchFamily="18" charset="-78"/>
                <a:cs typeface="Simplified Arabic" pitchFamily="18" charset="-78"/>
              </a:rPr>
              <a:t>المواطنة </a:t>
            </a:r>
            <a:r>
              <a:rPr lang="ar-IQ" dirty="0" smtClean="0">
                <a:solidFill>
                  <a:srgbClr val="333333"/>
                </a:solidFill>
                <a:latin typeface="Simplified Arabic" pitchFamily="18" charset="-78"/>
                <a:cs typeface="Simplified Arabic" pitchFamily="18" charset="-78"/>
              </a:rPr>
              <a:t>علاقة محددة ضمن القانون المعمول به في الدولة، حيث تربط هذه العلاقة بين الدولة بكافة أركانها، وبين الإنسان الذي مُنح صفة مواطن. وقد فرّقت بعض الجهات بين مفهومي الجنسيّة والمواطنة، حيث إنّ الجنسية تعطي للمواطن حقوقاً إضافيّة؛ كحق حمايته وهو في الخارج من أي اعتداء، في حين لم تفرّق جهات أخرى بين هذين المفهومين.</a:t>
            </a:r>
            <a:r>
              <a:rPr lang="ar-IQ" dirty="0" smtClean="0">
                <a:latin typeface="Simplified Arabic" pitchFamily="18" charset="-78"/>
                <a:cs typeface="Simplified Arabic" pitchFamily="18" charset="-78"/>
              </a:rPr>
              <a:t/>
            </a:r>
            <a:br>
              <a:rPr lang="ar-IQ" dirty="0" smtClean="0">
                <a:latin typeface="Simplified Arabic" pitchFamily="18" charset="-78"/>
                <a:cs typeface="Simplified Arabic" pitchFamily="18" charset="-78"/>
              </a:rPr>
            </a:b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2860668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تعريف المواطنة </a:t>
            </a:r>
            <a:endParaRPr lang="ar-IQ" dirty="0"/>
          </a:p>
        </p:txBody>
      </p:sp>
      <p:sp>
        <p:nvSpPr>
          <p:cNvPr id="3" name="عنصر نائب للمحتوى 2"/>
          <p:cNvSpPr>
            <a:spLocks noGrp="1"/>
          </p:cNvSpPr>
          <p:nvPr>
            <p:ph idx="1"/>
          </p:nvPr>
        </p:nvSpPr>
        <p:spPr/>
        <p:txBody>
          <a:bodyPr>
            <a:normAutofit/>
          </a:bodyPr>
          <a:lstStyle/>
          <a:p>
            <a:pPr algn="just"/>
            <a:r>
              <a:rPr lang="ar-IQ" sz="3600" dirty="0" smtClean="0">
                <a:latin typeface="Simplified Arabic" pitchFamily="18" charset="-78"/>
                <a:cs typeface="Simplified Arabic" pitchFamily="18" charset="-78"/>
              </a:rPr>
              <a:t>تعرف </a:t>
            </a:r>
            <a:r>
              <a:rPr lang="ar-IQ" sz="3600" b="1" dirty="0" smtClean="0">
                <a:latin typeface="Simplified Arabic" pitchFamily="18" charset="-78"/>
                <a:cs typeface="Simplified Arabic" pitchFamily="18" charset="-78"/>
              </a:rPr>
              <a:t>المواطنة </a:t>
            </a:r>
            <a:r>
              <a:rPr lang="ar-IQ" sz="3600" dirty="0" smtClean="0">
                <a:latin typeface="Simplified Arabic" pitchFamily="18" charset="-78"/>
                <a:cs typeface="Simplified Arabic" pitchFamily="18" charset="-78"/>
              </a:rPr>
              <a:t>: بانها شعور الفرد بالانتماء الى جماعة اجتماعية لها ثقافة وتأريخ ومصير مشترك ، وينظم هذا الشعور اجتماعياً وقانونياً وسياسياً ، ويساهم الفرد من خلال هذا الانتماء بشكل فاعل في الحياة الاجتماعية.</a:t>
            </a:r>
            <a:endParaRPr lang="ar-IQ"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1562372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ابعاد المواطنة</a:t>
            </a:r>
            <a:endParaRPr lang="ar-IQ" dirty="0"/>
          </a:p>
        </p:txBody>
      </p:sp>
      <p:sp>
        <p:nvSpPr>
          <p:cNvPr id="3" name="عنصر نائب للمحتوى 2"/>
          <p:cNvSpPr>
            <a:spLocks noGrp="1"/>
          </p:cNvSpPr>
          <p:nvPr>
            <p:ph idx="1"/>
          </p:nvPr>
        </p:nvSpPr>
        <p:spPr/>
        <p:txBody>
          <a:bodyPr/>
          <a:lstStyle/>
          <a:p>
            <a:r>
              <a:rPr lang="ar-IQ" dirty="0" smtClean="0"/>
              <a:t>1- البعد القانوني </a:t>
            </a:r>
          </a:p>
          <a:p>
            <a:r>
              <a:rPr lang="ar-IQ" dirty="0" smtClean="0"/>
              <a:t>2- البعد الاجتماعي </a:t>
            </a:r>
          </a:p>
          <a:p>
            <a:r>
              <a:rPr lang="ar-IQ" dirty="0" smtClean="0"/>
              <a:t>3- البعد الثقافي – السلوكي </a:t>
            </a:r>
          </a:p>
          <a:p>
            <a:r>
              <a:rPr lang="ar-IQ" dirty="0" smtClean="0"/>
              <a:t>4- البعد السياسي </a:t>
            </a:r>
            <a:endParaRPr lang="ar-IQ" dirty="0"/>
          </a:p>
          <a:p>
            <a:endParaRPr lang="ar-IQ" dirty="0"/>
          </a:p>
        </p:txBody>
      </p:sp>
    </p:spTree>
    <p:extLst>
      <p:ext uri="{BB962C8B-B14F-4D97-AF65-F5344CB8AC3E}">
        <p14:creationId xmlns:p14="http://schemas.microsoft.com/office/powerpoint/2010/main" val="3406273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مكونات المواطنة</a:t>
            </a:r>
            <a:endParaRPr lang="ar-IQ" dirty="0"/>
          </a:p>
        </p:txBody>
      </p:sp>
      <p:sp>
        <p:nvSpPr>
          <p:cNvPr id="3" name="عنصر نائب للمحتوى 2"/>
          <p:cNvSpPr>
            <a:spLocks noGrp="1"/>
          </p:cNvSpPr>
          <p:nvPr>
            <p:ph idx="1"/>
          </p:nvPr>
        </p:nvSpPr>
        <p:spPr/>
        <p:txBody>
          <a:bodyPr/>
          <a:lstStyle/>
          <a:p>
            <a:r>
              <a:rPr lang="ar-IQ" dirty="0" smtClean="0"/>
              <a:t>1- الانتماء </a:t>
            </a:r>
          </a:p>
          <a:p>
            <a:r>
              <a:rPr lang="ar-IQ" dirty="0" smtClean="0"/>
              <a:t>2- الحقوق </a:t>
            </a:r>
          </a:p>
          <a:p>
            <a:r>
              <a:rPr lang="ar-IQ" dirty="0" smtClean="0"/>
              <a:t>3- الواجبات </a:t>
            </a:r>
          </a:p>
          <a:p>
            <a:endParaRPr lang="ar-IQ" dirty="0"/>
          </a:p>
        </p:txBody>
      </p:sp>
    </p:spTree>
    <p:extLst>
      <p:ext uri="{BB962C8B-B14F-4D97-AF65-F5344CB8AC3E}">
        <p14:creationId xmlns:p14="http://schemas.microsoft.com/office/powerpoint/2010/main" val="367779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2050" name="Picture 2" descr="C:\Users\ABC\Desktop\3.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85281"/>
            <a:ext cx="8568952" cy="6340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5646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4702"/>
            <a:ext cx="8229600" cy="1143000"/>
          </a:xfrm>
        </p:spPr>
        <p:txBody>
          <a:bodyPr/>
          <a:lstStyle/>
          <a:p>
            <a:r>
              <a:rPr lang="ar-IQ" dirty="0" smtClean="0"/>
              <a:t>المواطنة الرقمية</a:t>
            </a:r>
            <a:endParaRPr lang="ar-IQ" dirty="0"/>
          </a:p>
        </p:txBody>
      </p:sp>
      <p:sp>
        <p:nvSpPr>
          <p:cNvPr id="3" name="عنصر نائب للمحتوى 2"/>
          <p:cNvSpPr>
            <a:spLocks noGrp="1"/>
          </p:cNvSpPr>
          <p:nvPr>
            <p:ph idx="1"/>
          </p:nvPr>
        </p:nvSpPr>
        <p:spPr>
          <a:xfrm>
            <a:off x="457200" y="908720"/>
            <a:ext cx="8229600" cy="5217443"/>
          </a:xfrm>
        </p:spPr>
        <p:txBody>
          <a:bodyPr>
            <a:noAutofit/>
          </a:bodyPr>
          <a:lstStyle/>
          <a:p>
            <a:pPr marL="0" indent="0">
              <a:buNone/>
            </a:pPr>
            <a:r>
              <a:rPr lang="ar-IQ" sz="2800" b="1" dirty="0" smtClean="0">
                <a:solidFill>
                  <a:srgbClr val="FF0000"/>
                </a:solidFill>
                <a:latin typeface="Simplified Arabic" pitchFamily="18" charset="-78"/>
                <a:cs typeface="Simplified Arabic" pitchFamily="18" charset="-78"/>
              </a:rPr>
              <a:t>المواطنة الرقمية :- </a:t>
            </a:r>
          </a:p>
          <a:p>
            <a:pPr marL="0" indent="0">
              <a:buNone/>
            </a:pPr>
            <a:r>
              <a:rPr lang="ar-IQ" sz="2800" dirty="0" smtClean="0">
                <a:solidFill>
                  <a:srgbClr val="666666"/>
                </a:solidFill>
                <a:latin typeface="Simplified Arabic" pitchFamily="18" charset="-78"/>
                <a:cs typeface="Simplified Arabic" pitchFamily="18" charset="-78"/>
              </a:rPr>
              <a:t>بأنها قواعد السلوك المعتمدة في استخدامات التكنولوجيا المتعددة، مثل استخدامها من أجل التبادل الإلكتروني للمعلومات، والمشاركة الإلكترونية الكاملة في المجتمع، وشراء وبيع البضائع عن طريق الإنترنت، وغير ذلك. وتعرف أيضاً بأنها القدرة على المشاركة في المجتمع عبر شبكة الإنترنت، كما أن المواطن الرقمي هو المواطن الذي يستخدم الإنترنت بشكل منتظم وفعال.</a:t>
            </a:r>
            <a:r>
              <a:rPr lang="ar-IQ" sz="2800" dirty="0" smtClean="0">
                <a:latin typeface="Simplified Arabic" pitchFamily="18" charset="-78"/>
                <a:cs typeface="Simplified Arabic" pitchFamily="18" charset="-78"/>
              </a:rPr>
              <a:t/>
            </a:r>
            <a:br>
              <a:rPr lang="ar-IQ" sz="2800" dirty="0" smtClean="0">
                <a:latin typeface="Simplified Arabic" pitchFamily="18" charset="-78"/>
                <a:cs typeface="Simplified Arabic" pitchFamily="18" charset="-78"/>
              </a:rPr>
            </a:br>
            <a:r>
              <a:rPr lang="ar-IQ" sz="2800" dirty="0" smtClean="0">
                <a:solidFill>
                  <a:srgbClr val="666666"/>
                </a:solidFill>
                <a:latin typeface="Simplified Arabic" pitchFamily="18" charset="-78"/>
                <a:cs typeface="Simplified Arabic" pitchFamily="18" charset="-78"/>
              </a:rPr>
              <a:t>إن مفهوم المواطنة الرقمية إذاً له علاقة قوية بمنظومة التعليم، لأنها الكفيلة بمساعدة المعلمين والتربويين عموماً وأولياء الأمور لفهم ما يجب على الطلاب معرفته من أجل استخدام التكنولوجيا بشكل مناسب. فالمواطنة الرقمية هي أكثر من مجرد أداة تعليمية، بل هي وسيلة لإعداد الطلاب للانخراط الكامل في المجتمع والمشاركة الفاعلة في خدمة مصالح الوطن عموما وفي المجال الرقمي خصوصاً.</a:t>
            </a:r>
            <a:endParaRPr lang="ar-IQ" sz="2800" dirty="0" smtClean="0">
              <a:latin typeface="Simplified Arabic" pitchFamily="18" charset="-78"/>
              <a:cs typeface="Simplified Arabic" pitchFamily="18" charset="-78"/>
            </a:endParaRPr>
          </a:p>
          <a:p>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72790350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504</Words>
  <Application>Microsoft Office PowerPoint</Application>
  <PresentationFormat>عرض على الشاشة (3:4)‏</PresentationFormat>
  <Paragraphs>25</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    مفهوم المواطنة</vt:lpstr>
      <vt:lpstr>عرض تقديمي في PowerPoint</vt:lpstr>
      <vt:lpstr>عرض تقديمي في PowerPoint</vt:lpstr>
      <vt:lpstr>مفهوم المواطنة</vt:lpstr>
      <vt:lpstr>تعريف المواطنة </vt:lpstr>
      <vt:lpstr>ابعاد المواطنة</vt:lpstr>
      <vt:lpstr>مكونات المواطنة</vt:lpstr>
      <vt:lpstr>عرض تقديمي في PowerPoint</vt:lpstr>
      <vt:lpstr>المواطنة الرقمية</vt:lpstr>
      <vt:lpstr>المواطنة الرقمية</vt:lpstr>
      <vt:lpstr>عرض تقديمي في PowerPoint</vt:lpstr>
      <vt:lpstr>المواطنة العالمية</vt:lpstr>
      <vt:lpstr>المواطنة العالمية</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المواطنة  مفهوم المواطنة ، المواطنة الرقمية، المواطنة العالمية</dc:title>
  <dc:creator>DR.Ahmed Saker 2o1O</dc:creator>
  <cp:lastModifiedBy>DR.Ahmed Saker 2o1O</cp:lastModifiedBy>
  <cp:revision>6</cp:revision>
  <dcterms:created xsi:type="dcterms:W3CDTF">2022-01-28T19:06:16Z</dcterms:created>
  <dcterms:modified xsi:type="dcterms:W3CDTF">2022-01-29T18:09:35Z</dcterms:modified>
</cp:coreProperties>
</file>