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6527B2B5-FF9F-4C7F-B860-7CA5EF60A6CC}" type="datetimeFigureOut">
              <a:rPr lang="ar-IQ" smtClean="0"/>
              <a:t>19/06/1443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854051F-281A-4CE4-BFC3-6A78B0232051}" type="slidenum">
              <a:rPr lang="ar-IQ" smtClean="0"/>
              <a:t>‹#›</a:t>
            </a:fld>
            <a:endParaRPr lang="ar-IQ"/>
          </a:p>
        </p:txBody>
      </p:sp>
    </p:spTree>
    <p:extLst>
      <p:ext uri="{BB962C8B-B14F-4D97-AF65-F5344CB8AC3E}">
        <p14:creationId xmlns:p14="http://schemas.microsoft.com/office/powerpoint/2010/main" val="3945536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527B2B5-FF9F-4C7F-B860-7CA5EF60A6CC}" type="datetimeFigureOut">
              <a:rPr lang="ar-IQ" smtClean="0"/>
              <a:t>19/06/1443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854051F-281A-4CE4-BFC3-6A78B0232051}" type="slidenum">
              <a:rPr lang="ar-IQ" smtClean="0"/>
              <a:t>‹#›</a:t>
            </a:fld>
            <a:endParaRPr lang="ar-IQ"/>
          </a:p>
        </p:txBody>
      </p:sp>
    </p:spTree>
    <p:extLst>
      <p:ext uri="{BB962C8B-B14F-4D97-AF65-F5344CB8AC3E}">
        <p14:creationId xmlns:p14="http://schemas.microsoft.com/office/powerpoint/2010/main" val="1596743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527B2B5-FF9F-4C7F-B860-7CA5EF60A6CC}" type="datetimeFigureOut">
              <a:rPr lang="ar-IQ" smtClean="0"/>
              <a:t>19/06/1443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854051F-281A-4CE4-BFC3-6A78B0232051}" type="slidenum">
              <a:rPr lang="ar-IQ" smtClean="0"/>
              <a:t>‹#›</a:t>
            </a:fld>
            <a:endParaRPr lang="ar-IQ"/>
          </a:p>
        </p:txBody>
      </p:sp>
    </p:spTree>
    <p:extLst>
      <p:ext uri="{BB962C8B-B14F-4D97-AF65-F5344CB8AC3E}">
        <p14:creationId xmlns:p14="http://schemas.microsoft.com/office/powerpoint/2010/main" val="2250442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527B2B5-FF9F-4C7F-B860-7CA5EF60A6CC}" type="datetimeFigureOut">
              <a:rPr lang="ar-IQ" smtClean="0"/>
              <a:t>19/06/1443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854051F-281A-4CE4-BFC3-6A78B0232051}" type="slidenum">
              <a:rPr lang="ar-IQ" smtClean="0"/>
              <a:t>‹#›</a:t>
            </a:fld>
            <a:endParaRPr lang="ar-IQ"/>
          </a:p>
        </p:txBody>
      </p:sp>
    </p:spTree>
    <p:extLst>
      <p:ext uri="{BB962C8B-B14F-4D97-AF65-F5344CB8AC3E}">
        <p14:creationId xmlns:p14="http://schemas.microsoft.com/office/powerpoint/2010/main" val="3933543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527B2B5-FF9F-4C7F-B860-7CA5EF60A6CC}" type="datetimeFigureOut">
              <a:rPr lang="ar-IQ" smtClean="0"/>
              <a:t>19/06/1443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854051F-281A-4CE4-BFC3-6A78B0232051}" type="slidenum">
              <a:rPr lang="ar-IQ" smtClean="0"/>
              <a:t>‹#›</a:t>
            </a:fld>
            <a:endParaRPr lang="ar-IQ"/>
          </a:p>
        </p:txBody>
      </p:sp>
    </p:spTree>
    <p:extLst>
      <p:ext uri="{BB962C8B-B14F-4D97-AF65-F5344CB8AC3E}">
        <p14:creationId xmlns:p14="http://schemas.microsoft.com/office/powerpoint/2010/main" val="2420457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6527B2B5-FF9F-4C7F-B860-7CA5EF60A6CC}" type="datetimeFigureOut">
              <a:rPr lang="ar-IQ" smtClean="0"/>
              <a:t>19/06/1443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854051F-281A-4CE4-BFC3-6A78B0232051}" type="slidenum">
              <a:rPr lang="ar-IQ" smtClean="0"/>
              <a:t>‹#›</a:t>
            </a:fld>
            <a:endParaRPr lang="ar-IQ"/>
          </a:p>
        </p:txBody>
      </p:sp>
    </p:spTree>
    <p:extLst>
      <p:ext uri="{BB962C8B-B14F-4D97-AF65-F5344CB8AC3E}">
        <p14:creationId xmlns:p14="http://schemas.microsoft.com/office/powerpoint/2010/main" val="762037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6527B2B5-FF9F-4C7F-B860-7CA5EF60A6CC}" type="datetimeFigureOut">
              <a:rPr lang="ar-IQ" smtClean="0"/>
              <a:t>19/06/1443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E854051F-281A-4CE4-BFC3-6A78B0232051}" type="slidenum">
              <a:rPr lang="ar-IQ" smtClean="0"/>
              <a:t>‹#›</a:t>
            </a:fld>
            <a:endParaRPr lang="ar-IQ"/>
          </a:p>
        </p:txBody>
      </p:sp>
    </p:spTree>
    <p:extLst>
      <p:ext uri="{BB962C8B-B14F-4D97-AF65-F5344CB8AC3E}">
        <p14:creationId xmlns:p14="http://schemas.microsoft.com/office/powerpoint/2010/main" val="3710466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6527B2B5-FF9F-4C7F-B860-7CA5EF60A6CC}" type="datetimeFigureOut">
              <a:rPr lang="ar-IQ" smtClean="0"/>
              <a:t>19/06/1443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E854051F-281A-4CE4-BFC3-6A78B0232051}" type="slidenum">
              <a:rPr lang="ar-IQ" smtClean="0"/>
              <a:t>‹#›</a:t>
            </a:fld>
            <a:endParaRPr lang="ar-IQ"/>
          </a:p>
        </p:txBody>
      </p:sp>
    </p:spTree>
    <p:extLst>
      <p:ext uri="{BB962C8B-B14F-4D97-AF65-F5344CB8AC3E}">
        <p14:creationId xmlns:p14="http://schemas.microsoft.com/office/powerpoint/2010/main" val="217947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527B2B5-FF9F-4C7F-B860-7CA5EF60A6CC}" type="datetimeFigureOut">
              <a:rPr lang="ar-IQ" smtClean="0"/>
              <a:t>19/06/1443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E854051F-281A-4CE4-BFC3-6A78B0232051}" type="slidenum">
              <a:rPr lang="ar-IQ" smtClean="0"/>
              <a:t>‹#›</a:t>
            </a:fld>
            <a:endParaRPr lang="ar-IQ"/>
          </a:p>
        </p:txBody>
      </p:sp>
    </p:spTree>
    <p:extLst>
      <p:ext uri="{BB962C8B-B14F-4D97-AF65-F5344CB8AC3E}">
        <p14:creationId xmlns:p14="http://schemas.microsoft.com/office/powerpoint/2010/main" val="1048411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527B2B5-FF9F-4C7F-B860-7CA5EF60A6CC}" type="datetimeFigureOut">
              <a:rPr lang="ar-IQ" smtClean="0"/>
              <a:t>19/06/1443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854051F-281A-4CE4-BFC3-6A78B0232051}" type="slidenum">
              <a:rPr lang="ar-IQ" smtClean="0"/>
              <a:t>‹#›</a:t>
            </a:fld>
            <a:endParaRPr lang="ar-IQ"/>
          </a:p>
        </p:txBody>
      </p:sp>
    </p:spTree>
    <p:extLst>
      <p:ext uri="{BB962C8B-B14F-4D97-AF65-F5344CB8AC3E}">
        <p14:creationId xmlns:p14="http://schemas.microsoft.com/office/powerpoint/2010/main" val="3682807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527B2B5-FF9F-4C7F-B860-7CA5EF60A6CC}" type="datetimeFigureOut">
              <a:rPr lang="ar-IQ" smtClean="0"/>
              <a:t>19/06/1443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854051F-281A-4CE4-BFC3-6A78B0232051}" type="slidenum">
              <a:rPr lang="ar-IQ" smtClean="0"/>
              <a:t>‹#›</a:t>
            </a:fld>
            <a:endParaRPr lang="ar-IQ"/>
          </a:p>
        </p:txBody>
      </p:sp>
    </p:spTree>
    <p:extLst>
      <p:ext uri="{BB962C8B-B14F-4D97-AF65-F5344CB8AC3E}">
        <p14:creationId xmlns:p14="http://schemas.microsoft.com/office/powerpoint/2010/main" val="2391246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527B2B5-FF9F-4C7F-B860-7CA5EF60A6CC}" type="datetimeFigureOut">
              <a:rPr lang="ar-IQ" smtClean="0"/>
              <a:t>19/06/1443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854051F-281A-4CE4-BFC3-6A78B0232051}" type="slidenum">
              <a:rPr lang="ar-IQ" smtClean="0"/>
              <a:t>‹#›</a:t>
            </a:fld>
            <a:endParaRPr lang="ar-IQ"/>
          </a:p>
        </p:txBody>
      </p:sp>
    </p:spTree>
    <p:extLst>
      <p:ext uri="{BB962C8B-B14F-4D97-AF65-F5344CB8AC3E}">
        <p14:creationId xmlns:p14="http://schemas.microsoft.com/office/powerpoint/2010/main" val="3683389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04664"/>
            <a:ext cx="7772400" cy="3528391"/>
          </a:xfrm>
        </p:spPr>
        <p:txBody>
          <a:bodyPr>
            <a:normAutofit fontScale="90000"/>
          </a:bodyPr>
          <a:lstStyle/>
          <a:p>
            <a:r>
              <a:rPr lang="ar-IQ" b="1" dirty="0" smtClean="0">
                <a:latin typeface="Simplified Arabic" pitchFamily="18" charset="-78"/>
                <a:cs typeface="Simplified Arabic" pitchFamily="18" charset="-78"/>
              </a:rPr>
              <a:t>    </a:t>
            </a:r>
            <a:r>
              <a:rPr lang="ar-IQ" sz="2200" b="1" dirty="0" smtClean="0">
                <a:latin typeface="Simplified Arabic" pitchFamily="18" charset="-78"/>
                <a:cs typeface="Simplified Arabic" pitchFamily="18" charset="-78"/>
              </a:rPr>
              <a:t>كلية المستقبل الجامعة              </a:t>
            </a:r>
            <a:br>
              <a:rPr lang="ar-IQ" sz="2200" b="1" dirty="0" smtClean="0">
                <a:latin typeface="Simplified Arabic" pitchFamily="18" charset="-78"/>
                <a:cs typeface="Simplified Arabic" pitchFamily="18" charset="-78"/>
              </a:rPr>
            </a:br>
            <a:r>
              <a:rPr lang="ar-IQ" sz="2200" b="1" dirty="0" smtClean="0">
                <a:latin typeface="Simplified Arabic" pitchFamily="18" charset="-78"/>
                <a:cs typeface="Simplified Arabic" pitchFamily="18" charset="-78"/>
              </a:rPr>
              <a:t>         قسم الاعلام</a:t>
            </a:r>
            <a:r>
              <a:rPr lang="ar-IQ" sz="2200" b="1" dirty="0">
                <a:latin typeface="Simplified Arabic" pitchFamily="18" charset="-78"/>
                <a:cs typeface="Simplified Arabic" pitchFamily="18" charset="-78"/>
              </a:rPr>
              <a:t/>
            </a:r>
            <a:br>
              <a:rPr lang="ar-IQ" sz="2200" b="1" dirty="0">
                <a:latin typeface="Simplified Arabic" pitchFamily="18" charset="-78"/>
                <a:cs typeface="Simplified Arabic" pitchFamily="18" charset="-78"/>
              </a:rPr>
            </a:br>
            <a:r>
              <a:rPr lang="ar-IQ" b="1" dirty="0" smtClean="0">
                <a:latin typeface="Simplified Arabic" pitchFamily="18" charset="-78"/>
                <a:cs typeface="Simplified Arabic" pitchFamily="18" charset="-78"/>
              </a:rPr>
              <a:t/>
            </a:r>
            <a:br>
              <a:rPr lang="ar-IQ" b="1" dirty="0" smtClean="0">
                <a:latin typeface="Simplified Arabic" pitchFamily="18" charset="-78"/>
                <a:cs typeface="Simplified Arabic" pitchFamily="18" charset="-78"/>
              </a:rPr>
            </a:br>
            <a:r>
              <a:rPr lang="ar-IQ" b="1" dirty="0" smtClean="0">
                <a:latin typeface="Simplified Arabic" pitchFamily="18" charset="-78"/>
                <a:cs typeface="Simplified Arabic" pitchFamily="18" charset="-78"/>
              </a:rPr>
              <a:t/>
            </a:r>
            <a:br>
              <a:rPr lang="ar-IQ" b="1" dirty="0" smtClean="0">
                <a:latin typeface="Simplified Arabic" pitchFamily="18" charset="-78"/>
                <a:cs typeface="Simplified Arabic" pitchFamily="18" charset="-78"/>
              </a:rPr>
            </a:br>
            <a:r>
              <a:rPr lang="ar-IQ" b="1" dirty="0" smtClean="0">
                <a:latin typeface="Simplified Arabic" pitchFamily="18" charset="-78"/>
                <a:cs typeface="Simplified Arabic" pitchFamily="18" charset="-78"/>
              </a:rPr>
              <a:t>التربية الاعلامية الرقمية</a:t>
            </a:r>
            <a:br>
              <a:rPr lang="ar-IQ" b="1" dirty="0" smtClean="0">
                <a:latin typeface="Simplified Arabic" pitchFamily="18" charset="-78"/>
                <a:cs typeface="Simplified Arabic" pitchFamily="18" charset="-78"/>
              </a:rPr>
            </a:br>
            <a:r>
              <a:rPr lang="ar-IQ" b="1" dirty="0" smtClean="0">
                <a:latin typeface="Simplified Arabic" pitchFamily="18" charset="-78"/>
                <a:cs typeface="Simplified Arabic" pitchFamily="18" charset="-78"/>
              </a:rPr>
              <a:t>المفهوم ، الاهمية ، المميزات</a:t>
            </a:r>
            <a:endParaRPr lang="ar-IQ" b="1" dirty="0">
              <a:latin typeface="Simplified Arabic" pitchFamily="18" charset="-78"/>
              <a:cs typeface="Simplified Arabic" pitchFamily="18" charset="-78"/>
            </a:endParaRPr>
          </a:p>
        </p:txBody>
      </p:sp>
      <p:sp>
        <p:nvSpPr>
          <p:cNvPr id="3" name="عنوان فرعي 2"/>
          <p:cNvSpPr>
            <a:spLocks noGrp="1"/>
          </p:cNvSpPr>
          <p:nvPr>
            <p:ph type="subTitle" idx="1"/>
          </p:nvPr>
        </p:nvSpPr>
        <p:spPr/>
        <p:txBody>
          <a:bodyPr/>
          <a:lstStyle/>
          <a:p>
            <a:endParaRPr lang="ar-IQ" b="1" dirty="0" smtClean="0">
              <a:solidFill>
                <a:schemeClr val="tx1"/>
              </a:solidFill>
            </a:endParaRPr>
          </a:p>
          <a:p>
            <a:endParaRPr lang="ar-IQ" b="1" dirty="0">
              <a:solidFill>
                <a:schemeClr val="tx1"/>
              </a:solidFill>
            </a:endParaRPr>
          </a:p>
          <a:p>
            <a:r>
              <a:rPr lang="ar-IQ" b="1" dirty="0" smtClean="0">
                <a:solidFill>
                  <a:schemeClr val="tx1"/>
                </a:solidFill>
              </a:rPr>
              <a:t>م .م أمجد علي </a:t>
            </a:r>
            <a:endParaRPr lang="ar-IQ" b="1" dirty="0">
              <a:solidFill>
                <a:schemeClr val="tx1"/>
              </a:solidFill>
            </a:endParaRPr>
          </a:p>
        </p:txBody>
      </p:sp>
      <p:pic>
        <p:nvPicPr>
          <p:cNvPr id="1026" name="Picture 2" descr="C:\Users\ABC\Desktop\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0233" y="304800"/>
            <a:ext cx="1980876" cy="1972072"/>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ABC\Desktop\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43272"/>
            <a:ext cx="2143125"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7209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مفهوم التربية الاعلامية الرقمية</a:t>
            </a:r>
            <a:endParaRPr lang="ar-IQ" dirty="0"/>
          </a:p>
        </p:txBody>
      </p:sp>
      <p:sp>
        <p:nvSpPr>
          <p:cNvPr id="3" name="عنصر نائب للمحتوى 2"/>
          <p:cNvSpPr>
            <a:spLocks noGrp="1"/>
          </p:cNvSpPr>
          <p:nvPr>
            <p:ph idx="1"/>
          </p:nvPr>
        </p:nvSpPr>
        <p:spPr>
          <a:xfrm>
            <a:off x="457200" y="1124744"/>
            <a:ext cx="8229600" cy="5184576"/>
          </a:xfrm>
        </p:spPr>
        <p:txBody>
          <a:bodyPr>
            <a:noAutofit/>
          </a:bodyPr>
          <a:lstStyle/>
          <a:p>
            <a:pPr marL="0" indent="0">
              <a:buNone/>
            </a:pPr>
            <a:r>
              <a:rPr lang="ar-IQ" sz="2800" b="1" dirty="0" smtClean="0">
                <a:solidFill>
                  <a:srgbClr val="333333"/>
                </a:solidFill>
                <a:latin typeface="Simplified Arabic" pitchFamily="18" charset="-78"/>
                <a:cs typeface="Simplified Arabic" pitchFamily="18" charset="-78"/>
              </a:rPr>
              <a:t>مفهوم التربية الإعلامية </a:t>
            </a:r>
            <a:r>
              <a:rPr lang="ar-IQ" sz="2000" dirty="0" smtClean="0">
                <a:solidFill>
                  <a:srgbClr val="333333"/>
                </a:solidFill>
                <a:latin typeface="Simplified Arabic" pitchFamily="18" charset="-78"/>
                <a:cs typeface="Simplified Arabic" pitchFamily="18" charset="-78"/>
              </a:rPr>
              <a:t>:- هي اتجاه عالمي جديد، يختص بتعليم أفراد الجمهور مهارة التعامل مع الإعلام، وذلك لأن الإعلام ووسائل الاتصال الحديثة أصبحت هي الموجه الأكبر، والسلطة المؤثرة، على القيم والمعتقدات والتوجهات والممارسات، في مختلف الجوانب، اقتصادياً وثقافياً واجتماعياً.</a:t>
            </a:r>
            <a:endParaRPr lang="ar-IQ" sz="2000" b="1" dirty="0" smtClean="0">
              <a:solidFill>
                <a:srgbClr val="333333"/>
              </a:solidFill>
              <a:latin typeface="Simplified Arabic" pitchFamily="18" charset="-78"/>
              <a:cs typeface="Simplified Arabic" pitchFamily="18" charset="-78"/>
            </a:endParaRPr>
          </a:p>
          <a:p>
            <a:pPr marL="0" indent="0">
              <a:buNone/>
            </a:pPr>
            <a:r>
              <a:rPr lang="ar-IQ" sz="2000" b="1" dirty="0" smtClean="0">
                <a:solidFill>
                  <a:srgbClr val="333333"/>
                </a:solidFill>
                <a:latin typeface="Simplified Arabic" pitchFamily="18" charset="-78"/>
                <a:cs typeface="Simplified Arabic" pitchFamily="18" charset="-78"/>
              </a:rPr>
              <a:t>أولاً: التـربيــة والإعــلام</a:t>
            </a:r>
            <a:endParaRPr lang="ar-IQ" sz="2000" dirty="0" smtClean="0">
              <a:solidFill>
                <a:srgbClr val="333333"/>
              </a:solidFill>
              <a:latin typeface="Simplified Arabic" pitchFamily="18" charset="-78"/>
              <a:cs typeface="Simplified Arabic" pitchFamily="18" charset="-78"/>
            </a:endParaRPr>
          </a:p>
          <a:p>
            <a:pPr marL="0" indent="0">
              <a:buNone/>
            </a:pPr>
            <a:r>
              <a:rPr lang="ar-IQ" sz="2000" dirty="0" smtClean="0">
                <a:solidFill>
                  <a:srgbClr val="333333"/>
                </a:solidFill>
                <a:latin typeface="Simplified Arabic" pitchFamily="18" charset="-78"/>
                <a:cs typeface="Simplified Arabic" pitchFamily="18" charset="-78"/>
              </a:rPr>
              <a:t>1. لقد ظلت المدرسة المصدر الأول للمعرفة حتى بدايات القرن العشرين، وظل المعلمون هم المصادر الرئيسة لتوزيع المعرفة، وكان الناس قديماً يعتمدون على المدرسة كمصدر (محتكر) يستمدون منه معرفتهم بالعالم من حولهم.</a:t>
            </a:r>
            <a:br>
              <a:rPr lang="ar-IQ" sz="2000" dirty="0" smtClean="0">
                <a:solidFill>
                  <a:srgbClr val="333333"/>
                </a:solidFill>
                <a:latin typeface="Simplified Arabic" pitchFamily="18" charset="-78"/>
                <a:cs typeface="Simplified Arabic" pitchFamily="18" charset="-78"/>
              </a:rPr>
            </a:br>
            <a:r>
              <a:rPr lang="ar-IQ" sz="2000" dirty="0" smtClean="0">
                <a:solidFill>
                  <a:srgbClr val="333333"/>
                </a:solidFill>
                <a:latin typeface="Simplified Arabic" pitchFamily="18" charset="-78"/>
                <a:cs typeface="Simplified Arabic" pitchFamily="18" charset="-78"/>
              </a:rPr>
              <a:t>2. لقد كانت التربية ( ممثلة في المدرسة إلى حد ما ) تعيش في نزاع مع المنزل للقيام بدورها، فتارة تتفوق المدرسة على المنزل، وتارة يحدث العكس، إلى أن برز الإعلام، وأصبح منافساً للمدرسة والمنزل معاً، ليس في السيطرة على الطفل فحسب، بل على والديه أيضاً.</a:t>
            </a:r>
            <a:br>
              <a:rPr lang="ar-IQ" sz="2000" dirty="0" smtClean="0">
                <a:solidFill>
                  <a:srgbClr val="333333"/>
                </a:solidFill>
                <a:latin typeface="Simplified Arabic" pitchFamily="18" charset="-78"/>
                <a:cs typeface="Simplified Arabic" pitchFamily="18" charset="-78"/>
              </a:rPr>
            </a:br>
            <a:r>
              <a:rPr lang="ar-IQ" sz="2000" dirty="0" smtClean="0">
                <a:solidFill>
                  <a:srgbClr val="333333"/>
                </a:solidFill>
                <a:latin typeface="Simplified Arabic" pitchFamily="18" charset="-78"/>
                <a:cs typeface="Simplified Arabic" pitchFamily="18" charset="-78"/>
              </a:rPr>
              <a:t>3. لقد أحكم الإعلام سيطرته على العالم، مسلياً مربياً معلماً موجهاً شاغلاً مشغلاً، يظهر كل يوم بوجه جديد، وفي كل فترة بأسلوب مبتكر، وفي كل مرحلة بتقنية مدهشة، متجاوزاً حدود الزمان والمكان، مما جعل التربية بوسائلها المحدودة، وتطورها التدريجي الحذر تفقد سيطرتها على أرضيتها، وأصبح الإعلام يملك النصيب الأكبر في التنشئة الاجتماعية، والتأثير والتوجيه، وتربية الصغار والكبار معاً.</a:t>
            </a:r>
            <a:br>
              <a:rPr lang="ar-IQ" sz="2000" dirty="0" smtClean="0">
                <a:solidFill>
                  <a:srgbClr val="333333"/>
                </a:solidFill>
                <a:latin typeface="Simplified Arabic" pitchFamily="18" charset="-78"/>
                <a:cs typeface="Simplified Arabic" pitchFamily="18" charset="-78"/>
              </a:rPr>
            </a:br>
            <a:r>
              <a:rPr lang="ar-IQ" sz="2000" dirty="0" smtClean="0">
                <a:solidFill>
                  <a:srgbClr val="333333"/>
                </a:solidFill>
                <a:latin typeface="Simplified Arabic" pitchFamily="18" charset="-78"/>
                <a:cs typeface="Simplified Arabic" pitchFamily="18" charset="-78"/>
              </a:rPr>
              <a:t>وما لم يكـن الإنسان واعيـاً إعلاميـاً فإن التيـار الجارف سيكتسح كـل معصـوب العينين</a:t>
            </a:r>
            <a:endParaRPr lang="ar-IQ" sz="2000" dirty="0">
              <a:latin typeface="Simplified Arabic" pitchFamily="18" charset="-78"/>
              <a:cs typeface="Simplified Arabic" pitchFamily="18" charset="-78"/>
            </a:endParaRPr>
          </a:p>
        </p:txBody>
      </p:sp>
    </p:spTree>
    <p:extLst>
      <p:ext uri="{BB962C8B-B14F-4D97-AF65-F5344CB8AC3E}">
        <p14:creationId xmlns:p14="http://schemas.microsoft.com/office/powerpoint/2010/main" val="2220643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0"/>
            <a:ext cx="8229600" cy="908720"/>
          </a:xfrm>
        </p:spPr>
        <p:txBody>
          <a:bodyPr/>
          <a:lstStyle/>
          <a:p>
            <a:r>
              <a:rPr lang="ar-IQ" dirty="0" smtClean="0"/>
              <a:t>مفهوم التربية الاعلامية الرقمية</a:t>
            </a:r>
            <a:endParaRPr lang="ar-IQ" dirty="0"/>
          </a:p>
        </p:txBody>
      </p:sp>
      <p:sp>
        <p:nvSpPr>
          <p:cNvPr id="3" name="عنصر نائب للمحتوى 2"/>
          <p:cNvSpPr>
            <a:spLocks noGrp="1"/>
          </p:cNvSpPr>
          <p:nvPr>
            <p:ph idx="1"/>
          </p:nvPr>
        </p:nvSpPr>
        <p:spPr>
          <a:xfrm>
            <a:off x="467544" y="836712"/>
            <a:ext cx="8229600" cy="4886003"/>
          </a:xfrm>
        </p:spPr>
        <p:txBody>
          <a:bodyPr>
            <a:noAutofit/>
          </a:bodyPr>
          <a:lstStyle/>
          <a:p>
            <a:pPr marL="0" indent="0">
              <a:buNone/>
            </a:pPr>
            <a:r>
              <a:rPr lang="ar-IQ" sz="2000" b="1" dirty="0" smtClean="0">
                <a:solidFill>
                  <a:srgbClr val="333333"/>
                </a:solidFill>
                <a:latin typeface="Simplified Arabic" pitchFamily="18" charset="-78"/>
                <a:cs typeface="Simplified Arabic" pitchFamily="18" charset="-78"/>
              </a:rPr>
              <a:t>ثانيـاً: ما المقصود بالتربية الإعلامية؟</a:t>
            </a:r>
            <a:endParaRPr lang="ar-IQ" sz="2000" dirty="0" smtClean="0">
              <a:solidFill>
                <a:srgbClr val="333333"/>
              </a:solidFill>
              <a:latin typeface="Simplified Arabic" pitchFamily="18" charset="-78"/>
              <a:cs typeface="Simplified Arabic" pitchFamily="18" charset="-78"/>
            </a:endParaRPr>
          </a:p>
          <a:p>
            <a:pPr marL="0" indent="0">
              <a:buNone/>
            </a:pPr>
            <a:r>
              <a:rPr lang="ar-IQ" sz="2000" dirty="0" smtClean="0">
                <a:solidFill>
                  <a:srgbClr val="333333"/>
                </a:solidFill>
                <a:latin typeface="Simplified Arabic" pitchFamily="18" charset="-78"/>
                <a:cs typeface="Simplified Arabic" pitchFamily="18" charset="-78"/>
              </a:rPr>
              <a:t>قبل الدخول في التفاصيل فإن المقصود بالتربية الإعلامية هو بكل بساطة:</a:t>
            </a:r>
            <a:br>
              <a:rPr lang="ar-IQ" sz="2000" dirty="0" smtClean="0">
                <a:solidFill>
                  <a:srgbClr val="333333"/>
                </a:solidFill>
                <a:latin typeface="Simplified Arabic" pitchFamily="18" charset="-78"/>
                <a:cs typeface="Simplified Arabic" pitchFamily="18" charset="-78"/>
              </a:rPr>
            </a:br>
            <a:r>
              <a:rPr lang="ar-IQ" sz="2000" b="1" dirty="0" smtClean="0">
                <a:solidFill>
                  <a:srgbClr val="333333"/>
                </a:solidFill>
                <a:latin typeface="Simplified Arabic" pitchFamily="18" charset="-78"/>
                <a:cs typeface="Simplified Arabic" pitchFamily="18" charset="-78"/>
              </a:rPr>
              <a:t>« مهارة التعامل مع الإعلام ». </a:t>
            </a:r>
          </a:p>
          <a:p>
            <a:pPr marL="0" indent="0">
              <a:buNone/>
            </a:pPr>
            <a:endParaRPr lang="ar-IQ" sz="2000" b="1" dirty="0" smtClean="0">
              <a:solidFill>
                <a:srgbClr val="333333"/>
              </a:solidFill>
              <a:latin typeface="Simplified Arabic" pitchFamily="18" charset="-78"/>
              <a:cs typeface="Simplified Arabic" pitchFamily="18" charset="-78"/>
            </a:endParaRPr>
          </a:p>
          <a:p>
            <a:pPr marL="0" indent="0">
              <a:buNone/>
            </a:pPr>
            <a:r>
              <a:rPr lang="ar-IQ" sz="2000" b="1" dirty="0" smtClean="0">
                <a:solidFill>
                  <a:srgbClr val="333333"/>
                </a:solidFill>
                <a:latin typeface="Simplified Arabic" pitchFamily="18" charset="-78"/>
                <a:cs typeface="Simplified Arabic" pitchFamily="18" charset="-78"/>
              </a:rPr>
              <a:t>ثالثـاً: مراحل تطور مفهوم التربية الإعلامية:</a:t>
            </a:r>
            <a:endParaRPr lang="ar-IQ" sz="2000" dirty="0" smtClean="0">
              <a:solidFill>
                <a:srgbClr val="333333"/>
              </a:solidFill>
              <a:latin typeface="Simplified Arabic" pitchFamily="18" charset="-78"/>
              <a:cs typeface="Simplified Arabic" pitchFamily="18" charset="-78"/>
            </a:endParaRPr>
          </a:p>
          <a:p>
            <a:pPr marL="0" indent="0">
              <a:buNone/>
            </a:pPr>
            <a:r>
              <a:rPr lang="ar-IQ" sz="2000" dirty="0" smtClean="0">
                <a:solidFill>
                  <a:srgbClr val="333333"/>
                </a:solidFill>
                <a:latin typeface="Simplified Arabic" pitchFamily="18" charset="-78"/>
                <a:cs typeface="Simplified Arabic" pitchFamily="18" charset="-78"/>
              </a:rPr>
              <a:t>1. ظهر مفهوم التربية الإعلامية في العالم في أواخر الستينات الميلادية، حيث ركز الخبراء على إمكانية استخدام أدوات الاتصال ووسائل الإعلام لتحقيق منافع تربوية ملموسة،</a:t>
            </a:r>
            <a:r>
              <a:rPr lang="ar-IQ" sz="2000" b="1" dirty="0" smtClean="0">
                <a:solidFill>
                  <a:srgbClr val="333333"/>
                </a:solidFill>
                <a:latin typeface="Simplified Arabic" pitchFamily="18" charset="-78"/>
                <a:cs typeface="Simplified Arabic" pitchFamily="18" charset="-78"/>
              </a:rPr>
              <a:t>« كوسيلة تعليمية»</a:t>
            </a:r>
            <a:r>
              <a:rPr lang="ar-IQ" sz="2000" dirty="0" smtClean="0">
                <a:solidFill>
                  <a:srgbClr val="333333"/>
                </a:solidFill>
                <a:latin typeface="Simplified Arabic" pitchFamily="18" charset="-78"/>
                <a:cs typeface="Simplified Arabic" pitchFamily="18" charset="-78"/>
              </a:rPr>
              <a:t>.</a:t>
            </a:r>
            <a:br>
              <a:rPr lang="ar-IQ" sz="2000" dirty="0" smtClean="0">
                <a:solidFill>
                  <a:srgbClr val="333333"/>
                </a:solidFill>
                <a:latin typeface="Simplified Arabic" pitchFamily="18" charset="-78"/>
                <a:cs typeface="Simplified Arabic" pitchFamily="18" charset="-78"/>
              </a:rPr>
            </a:br>
            <a:r>
              <a:rPr lang="ar-IQ" sz="2000" dirty="0" smtClean="0">
                <a:solidFill>
                  <a:srgbClr val="333333"/>
                </a:solidFill>
                <a:latin typeface="Simplified Arabic" pitchFamily="18" charset="-78"/>
                <a:cs typeface="Simplified Arabic" pitchFamily="18" charset="-78"/>
              </a:rPr>
              <a:t>2. بحلول السبعينات الميلادية بدأ النظر إلى التربية الإعلامية على أنها تعليم بشأن الإعلام، وأنها </a:t>
            </a:r>
            <a:r>
              <a:rPr lang="ar-IQ" sz="2000" b="1" dirty="0" smtClean="0">
                <a:solidFill>
                  <a:srgbClr val="333333"/>
                </a:solidFill>
                <a:latin typeface="Simplified Arabic" pitchFamily="18" charset="-78"/>
                <a:cs typeface="Simplified Arabic" pitchFamily="18" charset="-78"/>
              </a:rPr>
              <a:t>«مشروع دفاع» </a:t>
            </a:r>
            <a:r>
              <a:rPr lang="ar-IQ" sz="2000" dirty="0" smtClean="0">
                <a:solidFill>
                  <a:srgbClr val="333333"/>
                </a:solidFill>
                <a:latin typeface="Simplified Arabic" pitchFamily="18" charset="-78"/>
                <a:cs typeface="Simplified Arabic" pitchFamily="18" charset="-78"/>
              </a:rPr>
              <a:t>يتمثل هدفه في حماية الأطفال والشباب من المخاطر التي استحدثتها وسائل الإعلام، وانصب التركيز على كشف الرسائل</a:t>
            </a:r>
            <a:r>
              <a:rPr lang="ar-IQ" sz="2000" b="1" dirty="0" smtClean="0">
                <a:solidFill>
                  <a:srgbClr val="333333"/>
                </a:solidFill>
                <a:latin typeface="Simplified Arabic" pitchFamily="18" charset="-78"/>
                <a:cs typeface="Simplified Arabic" pitchFamily="18" charset="-78"/>
              </a:rPr>
              <a:t> «المزيـفــة»</a:t>
            </a:r>
            <a:r>
              <a:rPr lang="ar-IQ" sz="2000" dirty="0" smtClean="0">
                <a:solidFill>
                  <a:srgbClr val="333333"/>
                </a:solidFill>
                <a:latin typeface="Simplified Arabic" pitchFamily="18" charset="-78"/>
                <a:cs typeface="Simplified Arabic" pitchFamily="18" charset="-78"/>
              </a:rPr>
              <a:t>،</a:t>
            </a:r>
            <a:r>
              <a:rPr lang="ar-IQ" sz="2000" b="1" dirty="0" smtClean="0">
                <a:solidFill>
                  <a:srgbClr val="333333"/>
                </a:solidFill>
                <a:latin typeface="Simplified Arabic" pitchFamily="18" charset="-78"/>
                <a:cs typeface="Simplified Arabic" pitchFamily="18" charset="-78"/>
              </a:rPr>
              <a:t> «والقــيــم» غــيـر الـمــلائـمــة»</a:t>
            </a:r>
            <a:r>
              <a:rPr lang="ar-IQ" sz="2000" dirty="0" smtClean="0">
                <a:solidFill>
                  <a:srgbClr val="333333"/>
                </a:solidFill>
                <a:latin typeface="Simplified Arabic" pitchFamily="18" charset="-78"/>
                <a:cs typeface="Simplified Arabic" pitchFamily="18" charset="-78"/>
              </a:rPr>
              <a:t>، وتشجيع الطلاب على رفضها وتجاوزها.</a:t>
            </a:r>
            <a:br>
              <a:rPr lang="ar-IQ" sz="2000" dirty="0" smtClean="0">
                <a:solidFill>
                  <a:srgbClr val="333333"/>
                </a:solidFill>
                <a:latin typeface="Simplified Arabic" pitchFamily="18" charset="-78"/>
                <a:cs typeface="Simplified Arabic" pitchFamily="18" charset="-78"/>
              </a:rPr>
            </a:br>
            <a:r>
              <a:rPr lang="ar-IQ" sz="2000" dirty="0" smtClean="0">
                <a:solidFill>
                  <a:srgbClr val="333333"/>
                </a:solidFill>
                <a:latin typeface="Simplified Arabic" pitchFamily="18" charset="-78"/>
                <a:cs typeface="Simplified Arabic" pitchFamily="18" charset="-78"/>
              </a:rPr>
              <a:t>3. في السنوات الأخيـرة تطور مفهوم التربية الإعلامية بحيث لم يعد</a:t>
            </a:r>
            <a:r>
              <a:rPr lang="ar-IQ" sz="2000" b="1" dirty="0" smtClean="0">
                <a:solidFill>
                  <a:srgbClr val="333333"/>
                </a:solidFill>
                <a:latin typeface="Simplified Arabic" pitchFamily="18" charset="-78"/>
                <a:cs typeface="Simplified Arabic" pitchFamily="18" charset="-78"/>
              </a:rPr>
              <a:t> «مشروع دفاع»</a:t>
            </a:r>
            <a:r>
              <a:rPr lang="ar-IQ" sz="2000" dirty="0" smtClean="0">
                <a:solidFill>
                  <a:srgbClr val="333333"/>
                </a:solidFill>
                <a:latin typeface="Simplified Arabic" pitchFamily="18" charset="-78"/>
                <a:cs typeface="Simplified Arabic" pitchFamily="18" charset="-78"/>
              </a:rPr>
              <a:t> فحسب، بل </a:t>
            </a:r>
            <a:r>
              <a:rPr lang="ar-IQ" sz="2000" b="1" dirty="0" smtClean="0">
                <a:solidFill>
                  <a:srgbClr val="333333"/>
                </a:solidFill>
                <a:latin typeface="Simplified Arabic" pitchFamily="18" charset="-78"/>
                <a:cs typeface="Simplified Arabic" pitchFamily="18" charset="-78"/>
              </a:rPr>
              <a:t>«مشروع تمكين»</a:t>
            </a:r>
            <a:r>
              <a:rPr lang="ar-IQ" sz="2000" dirty="0" smtClean="0">
                <a:solidFill>
                  <a:srgbClr val="333333"/>
                </a:solidFill>
                <a:latin typeface="Simplified Arabic" pitchFamily="18" charset="-78"/>
                <a:cs typeface="Simplified Arabic" pitchFamily="18" charset="-78"/>
              </a:rPr>
              <a:t> أيضاً، يهدف إلى إعداد الشباب لفهم الثقافة الإعلامية التي تحيط بهم، وحسن الانتقاء والتعامل معها، والمشاركة فيها بصورة فعالة ومؤثرة. </a:t>
            </a:r>
          </a:p>
          <a:p>
            <a:pPr marL="0" indent="0">
              <a:buNone/>
            </a:pPr>
            <a:endParaRPr lang="ar-IQ" sz="2000" dirty="0" smtClean="0">
              <a:solidFill>
                <a:srgbClr val="333333"/>
              </a:solidFill>
              <a:latin typeface="Simplified Arabic" pitchFamily="18" charset="-78"/>
              <a:cs typeface="Simplified Arabic" pitchFamily="18" charset="-78"/>
            </a:endParaRPr>
          </a:p>
          <a:p>
            <a:pPr marL="0" indent="0">
              <a:buNone/>
            </a:pPr>
            <a:endParaRPr lang="ar-IQ" sz="2000" dirty="0" smtClean="0">
              <a:latin typeface="Simplified Arabic" pitchFamily="18" charset="-78"/>
              <a:cs typeface="Simplified Arabic" pitchFamily="18" charset="-78"/>
            </a:endParaRPr>
          </a:p>
          <a:p>
            <a:endParaRPr lang="ar-IQ" sz="2000" dirty="0">
              <a:latin typeface="Simplified Arabic" pitchFamily="18" charset="-78"/>
              <a:cs typeface="Simplified Arabic" pitchFamily="18" charset="-78"/>
            </a:endParaRPr>
          </a:p>
        </p:txBody>
      </p:sp>
    </p:spTree>
    <p:extLst>
      <p:ext uri="{BB962C8B-B14F-4D97-AF65-F5344CB8AC3E}">
        <p14:creationId xmlns:p14="http://schemas.microsoft.com/office/powerpoint/2010/main" val="2654967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smtClean="0">
                <a:solidFill>
                  <a:srgbClr val="333333"/>
                </a:solidFill>
                <a:latin typeface="Tahoma"/>
              </a:rPr>
              <a:t>رابعاً: مـنظـمة اليونســكو والتربيــة الإعــلامــية</a:t>
            </a:r>
            <a:r>
              <a:rPr lang="ar-IQ" dirty="0" smtClean="0">
                <a:solidFill>
                  <a:srgbClr val="333333"/>
                </a:solidFill>
                <a:latin typeface="Tahoma"/>
              </a:rPr>
              <a:t/>
            </a:r>
            <a:br>
              <a:rPr lang="ar-IQ" dirty="0" smtClean="0">
                <a:solidFill>
                  <a:srgbClr val="333333"/>
                </a:solidFill>
                <a:latin typeface="Tahoma"/>
              </a:rPr>
            </a:br>
            <a:endParaRPr lang="ar-IQ" dirty="0"/>
          </a:p>
        </p:txBody>
      </p:sp>
      <p:sp>
        <p:nvSpPr>
          <p:cNvPr id="3" name="عنصر نائب للمحتوى 2"/>
          <p:cNvSpPr>
            <a:spLocks noGrp="1"/>
          </p:cNvSpPr>
          <p:nvPr>
            <p:ph idx="1"/>
          </p:nvPr>
        </p:nvSpPr>
        <p:spPr/>
        <p:txBody>
          <a:bodyPr>
            <a:normAutofit fontScale="85000" lnSpcReduction="20000"/>
          </a:bodyPr>
          <a:lstStyle/>
          <a:p>
            <a:pPr marL="0" indent="0">
              <a:buNone/>
            </a:pPr>
            <a:r>
              <a:rPr lang="ar-IQ" b="1" dirty="0" smtClean="0">
                <a:solidFill>
                  <a:srgbClr val="333333"/>
                </a:solidFill>
                <a:latin typeface="Tahoma"/>
              </a:rPr>
              <a:t>رابعاً: مـنظـمة اليونســكو والتربيــة الإعــلامــية</a:t>
            </a:r>
            <a:endParaRPr lang="ar-IQ" dirty="0" smtClean="0">
              <a:solidFill>
                <a:srgbClr val="333333"/>
              </a:solidFill>
              <a:latin typeface="Tahoma"/>
            </a:endParaRPr>
          </a:p>
          <a:p>
            <a:pPr marL="0" indent="0">
              <a:buNone/>
            </a:pPr>
            <a:r>
              <a:rPr lang="ar-IQ" dirty="0" smtClean="0">
                <a:solidFill>
                  <a:srgbClr val="333333"/>
                </a:solidFill>
                <a:latin typeface="Tahoma"/>
              </a:rPr>
              <a:t>1. تعد منظمة الأمم المتحدة للتربية والثقافة والعلوم ( اليونسكو ) الداعم الأكبر عالمياً للتربية الإعلامية.</a:t>
            </a:r>
            <a:br>
              <a:rPr lang="ar-IQ" dirty="0" smtClean="0">
                <a:solidFill>
                  <a:srgbClr val="333333"/>
                </a:solidFill>
                <a:latin typeface="Tahoma"/>
              </a:rPr>
            </a:br>
            <a:r>
              <a:rPr lang="ar-IQ" dirty="0" smtClean="0">
                <a:solidFill>
                  <a:srgbClr val="333333"/>
                </a:solidFill>
                <a:latin typeface="Tahoma"/>
              </a:rPr>
              <a:t>2. تقرر مؤتمرات ( اليونسكو ) أهمية التربية الإعلامية بعبارة مهمة: « يجب أن نعد النشء للعيش في عالم سلطة الصورة والصوت والكلمة ».</a:t>
            </a:r>
            <a:br>
              <a:rPr lang="ar-IQ" dirty="0" smtClean="0">
                <a:solidFill>
                  <a:srgbClr val="333333"/>
                </a:solidFill>
                <a:latin typeface="Tahoma"/>
              </a:rPr>
            </a:br>
            <a:r>
              <a:rPr lang="ar-IQ" dirty="0" smtClean="0">
                <a:solidFill>
                  <a:srgbClr val="333333"/>
                </a:solidFill>
                <a:latin typeface="Tahoma"/>
              </a:rPr>
              <a:t>وهي بذلك تشــير إلى أن الإعــلام يملــك سلــطة مؤثــرة على القيــم والمعتـقــدات والتـوجـهــات والممارسات، في مختلف الجوانب اقتصادياً وثقافياً واجتماعياً.</a:t>
            </a:r>
            <a:br>
              <a:rPr lang="ar-IQ" dirty="0" smtClean="0">
                <a:solidFill>
                  <a:srgbClr val="333333"/>
                </a:solidFill>
                <a:latin typeface="Tahoma"/>
              </a:rPr>
            </a:br>
            <a:r>
              <a:rPr lang="ar-IQ" dirty="0" smtClean="0">
                <a:solidFill>
                  <a:srgbClr val="333333"/>
                </a:solidFill>
                <a:latin typeface="Tahoma"/>
              </a:rPr>
              <a:t>3. من خلال أنشطة اليونسكو المتعددة في هذا المجال، فإنها تعد التربية الإعلامية جزءاً من الحقوق الأساسية لكل مواطن، في كل بلد من بلدان العالم، وتوصي بضرورة إدخال التربية الإعلامية حيثما أمكن، ضمن المناهج التربوية الوطنية، وكذلك إدخالها ضمن أنظمة التعليم غير الرسمية، والتعلم مدى الحياة.</a:t>
            </a:r>
          </a:p>
          <a:p>
            <a:pPr marL="0" indent="0">
              <a:buNone/>
            </a:pPr>
            <a:endParaRPr lang="ar-IQ" dirty="0" smtClean="0"/>
          </a:p>
          <a:p>
            <a:endParaRPr lang="ar-IQ" dirty="0"/>
          </a:p>
        </p:txBody>
      </p:sp>
    </p:spTree>
    <p:extLst>
      <p:ext uri="{BB962C8B-B14F-4D97-AF65-F5344CB8AC3E}">
        <p14:creationId xmlns:p14="http://schemas.microsoft.com/office/powerpoint/2010/main" val="522003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smtClean="0">
                <a:solidFill>
                  <a:srgbClr val="333333"/>
                </a:solidFill>
                <a:latin typeface="Tahoma"/>
              </a:rPr>
              <a:t>خامساً: تـعـريف التربيــة الإعـلامـيـة</a:t>
            </a:r>
            <a:r>
              <a:rPr lang="ar-IQ" dirty="0" smtClean="0">
                <a:solidFill>
                  <a:srgbClr val="333333"/>
                </a:solidFill>
                <a:latin typeface="Tahoma"/>
              </a:rPr>
              <a:t/>
            </a:r>
            <a:br>
              <a:rPr lang="ar-IQ" dirty="0" smtClean="0">
                <a:solidFill>
                  <a:srgbClr val="333333"/>
                </a:solidFill>
                <a:latin typeface="Tahoma"/>
              </a:rPr>
            </a:br>
            <a:endParaRPr lang="ar-IQ" dirty="0"/>
          </a:p>
        </p:txBody>
      </p:sp>
      <p:sp>
        <p:nvSpPr>
          <p:cNvPr id="3" name="عنصر نائب للمحتوى 2"/>
          <p:cNvSpPr>
            <a:spLocks noGrp="1"/>
          </p:cNvSpPr>
          <p:nvPr>
            <p:ph idx="1"/>
          </p:nvPr>
        </p:nvSpPr>
        <p:spPr/>
        <p:txBody>
          <a:bodyPr>
            <a:normAutofit fontScale="85000" lnSpcReduction="20000"/>
          </a:bodyPr>
          <a:lstStyle/>
          <a:p>
            <a:pPr marL="0" indent="0">
              <a:buNone/>
            </a:pPr>
            <a:r>
              <a:rPr lang="ar-IQ" sz="3100" dirty="0" smtClean="0">
                <a:solidFill>
                  <a:srgbClr val="333333"/>
                </a:solidFill>
                <a:latin typeface="Simplified Arabic" pitchFamily="18" charset="-78"/>
                <a:cs typeface="Simplified Arabic" pitchFamily="18" charset="-78"/>
              </a:rPr>
              <a:t>للتربية الإعلامية تعريفات متعددة، ذات مضمون متشابه، ورؤية واحدة إجمالاً، ولذلك سنختار أفضل هذه التعريفات وأكثرها شمولاً، وهو تعريف التربية الإعلامية حسب توصيات مؤتمر فيينا عام 1999م، الذي عقد تحت رعاية منظمة الأمم المتحدة للتربية والثقافة والعلوم ( اليونسكو )، وشارك فيه 41 خبيراً من 33 بلداً حول العالم، حيث تم تعريف التربية الإعلامية بما يأتي:</a:t>
            </a:r>
            <a:br>
              <a:rPr lang="ar-IQ" sz="3100" dirty="0" smtClean="0">
                <a:solidFill>
                  <a:srgbClr val="333333"/>
                </a:solidFill>
                <a:latin typeface="Simplified Arabic" pitchFamily="18" charset="-78"/>
                <a:cs typeface="Simplified Arabic" pitchFamily="18" charset="-78"/>
              </a:rPr>
            </a:br>
            <a:endParaRPr lang="ar-IQ" sz="3100" dirty="0" smtClean="0">
              <a:solidFill>
                <a:srgbClr val="333333"/>
              </a:solidFill>
              <a:latin typeface="Simplified Arabic" pitchFamily="18" charset="-78"/>
              <a:cs typeface="Simplified Arabic" pitchFamily="18" charset="-78"/>
            </a:endParaRPr>
          </a:p>
          <a:p>
            <a:pPr marL="0" indent="0">
              <a:buNone/>
            </a:pPr>
            <a:r>
              <a:rPr lang="ar-IQ" sz="3100" b="1" dirty="0" smtClean="0">
                <a:solidFill>
                  <a:srgbClr val="333333"/>
                </a:solidFill>
                <a:latin typeface="Simplified Arabic" pitchFamily="18" charset="-78"/>
                <a:cs typeface="Simplified Arabic" pitchFamily="18" charset="-78"/>
              </a:rPr>
              <a:t>* التــربـيـــة الإعلامــيــة:</a:t>
            </a:r>
            <a:r>
              <a:rPr lang="ar-IQ" sz="3100" dirty="0" smtClean="0">
                <a:solidFill>
                  <a:srgbClr val="333333"/>
                </a:solidFill>
                <a:latin typeface="Simplified Arabic" pitchFamily="18" charset="-78"/>
                <a:cs typeface="Simplified Arabic" pitchFamily="18" charset="-78"/>
              </a:rPr>
              <a:t/>
            </a:r>
            <a:br>
              <a:rPr lang="ar-IQ" sz="3100" dirty="0" smtClean="0">
                <a:solidFill>
                  <a:srgbClr val="333333"/>
                </a:solidFill>
                <a:latin typeface="Simplified Arabic" pitchFamily="18" charset="-78"/>
                <a:cs typeface="Simplified Arabic" pitchFamily="18" charset="-78"/>
              </a:rPr>
            </a:br>
            <a:r>
              <a:rPr lang="ar-IQ" sz="3100" dirty="0" smtClean="0">
                <a:solidFill>
                  <a:srgbClr val="333333"/>
                </a:solidFill>
                <a:latin typeface="Simplified Arabic" pitchFamily="18" charset="-78"/>
                <a:cs typeface="Simplified Arabic" pitchFamily="18" charset="-78"/>
              </a:rPr>
              <a:t>• تختص في التعامل مع كل وسائل الإعلام الاتصالي، وتشمل الكلمات، والرسوم المطبوعة، والصوت، والصور الساكنة والمتحركة، التي يتم تقديمها عن طريق أي نوع من أنواع التقنيات.</a:t>
            </a:r>
            <a:br>
              <a:rPr lang="ar-IQ" sz="3100" dirty="0" smtClean="0">
                <a:solidFill>
                  <a:srgbClr val="333333"/>
                </a:solidFill>
                <a:latin typeface="Simplified Arabic" pitchFamily="18" charset="-78"/>
                <a:cs typeface="Simplified Arabic" pitchFamily="18" charset="-78"/>
              </a:rPr>
            </a:br>
            <a:r>
              <a:rPr lang="ar-IQ" sz="3100" dirty="0" smtClean="0">
                <a:solidFill>
                  <a:srgbClr val="333333"/>
                </a:solidFill>
                <a:latin typeface="Simplified Arabic" pitchFamily="18" charset="-78"/>
                <a:cs typeface="Simplified Arabic" pitchFamily="18" charset="-78"/>
              </a:rPr>
              <a:t>• تمكّن أفراد المجتمع من الوصول إلى فهم لوسائل الإعلام الاتصالية التي تستخدم في مجتمعهم، والطريقة التي تعمل بها هذه الوسائل، ومن ثم تمكّنهم من اكتساب المهارات في استخدام وسائل الإعلام للتفاهم مع الآخرين.</a:t>
            </a:r>
          </a:p>
          <a:p>
            <a:endParaRPr lang="ar-IQ" dirty="0"/>
          </a:p>
        </p:txBody>
      </p:sp>
    </p:spTree>
    <p:extLst>
      <p:ext uri="{BB962C8B-B14F-4D97-AF65-F5344CB8AC3E}">
        <p14:creationId xmlns:p14="http://schemas.microsoft.com/office/powerpoint/2010/main" val="3905087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lnSpcReduction="10000"/>
          </a:bodyPr>
          <a:lstStyle/>
          <a:p>
            <a:r>
              <a:rPr lang="ar-IQ" b="1" dirty="0" smtClean="0">
                <a:solidFill>
                  <a:srgbClr val="333333"/>
                </a:solidFill>
                <a:latin typeface="Simplified Arabic" pitchFamily="18" charset="-78"/>
                <a:cs typeface="Simplified Arabic" pitchFamily="18" charset="-78"/>
              </a:rPr>
              <a:t>تضمن التربية الاعلامية الرقمية تعلم أفراد المجتمع للآتي:</a:t>
            </a:r>
            <a:r>
              <a:rPr lang="ar-IQ" dirty="0" smtClean="0">
                <a:latin typeface="Simplified Arabic" pitchFamily="18" charset="-78"/>
                <a:cs typeface="Simplified Arabic" pitchFamily="18" charset="-78"/>
              </a:rPr>
              <a:t/>
            </a:r>
            <a:br>
              <a:rPr lang="ar-IQ" dirty="0" smtClean="0">
                <a:latin typeface="Simplified Arabic" pitchFamily="18" charset="-78"/>
                <a:cs typeface="Simplified Arabic" pitchFamily="18" charset="-78"/>
              </a:rPr>
            </a:br>
            <a:r>
              <a:rPr lang="ar-IQ" dirty="0" smtClean="0">
                <a:solidFill>
                  <a:srgbClr val="333333"/>
                </a:solidFill>
                <a:latin typeface="Simplified Arabic" pitchFamily="18" charset="-78"/>
                <a:cs typeface="Simplified Arabic" pitchFamily="18" charset="-78"/>
              </a:rPr>
              <a:t>• التعرف على مصادر النصوص الإعلامية، وأهدافها السياسية والاجتماعية والتجارية والثقافية، وكذلك السياق التي وردت فيه.</a:t>
            </a:r>
            <a:r>
              <a:rPr lang="ar-IQ" dirty="0" smtClean="0">
                <a:latin typeface="Simplified Arabic" pitchFamily="18" charset="-78"/>
                <a:cs typeface="Simplified Arabic" pitchFamily="18" charset="-78"/>
              </a:rPr>
              <a:t/>
            </a:r>
            <a:br>
              <a:rPr lang="ar-IQ" dirty="0" smtClean="0">
                <a:latin typeface="Simplified Arabic" pitchFamily="18" charset="-78"/>
                <a:cs typeface="Simplified Arabic" pitchFamily="18" charset="-78"/>
              </a:rPr>
            </a:br>
            <a:r>
              <a:rPr lang="ar-IQ" dirty="0" smtClean="0">
                <a:solidFill>
                  <a:srgbClr val="333333"/>
                </a:solidFill>
                <a:latin typeface="Simplified Arabic" pitchFamily="18" charset="-78"/>
                <a:cs typeface="Simplified Arabic" pitchFamily="18" charset="-78"/>
              </a:rPr>
              <a:t>• التحليل وتكوين الآراء الانتقادية حول المواد الإعلامية، وإنتاج الإعلام الخاص بهم.</a:t>
            </a:r>
            <a:r>
              <a:rPr lang="ar-IQ" dirty="0" smtClean="0">
                <a:latin typeface="Simplified Arabic" pitchFamily="18" charset="-78"/>
                <a:cs typeface="Simplified Arabic" pitchFamily="18" charset="-78"/>
              </a:rPr>
              <a:t/>
            </a:r>
            <a:br>
              <a:rPr lang="ar-IQ" dirty="0" smtClean="0">
                <a:latin typeface="Simplified Arabic" pitchFamily="18" charset="-78"/>
                <a:cs typeface="Simplified Arabic" pitchFamily="18" charset="-78"/>
              </a:rPr>
            </a:br>
            <a:r>
              <a:rPr lang="ar-IQ" dirty="0" smtClean="0">
                <a:solidFill>
                  <a:srgbClr val="333333"/>
                </a:solidFill>
                <a:latin typeface="Simplified Arabic" pitchFamily="18" charset="-78"/>
                <a:cs typeface="Simplified Arabic" pitchFamily="18" charset="-78"/>
              </a:rPr>
              <a:t>• فهم وتفسير الرسائل والقيم التي تقدم من خلال الإعلام.</a:t>
            </a:r>
            <a:r>
              <a:rPr lang="ar-IQ" dirty="0" smtClean="0">
                <a:latin typeface="Simplified Arabic" pitchFamily="18" charset="-78"/>
                <a:cs typeface="Simplified Arabic" pitchFamily="18" charset="-78"/>
              </a:rPr>
              <a:t/>
            </a:r>
            <a:br>
              <a:rPr lang="ar-IQ" dirty="0" smtClean="0">
                <a:latin typeface="Simplified Arabic" pitchFamily="18" charset="-78"/>
                <a:cs typeface="Simplified Arabic" pitchFamily="18" charset="-78"/>
              </a:rPr>
            </a:br>
            <a:r>
              <a:rPr lang="ar-IQ" dirty="0" smtClean="0">
                <a:solidFill>
                  <a:srgbClr val="333333"/>
                </a:solidFill>
                <a:latin typeface="Simplified Arabic" pitchFamily="18" charset="-78"/>
                <a:cs typeface="Simplified Arabic" pitchFamily="18" charset="-78"/>
              </a:rPr>
              <a:t>• الوصول إلى الإعلام، أو المطالبة بالوصول إليه، بهدف التلقي أو الإنتاج.</a:t>
            </a:r>
            <a:r>
              <a:rPr lang="ar-IQ" dirty="0" smtClean="0">
                <a:latin typeface="Simplified Arabic" pitchFamily="18" charset="-78"/>
                <a:cs typeface="Simplified Arabic" pitchFamily="18" charset="-78"/>
              </a:rPr>
              <a:t/>
            </a:r>
            <a:br>
              <a:rPr lang="ar-IQ" dirty="0" smtClean="0">
                <a:latin typeface="Simplified Arabic" pitchFamily="18" charset="-78"/>
                <a:cs typeface="Simplified Arabic" pitchFamily="18" charset="-78"/>
              </a:rPr>
            </a:br>
            <a:r>
              <a:rPr lang="ar-IQ" dirty="0" smtClean="0">
                <a:solidFill>
                  <a:srgbClr val="333333"/>
                </a:solidFill>
                <a:latin typeface="Simplified Arabic" pitchFamily="18" charset="-78"/>
                <a:cs typeface="Simplified Arabic" pitchFamily="18" charset="-78"/>
              </a:rPr>
              <a:t>• اختيار وسائل الإعلام المناسبة التي تمكن الشباب الصغار من توصيل رسائلهم الإعلامية أو قصصهم، وتمكينهم من الوصول إلى الجمهور المستهدف.</a:t>
            </a:r>
            <a:endParaRPr lang="ar-IQ" dirty="0" smtClean="0">
              <a:latin typeface="Simplified Arabic" pitchFamily="18" charset="-78"/>
              <a:cs typeface="Simplified Arabic" pitchFamily="18" charset="-78"/>
            </a:endParaRPr>
          </a:p>
          <a:p>
            <a:endParaRPr lang="ar-IQ" dirty="0">
              <a:latin typeface="Simplified Arabic" pitchFamily="18" charset="-78"/>
              <a:cs typeface="Simplified Arabic" pitchFamily="18" charset="-78"/>
            </a:endParaRPr>
          </a:p>
        </p:txBody>
      </p:sp>
    </p:spTree>
    <p:extLst>
      <p:ext uri="{BB962C8B-B14F-4D97-AF65-F5344CB8AC3E}">
        <p14:creationId xmlns:p14="http://schemas.microsoft.com/office/powerpoint/2010/main" val="3754527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smtClean="0">
                <a:solidFill>
                  <a:srgbClr val="333333"/>
                </a:solidFill>
                <a:latin typeface="Tahoma"/>
              </a:rPr>
              <a:t>سـادسـاً: التربية الإعلامــيـة في دول العـالـم</a:t>
            </a:r>
            <a:r>
              <a:rPr lang="ar-IQ" dirty="0" smtClean="0">
                <a:solidFill>
                  <a:srgbClr val="333333"/>
                </a:solidFill>
                <a:latin typeface="Tahoma"/>
              </a:rPr>
              <a:t/>
            </a:r>
            <a:br>
              <a:rPr lang="ar-IQ" dirty="0" smtClean="0">
                <a:solidFill>
                  <a:srgbClr val="333333"/>
                </a:solidFill>
                <a:latin typeface="Tahoma"/>
              </a:rPr>
            </a:br>
            <a:endParaRPr lang="ar-IQ" dirty="0"/>
          </a:p>
        </p:txBody>
      </p:sp>
      <p:sp>
        <p:nvSpPr>
          <p:cNvPr id="3" name="عنصر نائب للمحتوى 2"/>
          <p:cNvSpPr>
            <a:spLocks noGrp="1"/>
          </p:cNvSpPr>
          <p:nvPr>
            <p:ph idx="1"/>
          </p:nvPr>
        </p:nvSpPr>
        <p:spPr>
          <a:xfrm>
            <a:off x="457200" y="980728"/>
            <a:ext cx="8229600" cy="5328592"/>
          </a:xfrm>
        </p:spPr>
        <p:txBody>
          <a:bodyPr>
            <a:noAutofit/>
          </a:bodyPr>
          <a:lstStyle/>
          <a:p>
            <a:r>
              <a:rPr lang="ar-IQ" sz="2400" dirty="0" smtClean="0">
                <a:solidFill>
                  <a:srgbClr val="333333"/>
                </a:solidFill>
                <a:latin typeface="Simplified Arabic" pitchFamily="18" charset="-78"/>
                <a:cs typeface="Simplified Arabic" pitchFamily="18" charset="-78"/>
              </a:rPr>
              <a:t>تختلف دول العالم في تعاطيها مع التربية الإعلامية حسب الآتي:</a:t>
            </a:r>
            <a:br>
              <a:rPr lang="ar-IQ" sz="2400" dirty="0" smtClean="0">
                <a:solidFill>
                  <a:srgbClr val="333333"/>
                </a:solidFill>
                <a:latin typeface="Simplified Arabic" pitchFamily="18" charset="-78"/>
                <a:cs typeface="Simplified Arabic" pitchFamily="18" charset="-78"/>
              </a:rPr>
            </a:br>
            <a:r>
              <a:rPr lang="ar-IQ" sz="2400" dirty="0" smtClean="0">
                <a:solidFill>
                  <a:srgbClr val="333333"/>
                </a:solidFill>
                <a:latin typeface="Simplified Arabic" pitchFamily="18" charset="-78"/>
                <a:cs typeface="Simplified Arabic" pitchFamily="18" charset="-78"/>
              </a:rPr>
              <a:t>1. دول متقدمة في هذا المجال فيها رسوخ ونظامية في التربية الإعلامية، حيث وضعت أسس التربية الإعلامية وموجهاتها العامة ومناهجها، وأعدت المعلمين ودربتهم، ووفرت المصادر التربوية لتعليم التربية الإعلامية، مثل كندا، وأغلب دول أوروبا.</a:t>
            </a:r>
            <a:br>
              <a:rPr lang="ar-IQ" sz="2400" dirty="0" smtClean="0">
                <a:solidFill>
                  <a:srgbClr val="333333"/>
                </a:solidFill>
                <a:latin typeface="Simplified Arabic" pitchFamily="18" charset="-78"/>
                <a:cs typeface="Simplified Arabic" pitchFamily="18" charset="-78"/>
              </a:rPr>
            </a:br>
            <a:r>
              <a:rPr lang="ar-IQ" sz="2400" dirty="0" smtClean="0">
                <a:solidFill>
                  <a:srgbClr val="333333"/>
                </a:solidFill>
                <a:latin typeface="Simplified Arabic" pitchFamily="18" charset="-78"/>
                <a:cs typeface="Simplified Arabic" pitchFamily="18" charset="-78"/>
              </a:rPr>
              <a:t>2. دول فيها تربية إعلامية مدرسية، لكنها غير منتظمة وغير مكتملة مثل إيطاليا وإيرلندا.</a:t>
            </a:r>
            <a:br>
              <a:rPr lang="ar-IQ" sz="2400" dirty="0" smtClean="0">
                <a:solidFill>
                  <a:srgbClr val="333333"/>
                </a:solidFill>
                <a:latin typeface="Simplified Arabic" pitchFamily="18" charset="-78"/>
                <a:cs typeface="Simplified Arabic" pitchFamily="18" charset="-78"/>
              </a:rPr>
            </a:br>
            <a:r>
              <a:rPr lang="ar-IQ" sz="2400" dirty="0" smtClean="0">
                <a:solidFill>
                  <a:srgbClr val="333333"/>
                </a:solidFill>
                <a:latin typeface="Simplified Arabic" pitchFamily="18" charset="-78"/>
                <a:cs typeface="Simplified Arabic" pitchFamily="18" charset="-78"/>
              </a:rPr>
              <a:t>3. دول ما تــزال التربيـــة الإعلاميـــة بهـا في مـرتبــة التعـليم غير الـمدرسي، حيث تقدم في برامج الشباب، والجماعات النسائية، ودور العبادة، مثل الولايات المتحدة الأمريكية، ودول العالم الثالث.</a:t>
            </a:r>
            <a:br>
              <a:rPr lang="ar-IQ" sz="2400" dirty="0" smtClean="0">
                <a:solidFill>
                  <a:srgbClr val="333333"/>
                </a:solidFill>
                <a:latin typeface="Simplified Arabic" pitchFamily="18" charset="-78"/>
                <a:cs typeface="Simplified Arabic" pitchFamily="18" charset="-78"/>
              </a:rPr>
            </a:br>
            <a:r>
              <a:rPr lang="ar-IQ" sz="2400" dirty="0" smtClean="0">
                <a:solidFill>
                  <a:srgbClr val="333333"/>
                </a:solidFill>
                <a:latin typeface="Simplified Arabic" pitchFamily="18" charset="-78"/>
                <a:cs typeface="Simplified Arabic" pitchFamily="18" charset="-78"/>
              </a:rPr>
              <a:t>4. من بين الدول العربية فإن الجمهورية اللبنانية تقوم بتدريس الطلاب خمس حصص بعنوان ( التربية الإعلامية ) ضمن مادة التربية الوطنية والتنشئة الاجتماعية في الصف الأول المتوسط، كما تقدم لطلاب الصف الثالث الثانوي أربع حصص ضمن المادة نفسها بعنوان ( الإعلام والرأي العام ).</a:t>
            </a:r>
          </a:p>
          <a:p>
            <a:endParaRPr lang="ar-IQ" sz="2400" dirty="0">
              <a:latin typeface="Simplified Arabic" pitchFamily="18" charset="-78"/>
              <a:cs typeface="Simplified Arabic" pitchFamily="18" charset="-78"/>
            </a:endParaRPr>
          </a:p>
        </p:txBody>
      </p:sp>
    </p:spTree>
    <p:extLst>
      <p:ext uri="{BB962C8B-B14F-4D97-AF65-F5344CB8AC3E}">
        <p14:creationId xmlns:p14="http://schemas.microsoft.com/office/powerpoint/2010/main" val="3770568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solidFill>
                  <a:srgbClr val="333333"/>
                </a:solidFill>
                <a:latin typeface="Tahoma"/>
              </a:rPr>
              <a:t>أهمـية التربيـة الإعلامـيـة</a:t>
            </a:r>
            <a:endParaRPr lang="ar-IQ" dirty="0"/>
          </a:p>
        </p:txBody>
      </p:sp>
      <p:sp>
        <p:nvSpPr>
          <p:cNvPr id="3" name="عنصر نائب للمحتوى 2"/>
          <p:cNvSpPr>
            <a:spLocks noGrp="1"/>
          </p:cNvSpPr>
          <p:nvPr>
            <p:ph idx="1"/>
          </p:nvPr>
        </p:nvSpPr>
        <p:spPr>
          <a:xfrm>
            <a:off x="457200" y="1124744"/>
            <a:ext cx="8229600" cy="5256584"/>
          </a:xfrm>
        </p:spPr>
        <p:txBody>
          <a:bodyPr>
            <a:noAutofit/>
          </a:bodyPr>
          <a:lstStyle/>
          <a:p>
            <a:r>
              <a:rPr lang="ar-IQ" sz="2400" dirty="0" smtClean="0">
                <a:solidFill>
                  <a:srgbClr val="333333"/>
                </a:solidFill>
                <a:latin typeface="Simplified Arabic" pitchFamily="18" charset="-78"/>
                <a:cs typeface="Simplified Arabic" pitchFamily="18" charset="-78"/>
              </a:rPr>
              <a:t>1. «التربية الإعلامية، جزء من الحقوق الأساسية لكل مواطن في كل بلد في بلدان العالم هكذا ترى منظمة (اليونسكو) أهمية التربية الإعلامية بسبب سلطة الإعلام المؤثرة في العالم المعاصر.</a:t>
            </a:r>
            <a:r>
              <a:rPr lang="ar-IQ" sz="2400" dirty="0" smtClean="0">
                <a:latin typeface="Simplified Arabic" pitchFamily="18" charset="-78"/>
                <a:cs typeface="Simplified Arabic" pitchFamily="18" charset="-78"/>
              </a:rPr>
              <a:t/>
            </a:r>
            <a:br>
              <a:rPr lang="ar-IQ" sz="2400" dirty="0" smtClean="0">
                <a:latin typeface="Simplified Arabic" pitchFamily="18" charset="-78"/>
                <a:cs typeface="Simplified Arabic" pitchFamily="18" charset="-78"/>
              </a:rPr>
            </a:br>
            <a:r>
              <a:rPr lang="ar-IQ" sz="2400" dirty="0" smtClean="0">
                <a:solidFill>
                  <a:srgbClr val="333333"/>
                </a:solidFill>
                <a:latin typeface="Simplified Arabic" pitchFamily="18" charset="-78"/>
                <a:cs typeface="Simplified Arabic" pitchFamily="18" charset="-78"/>
              </a:rPr>
              <a:t>2. قبل ثلاثين عاماً لم تكن هناك مشكلة ملحـّة في التعامل مع الإعلام، لأنه كان إعلاماً محلياً محدود التأثير، باستثناء بعض الإذاعات العالمية، أما اليوم في عصر ثورة الإعلام والمعلومات والاتصالات فإن الأمر مختلف، وأصبحت الحاجة إلى الوعي الإعلامي شيئاً مهماً وعاجلاً وملحاً وضرورياً... إلخ.</a:t>
            </a:r>
            <a:r>
              <a:rPr lang="ar-IQ" sz="2400" dirty="0" smtClean="0">
                <a:latin typeface="Simplified Arabic" pitchFamily="18" charset="-78"/>
                <a:cs typeface="Simplified Arabic" pitchFamily="18" charset="-78"/>
              </a:rPr>
              <a:t/>
            </a:r>
            <a:br>
              <a:rPr lang="ar-IQ" sz="2400" dirty="0" smtClean="0">
                <a:latin typeface="Simplified Arabic" pitchFamily="18" charset="-78"/>
                <a:cs typeface="Simplified Arabic" pitchFamily="18" charset="-78"/>
              </a:rPr>
            </a:br>
            <a:r>
              <a:rPr lang="ar-IQ" sz="2400" dirty="0" smtClean="0">
                <a:solidFill>
                  <a:srgbClr val="333333"/>
                </a:solidFill>
                <a:latin typeface="Simplified Arabic" pitchFamily="18" charset="-78"/>
                <a:cs typeface="Simplified Arabic" pitchFamily="18" charset="-78"/>
              </a:rPr>
              <a:t>3. بدون الوعي الإعلامي سينشأ كثير من أبنائنا وهم معصوبي الأعين، في عالم </a:t>
            </a:r>
            <a:r>
              <a:rPr lang="ar-IQ" sz="2400" dirty="0" err="1" smtClean="0">
                <a:solidFill>
                  <a:srgbClr val="333333"/>
                </a:solidFill>
                <a:latin typeface="Simplified Arabic" pitchFamily="18" charset="-78"/>
                <a:cs typeface="Simplified Arabic" pitchFamily="18" charset="-78"/>
              </a:rPr>
              <a:t>تتجاذبه</a:t>
            </a:r>
            <a:r>
              <a:rPr lang="ar-IQ" sz="2400" dirty="0" smtClean="0">
                <a:solidFill>
                  <a:srgbClr val="333333"/>
                </a:solidFill>
                <a:latin typeface="Simplified Arabic" pitchFamily="18" charset="-78"/>
                <a:cs typeface="Simplified Arabic" pitchFamily="18" charset="-78"/>
              </a:rPr>
              <a:t> الصراعات والأهواء والمصالح، ولا يرحم الضعفاء.</a:t>
            </a:r>
            <a:r>
              <a:rPr lang="ar-IQ" sz="2400" dirty="0" smtClean="0">
                <a:latin typeface="Simplified Arabic" pitchFamily="18" charset="-78"/>
                <a:cs typeface="Simplified Arabic" pitchFamily="18" charset="-78"/>
              </a:rPr>
              <a:t/>
            </a:r>
            <a:br>
              <a:rPr lang="ar-IQ" sz="2400" dirty="0" smtClean="0">
                <a:latin typeface="Simplified Arabic" pitchFamily="18" charset="-78"/>
                <a:cs typeface="Simplified Arabic" pitchFamily="18" charset="-78"/>
              </a:rPr>
            </a:br>
            <a:r>
              <a:rPr lang="ar-IQ" sz="2400" dirty="0" smtClean="0">
                <a:solidFill>
                  <a:srgbClr val="333333"/>
                </a:solidFill>
                <a:latin typeface="Simplified Arabic" pitchFamily="18" charset="-78"/>
                <a:cs typeface="Simplified Arabic" pitchFamily="18" charset="-78"/>
              </a:rPr>
              <a:t>4. هناك أشياء كثيرة لا يضر الجهل بها... والوعي الإعلامي ليس واحداً منها.</a:t>
            </a:r>
            <a:r>
              <a:rPr lang="ar-IQ" sz="2400" dirty="0" smtClean="0">
                <a:latin typeface="Simplified Arabic" pitchFamily="18" charset="-78"/>
                <a:cs typeface="Simplified Arabic" pitchFamily="18" charset="-78"/>
              </a:rPr>
              <a:t/>
            </a:r>
            <a:br>
              <a:rPr lang="ar-IQ" sz="2400" dirty="0" smtClean="0">
                <a:latin typeface="Simplified Arabic" pitchFamily="18" charset="-78"/>
                <a:cs typeface="Simplified Arabic" pitchFamily="18" charset="-78"/>
              </a:rPr>
            </a:br>
            <a:r>
              <a:rPr lang="ar-IQ" sz="2400" dirty="0" smtClean="0">
                <a:solidFill>
                  <a:srgbClr val="333333"/>
                </a:solidFill>
                <a:latin typeface="Simplified Arabic" pitchFamily="18" charset="-78"/>
                <a:cs typeface="Simplified Arabic" pitchFamily="18" charset="-78"/>
              </a:rPr>
              <a:t>5. نحن نتحدث كثيراً عن أهمية الوعي الإعلامي، ولكن كيف نزرعه في أبنائنا، ونجعلهم يكتسبون هذه المهارة، إنها ببساطة التربية الإعلامية.</a:t>
            </a:r>
            <a:r>
              <a:rPr lang="ar-IQ" sz="2400" dirty="0" smtClean="0">
                <a:latin typeface="Simplified Arabic" pitchFamily="18" charset="-78"/>
                <a:cs typeface="Simplified Arabic" pitchFamily="18" charset="-78"/>
              </a:rPr>
              <a:t/>
            </a:r>
            <a:br>
              <a:rPr lang="ar-IQ" sz="2400" dirty="0" smtClean="0">
                <a:latin typeface="Simplified Arabic" pitchFamily="18" charset="-78"/>
                <a:cs typeface="Simplified Arabic" pitchFamily="18" charset="-78"/>
              </a:rPr>
            </a:br>
            <a:r>
              <a:rPr lang="ar-IQ" sz="2400" dirty="0" smtClean="0">
                <a:solidFill>
                  <a:srgbClr val="333333"/>
                </a:solidFill>
                <a:latin typeface="Simplified Arabic" pitchFamily="18" charset="-78"/>
                <a:cs typeface="Simplified Arabic" pitchFamily="18" charset="-78"/>
              </a:rPr>
              <a:t>6. إن الوعي الإعلامي مهارة ترافق أبناءنا طوال حياتهم، وليست مادة دراسية ينساها الطالب بمجرد انتهاء الامتحان، أو عندما يختار تخصصاً علمياً في مجال بعيد عنها.</a:t>
            </a:r>
            <a:endParaRPr lang="ar-IQ" sz="2400" dirty="0" smtClean="0">
              <a:latin typeface="Simplified Arabic" pitchFamily="18" charset="-78"/>
              <a:cs typeface="Simplified Arabic" pitchFamily="18" charset="-78"/>
            </a:endParaRPr>
          </a:p>
          <a:p>
            <a:endParaRPr lang="ar-IQ" sz="2400" dirty="0">
              <a:latin typeface="Simplified Arabic" pitchFamily="18" charset="-78"/>
              <a:cs typeface="Simplified Arabic" pitchFamily="18" charset="-78"/>
            </a:endParaRPr>
          </a:p>
        </p:txBody>
      </p:sp>
    </p:spTree>
    <p:extLst>
      <p:ext uri="{BB962C8B-B14F-4D97-AF65-F5344CB8AC3E}">
        <p14:creationId xmlns:p14="http://schemas.microsoft.com/office/powerpoint/2010/main" val="2617942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solidFill>
                  <a:srgbClr val="333333"/>
                </a:solidFill>
                <a:latin typeface="Tahoma"/>
              </a:rPr>
              <a:t>مـمـيزات التربــية الإعـــلامــــيـة</a:t>
            </a:r>
            <a:endParaRPr lang="ar-IQ" dirty="0"/>
          </a:p>
        </p:txBody>
      </p:sp>
      <p:sp>
        <p:nvSpPr>
          <p:cNvPr id="3" name="عنصر نائب للمحتوى 2"/>
          <p:cNvSpPr>
            <a:spLocks noGrp="1"/>
          </p:cNvSpPr>
          <p:nvPr>
            <p:ph idx="1"/>
          </p:nvPr>
        </p:nvSpPr>
        <p:spPr>
          <a:xfrm>
            <a:off x="457200" y="1196752"/>
            <a:ext cx="8229600" cy="4929411"/>
          </a:xfrm>
        </p:spPr>
        <p:txBody>
          <a:bodyPr>
            <a:noAutofit/>
          </a:bodyPr>
          <a:lstStyle/>
          <a:p>
            <a:pPr marL="0" indent="0">
              <a:buNone/>
            </a:pPr>
            <a:r>
              <a:rPr lang="ar-IQ" sz="2400" b="1" dirty="0" smtClean="0">
                <a:solidFill>
                  <a:srgbClr val="333333"/>
                </a:solidFill>
                <a:latin typeface="Simplified Arabic" pitchFamily="18" charset="-78"/>
                <a:cs typeface="Simplified Arabic" pitchFamily="18" charset="-78"/>
              </a:rPr>
              <a:t>1. تعـزيز الدافـعـــيـة للتعـلم:</a:t>
            </a:r>
            <a:r>
              <a:rPr lang="ar-IQ" sz="2400" dirty="0" smtClean="0">
                <a:solidFill>
                  <a:srgbClr val="333333"/>
                </a:solidFill>
                <a:latin typeface="Simplified Arabic" pitchFamily="18" charset="-78"/>
                <a:cs typeface="Simplified Arabic" pitchFamily="18" charset="-78"/>
              </a:rPr>
              <a:t/>
            </a:r>
            <a:br>
              <a:rPr lang="ar-IQ" sz="2400" dirty="0" smtClean="0">
                <a:solidFill>
                  <a:srgbClr val="333333"/>
                </a:solidFill>
                <a:latin typeface="Simplified Arabic" pitchFamily="18" charset="-78"/>
                <a:cs typeface="Simplified Arabic" pitchFamily="18" charset="-78"/>
              </a:rPr>
            </a:br>
            <a:r>
              <a:rPr lang="ar-IQ" sz="2400" dirty="0" smtClean="0">
                <a:solidFill>
                  <a:srgbClr val="333333"/>
                </a:solidFill>
                <a:latin typeface="Simplified Arabic" pitchFamily="18" charset="-78"/>
                <a:cs typeface="Simplified Arabic" pitchFamily="18" charset="-78"/>
              </a:rPr>
              <a:t>تتمتع التربية الإعلامية بخصائص تعزز الدافعية للتعلم، وذلك بسبب خصوصية موضوعها ومجالها، فهي تبحث في شيء محسوس يتصل مباشرة بحياة المتعلم اليومية، فيكون أدعى لإثارة انتباهه وتحفيزه لاكتشاف هذا المجال ومعرفة أسراره.</a:t>
            </a:r>
            <a:br>
              <a:rPr lang="ar-IQ" sz="2400" dirty="0" smtClean="0">
                <a:solidFill>
                  <a:srgbClr val="333333"/>
                </a:solidFill>
                <a:latin typeface="Simplified Arabic" pitchFamily="18" charset="-78"/>
                <a:cs typeface="Simplified Arabic" pitchFamily="18" charset="-78"/>
              </a:rPr>
            </a:br>
            <a:endParaRPr lang="ar-IQ" sz="2400" dirty="0" smtClean="0">
              <a:solidFill>
                <a:srgbClr val="333333"/>
              </a:solidFill>
              <a:latin typeface="Simplified Arabic" pitchFamily="18" charset="-78"/>
              <a:cs typeface="Simplified Arabic" pitchFamily="18" charset="-78"/>
            </a:endParaRPr>
          </a:p>
          <a:p>
            <a:pPr marL="0" indent="0">
              <a:buNone/>
            </a:pPr>
            <a:r>
              <a:rPr lang="ar-IQ" sz="2400" b="1" dirty="0" smtClean="0">
                <a:solidFill>
                  <a:srgbClr val="333333"/>
                </a:solidFill>
                <a:latin typeface="Simplified Arabic" pitchFamily="18" charset="-78"/>
                <a:cs typeface="Simplified Arabic" pitchFamily="18" charset="-78"/>
              </a:rPr>
              <a:t>2. واقعــية هـذا المجال والحاجـة إليــه:</a:t>
            </a:r>
            <a:r>
              <a:rPr lang="ar-IQ" sz="2400" dirty="0" smtClean="0">
                <a:solidFill>
                  <a:srgbClr val="333333"/>
                </a:solidFill>
                <a:latin typeface="Simplified Arabic" pitchFamily="18" charset="-78"/>
                <a:cs typeface="Simplified Arabic" pitchFamily="18" charset="-78"/>
              </a:rPr>
              <a:t/>
            </a:r>
            <a:br>
              <a:rPr lang="ar-IQ" sz="2400" dirty="0" smtClean="0">
                <a:solidFill>
                  <a:srgbClr val="333333"/>
                </a:solidFill>
                <a:latin typeface="Simplified Arabic" pitchFamily="18" charset="-78"/>
                <a:cs typeface="Simplified Arabic" pitchFamily="18" charset="-78"/>
              </a:rPr>
            </a:br>
            <a:r>
              <a:rPr lang="ar-IQ" sz="2400" dirty="0" smtClean="0">
                <a:solidFill>
                  <a:srgbClr val="333333"/>
                </a:solidFill>
                <a:latin typeface="Simplified Arabic" pitchFamily="18" charset="-78"/>
                <a:cs typeface="Simplified Arabic" pitchFamily="18" charset="-78"/>
              </a:rPr>
              <a:t>إن التعامل مع الإعلام يستغرق جزءاً كبيراً من حياة الإنسان في العالم المعاصر، ويرافقه طوال حياته، وهذا يثير لدى المتعلم الشعور بأهمية امتلاكه لمهارة التعامل مع الإعلام من خلال التربية الإعلامية.</a:t>
            </a:r>
            <a:br>
              <a:rPr lang="ar-IQ" sz="2400" dirty="0" smtClean="0">
                <a:solidFill>
                  <a:srgbClr val="333333"/>
                </a:solidFill>
                <a:latin typeface="Simplified Arabic" pitchFamily="18" charset="-78"/>
                <a:cs typeface="Simplified Arabic" pitchFamily="18" charset="-78"/>
              </a:rPr>
            </a:br>
            <a:endParaRPr lang="ar-IQ" sz="2400" dirty="0" smtClean="0">
              <a:solidFill>
                <a:srgbClr val="333333"/>
              </a:solidFill>
              <a:latin typeface="Simplified Arabic" pitchFamily="18" charset="-78"/>
              <a:cs typeface="Simplified Arabic" pitchFamily="18" charset="-78"/>
            </a:endParaRPr>
          </a:p>
          <a:p>
            <a:pPr marL="0" indent="0">
              <a:buNone/>
            </a:pPr>
            <a:r>
              <a:rPr lang="ar-IQ" sz="2400" b="1" dirty="0" smtClean="0">
                <a:solidFill>
                  <a:srgbClr val="333333"/>
                </a:solidFill>
                <a:latin typeface="Simplified Arabic" pitchFamily="18" charset="-78"/>
                <a:cs typeface="Simplified Arabic" pitchFamily="18" charset="-78"/>
              </a:rPr>
              <a:t>3. وضــوح نتـائـج التعــلم:</a:t>
            </a:r>
            <a:r>
              <a:rPr lang="ar-IQ" sz="2400" dirty="0" smtClean="0">
                <a:solidFill>
                  <a:srgbClr val="333333"/>
                </a:solidFill>
                <a:latin typeface="Simplified Arabic" pitchFamily="18" charset="-78"/>
                <a:cs typeface="Simplified Arabic" pitchFamily="18" charset="-78"/>
              </a:rPr>
              <a:t/>
            </a:r>
            <a:br>
              <a:rPr lang="ar-IQ" sz="2400" dirty="0" smtClean="0">
                <a:solidFill>
                  <a:srgbClr val="333333"/>
                </a:solidFill>
                <a:latin typeface="Simplified Arabic" pitchFamily="18" charset="-78"/>
                <a:cs typeface="Simplified Arabic" pitchFamily="18" charset="-78"/>
              </a:rPr>
            </a:br>
            <a:r>
              <a:rPr lang="ar-IQ" sz="2400" dirty="0" smtClean="0">
                <a:solidFill>
                  <a:srgbClr val="333333"/>
                </a:solidFill>
                <a:latin typeface="Simplified Arabic" pitchFamily="18" charset="-78"/>
                <a:cs typeface="Simplified Arabic" pitchFamily="18" charset="-78"/>
              </a:rPr>
              <a:t>إن وضوح نتائج التعلم بشكل بارز على شخصية المتعلم في الحياة اليومية تزيد الدافعية وبذل الجهد، لأن الوعي الإعلامي يمكن بسهولة أن يلاحظ على شخصية الإنسان في الحياة اليومية، بخلاف قدرته على حل أعقد مسائل الرياضيات على سبيل المثال.</a:t>
            </a:r>
          </a:p>
          <a:p>
            <a:pPr marL="0" indent="0">
              <a:buNone/>
            </a:pPr>
            <a:endParaRPr lang="ar-IQ" sz="2400" dirty="0" smtClean="0">
              <a:latin typeface="Simplified Arabic" pitchFamily="18" charset="-78"/>
              <a:cs typeface="Simplified Arabic" pitchFamily="18" charset="-78"/>
            </a:endParaRPr>
          </a:p>
          <a:p>
            <a:endParaRPr lang="ar-IQ" sz="2400" dirty="0">
              <a:latin typeface="Simplified Arabic" pitchFamily="18" charset="-78"/>
              <a:cs typeface="Simplified Arabic" pitchFamily="18" charset="-78"/>
            </a:endParaRPr>
          </a:p>
        </p:txBody>
      </p:sp>
    </p:spTree>
    <p:extLst>
      <p:ext uri="{BB962C8B-B14F-4D97-AF65-F5344CB8AC3E}">
        <p14:creationId xmlns:p14="http://schemas.microsoft.com/office/powerpoint/2010/main" val="224570783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296</Words>
  <Application>Microsoft Office PowerPoint</Application>
  <PresentationFormat>عرض على الشاشة (3:4)‏</PresentationFormat>
  <Paragraphs>30</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نسق Office</vt:lpstr>
      <vt:lpstr>    كلية المستقبل الجامعة                        قسم الاعلام   التربية الاعلامية الرقمية المفهوم ، الاهمية ، المميزات</vt:lpstr>
      <vt:lpstr>مفهوم التربية الاعلامية الرقمية</vt:lpstr>
      <vt:lpstr>مفهوم التربية الاعلامية الرقمية</vt:lpstr>
      <vt:lpstr>رابعاً: مـنظـمة اليونســكو والتربيــة الإعــلامــية </vt:lpstr>
      <vt:lpstr>خامساً: تـعـريف التربيــة الإعـلامـيـة </vt:lpstr>
      <vt:lpstr>عرض تقديمي في PowerPoint</vt:lpstr>
      <vt:lpstr>سـادسـاً: التربية الإعلامــيـة في دول العـالـم </vt:lpstr>
      <vt:lpstr>أهمـية التربيـة الإعلامـيـة</vt:lpstr>
      <vt:lpstr>مـمـيزات التربــية الإعـــلامــــيـة</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كلية المستقبل الجامعة                        قسم الاعلام   التربية الاعلامية الرقمية  المفهوم ، الاهمية ، المميزات</dc:title>
  <dc:creator>DR.Ahmed Saker 2o1O</dc:creator>
  <cp:lastModifiedBy>DR.Ahmed Saker 2o1O</cp:lastModifiedBy>
  <cp:revision>2</cp:revision>
  <dcterms:created xsi:type="dcterms:W3CDTF">2022-01-22T17:28:45Z</dcterms:created>
  <dcterms:modified xsi:type="dcterms:W3CDTF">2022-01-22T17:49:09Z</dcterms:modified>
</cp:coreProperties>
</file>