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9" r:id="rId32"/>
    <p:sldId id="290" r:id="rId33"/>
    <p:sldId id="291" r:id="rId34"/>
    <p:sldId id="293" r:id="rId35"/>
    <p:sldId id="294" r:id="rId36"/>
    <p:sldId id="295" r:id="rId37"/>
    <p:sldId id="323" r:id="rId38"/>
    <p:sldId id="297" r:id="rId39"/>
    <p:sldId id="324" r:id="rId40"/>
    <p:sldId id="298" r:id="rId41"/>
    <p:sldId id="303" r:id="rId42"/>
    <p:sldId id="299" r:id="rId43"/>
    <p:sldId id="300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02915" y="460692"/>
            <a:ext cx="313817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73400" y="3876992"/>
            <a:ext cx="2997200" cy="849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1185" y="460692"/>
            <a:ext cx="5421629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857" y="1311211"/>
            <a:ext cx="4655820" cy="328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22/12/13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95081" y="6458129"/>
            <a:ext cx="24765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hinkquest.org/12413/structure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jjay.cuny.edu/~acarpi/NSC/images/cell.gi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0" y="2057400"/>
            <a:ext cx="6553199" cy="711733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7975" marR="5080" indent="-295910">
              <a:lnSpc>
                <a:spcPts val="5260"/>
              </a:lnSpc>
              <a:spcBef>
                <a:spcPts val="250"/>
              </a:spcBef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b="1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b="1" spc="-9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7675" y="2295778"/>
            <a:ext cx="3172460" cy="10331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600" dirty="0">
                <a:latin typeface="Calibri"/>
                <a:cs typeface="Calibri"/>
              </a:rPr>
              <a:t>Cell</a:t>
            </a:r>
            <a:r>
              <a:rPr sz="6600" spc="-125" dirty="0">
                <a:latin typeface="Calibri"/>
                <a:cs typeface="Calibri"/>
              </a:rPr>
              <a:t> </a:t>
            </a:r>
            <a:r>
              <a:rPr sz="6600" spc="-40" dirty="0">
                <a:latin typeface="Calibri"/>
                <a:cs typeface="Calibri"/>
              </a:rPr>
              <a:t>Parts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5"/>
              </a:spcBef>
            </a:pPr>
            <a:r>
              <a:rPr spc="20" dirty="0"/>
              <a:t>O</a:t>
            </a:r>
            <a:r>
              <a:rPr spc="-85" dirty="0"/>
              <a:t>r</a:t>
            </a:r>
            <a:r>
              <a:rPr spc="-70" dirty="0"/>
              <a:t>g</a:t>
            </a:r>
            <a:r>
              <a:rPr spc="-40" dirty="0"/>
              <a:t>a</a:t>
            </a:r>
            <a:r>
              <a:rPr spc="-5" dirty="0"/>
              <a:t>n</a:t>
            </a:r>
            <a:r>
              <a:rPr spc="10" dirty="0"/>
              <a:t>e</a:t>
            </a:r>
            <a:r>
              <a:rPr spc="25" dirty="0"/>
              <a:t>ll</a:t>
            </a:r>
            <a:r>
              <a:rPr dirty="0"/>
              <a:t>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210" y="2482532"/>
            <a:ext cx="47631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5" dirty="0">
                <a:latin typeface="Calibri"/>
                <a:cs typeface="Calibri"/>
              </a:rPr>
              <a:t>S</a:t>
            </a:r>
            <a:r>
              <a:rPr b="1" spc="35" dirty="0">
                <a:latin typeface="Calibri"/>
                <a:cs typeface="Calibri"/>
              </a:rPr>
              <a:t>u</a:t>
            </a:r>
            <a:r>
              <a:rPr b="1" spc="5" dirty="0">
                <a:latin typeface="Calibri"/>
                <a:cs typeface="Calibri"/>
              </a:rPr>
              <a:t>r</a:t>
            </a:r>
            <a:r>
              <a:rPr b="1" spc="-65" dirty="0">
                <a:latin typeface="Calibri"/>
                <a:cs typeface="Calibri"/>
              </a:rPr>
              <a:t>r</a:t>
            </a:r>
            <a:r>
              <a:rPr b="1" spc="30" dirty="0">
                <a:latin typeface="Calibri"/>
                <a:cs typeface="Calibri"/>
              </a:rPr>
              <a:t>ound</a:t>
            </a:r>
            <a:r>
              <a:rPr b="1" spc="-35" dirty="0">
                <a:latin typeface="Calibri"/>
                <a:cs typeface="Calibri"/>
              </a:rPr>
              <a:t>i</a:t>
            </a:r>
            <a:r>
              <a:rPr b="1" spc="30" dirty="0">
                <a:latin typeface="Calibri"/>
                <a:cs typeface="Calibri"/>
              </a:rPr>
              <a:t>n</a:t>
            </a:r>
            <a:r>
              <a:rPr b="1" spc="15" dirty="0">
                <a:latin typeface="Calibri"/>
                <a:cs typeface="Calibri"/>
              </a:rPr>
              <a:t>g</a:t>
            </a:r>
            <a:r>
              <a:rPr b="1" spc="-245" dirty="0">
                <a:latin typeface="Calibri"/>
                <a:cs typeface="Calibri"/>
              </a:rPr>
              <a:t> </a:t>
            </a:r>
            <a:r>
              <a:rPr b="1" spc="-30" dirty="0">
                <a:latin typeface="Calibri"/>
                <a:cs typeface="Calibri"/>
              </a:rPr>
              <a:t>t</a:t>
            </a:r>
            <a:r>
              <a:rPr b="1" spc="30" dirty="0">
                <a:latin typeface="Calibri"/>
                <a:cs typeface="Calibri"/>
              </a:rPr>
              <a:t>h</a:t>
            </a:r>
            <a:r>
              <a:rPr b="1" spc="15" dirty="0">
                <a:latin typeface="Calibri"/>
                <a:cs typeface="Calibri"/>
              </a:rPr>
              <a:t>e</a:t>
            </a:r>
            <a:r>
              <a:rPr b="1" spc="-5" dirty="0">
                <a:latin typeface="Calibri"/>
                <a:cs typeface="Calibri"/>
              </a:rPr>
              <a:t> C</a:t>
            </a:r>
            <a:r>
              <a:rPr b="1" spc="30" dirty="0">
                <a:latin typeface="Calibri"/>
                <a:cs typeface="Calibri"/>
              </a:rPr>
              <a:t>e</a:t>
            </a:r>
            <a:r>
              <a:rPr b="1" spc="-35" dirty="0">
                <a:latin typeface="Calibri"/>
                <a:cs typeface="Calibri"/>
              </a:rPr>
              <a:t>l</a:t>
            </a:r>
            <a:r>
              <a:rPr b="1" spc="5" dirty="0">
                <a:latin typeface="Calibri"/>
                <a:cs typeface="Calibri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870" y="460692"/>
            <a:ext cx="35947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dirty="0">
                <a:latin typeface="Calibri"/>
                <a:cs typeface="Calibri"/>
              </a:rPr>
              <a:t>Cell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Membrane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3165" y="1769173"/>
            <a:ext cx="4189095" cy="18224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u="sng" spc="-5" dirty="0">
                <a:latin typeface="Calibri"/>
                <a:cs typeface="Calibri"/>
              </a:rPr>
              <a:t>Outer</a:t>
            </a:r>
            <a:r>
              <a:rPr sz="2750" u="sng" spc="45" dirty="0">
                <a:latin typeface="Calibri"/>
                <a:cs typeface="Calibri"/>
              </a:rPr>
              <a:t> </a:t>
            </a:r>
            <a:r>
              <a:rPr sz="2750" u="sng" dirty="0">
                <a:latin typeface="Calibri"/>
                <a:cs typeface="Calibri"/>
              </a:rPr>
              <a:t>membrane</a:t>
            </a:r>
            <a:r>
              <a:rPr sz="2750" u="sng" spc="16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 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that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controls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15" dirty="0">
                <a:latin typeface="Calibri"/>
                <a:cs typeface="Calibri"/>
              </a:rPr>
              <a:t>movement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in </a:t>
            </a:r>
            <a:r>
              <a:rPr sz="2750" b="1" spc="-610" dirty="0">
                <a:latin typeface="Calibri"/>
                <a:cs typeface="Calibri"/>
              </a:rPr>
              <a:t> </a:t>
            </a:r>
            <a:r>
              <a:rPr sz="2750" b="1" spc="5" dirty="0">
                <a:latin typeface="Calibri"/>
                <a:cs typeface="Calibri"/>
              </a:rPr>
              <a:t>and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spc="10" dirty="0">
                <a:latin typeface="Calibri"/>
                <a:cs typeface="Calibri"/>
              </a:rPr>
              <a:t>out</a:t>
            </a:r>
            <a:r>
              <a:rPr sz="2750" b="1" spc="15" dirty="0">
                <a:latin typeface="Calibri"/>
                <a:cs typeface="Calibri"/>
              </a:rPr>
              <a:t> </a:t>
            </a:r>
            <a:r>
              <a:rPr sz="2750" b="1" spc="25" dirty="0">
                <a:latin typeface="Calibri"/>
                <a:cs typeface="Calibri"/>
              </a:rPr>
              <a:t>of</a:t>
            </a:r>
            <a:r>
              <a:rPr sz="2750" b="1" spc="-50" dirty="0">
                <a:latin typeface="Calibri"/>
                <a:cs typeface="Calibri"/>
              </a:rPr>
              <a:t> </a:t>
            </a:r>
            <a:r>
              <a:rPr sz="2750" b="1" spc="-15" dirty="0">
                <a:latin typeface="Calibri"/>
                <a:cs typeface="Calibri"/>
              </a:rPr>
              <a:t>the</a:t>
            </a:r>
            <a:r>
              <a:rPr sz="2750" b="1" spc="16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cell</a:t>
            </a:r>
            <a:endParaRPr sz="2750" b="1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Double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layer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20875"/>
            <a:ext cx="3810000" cy="3810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6387" y="6281737"/>
            <a:ext cx="31476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809" y="460692"/>
            <a:ext cx="20320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dirty="0">
                <a:latin typeface="Calibri"/>
                <a:cs typeface="Calibri"/>
              </a:rPr>
              <a:t>Cell</a:t>
            </a:r>
            <a:r>
              <a:rPr b="1" spc="-135" dirty="0">
                <a:latin typeface="Calibri"/>
                <a:cs typeface="Calibri"/>
              </a:rPr>
              <a:t> </a:t>
            </a:r>
            <a:r>
              <a:rPr b="1" spc="-50" dirty="0">
                <a:latin typeface="Calibri"/>
                <a:cs typeface="Calibri"/>
              </a:rPr>
              <a:t>Wall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32020" y="1616455"/>
            <a:ext cx="3728085" cy="18230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Most </a:t>
            </a:r>
            <a:r>
              <a:rPr sz="2750" spc="20" dirty="0">
                <a:latin typeface="Calibri"/>
                <a:cs typeface="Calibri"/>
              </a:rPr>
              <a:t>commonly </a:t>
            </a:r>
            <a:r>
              <a:rPr sz="2750" spc="-15" dirty="0">
                <a:latin typeface="Calibri"/>
                <a:cs typeface="Calibri"/>
              </a:rPr>
              <a:t>found </a:t>
            </a:r>
            <a:r>
              <a:rPr sz="2750" spc="-10" dirty="0">
                <a:latin typeface="Calibri"/>
                <a:cs typeface="Calibri"/>
              </a:rPr>
              <a:t> in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plant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cells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&amp;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bacteria</a:t>
            </a:r>
            <a:endParaRPr sz="2750">
              <a:latin typeface="Calibri"/>
              <a:cs typeface="Calibri"/>
            </a:endParaRPr>
          </a:p>
          <a:p>
            <a:pPr marL="355600" marR="492759" indent="-343535">
              <a:lnSpc>
                <a:spcPct val="102499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Supports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&amp;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protects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cells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844675"/>
            <a:ext cx="3733800" cy="3733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1505" y="6205537"/>
            <a:ext cx="3147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20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5" y="2482532"/>
            <a:ext cx="32950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5" dirty="0">
                <a:latin typeface="Calibri"/>
                <a:cs typeface="Calibri"/>
              </a:rPr>
              <a:t>Inside</a:t>
            </a:r>
            <a:r>
              <a:rPr b="1" spc="-185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the</a:t>
            </a:r>
            <a:r>
              <a:rPr b="1" spc="-4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6484" y="460692"/>
            <a:ext cx="188785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5" dirty="0">
                <a:latin typeface="Calibri"/>
                <a:cs typeface="Calibri"/>
              </a:rPr>
              <a:t>Nucleus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775" y="1889505"/>
            <a:ext cx="6544945" cy="228600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Directs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activities</a:t>
            </a:r>
          </a:p>
          <a:p>
            <a:pPr marL="355600" marR="5080" indent="-34353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Separated</a:t>
            </a:r>
            <a:r>
              <a:rPr sz="3200" spc="-18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from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cytoplasm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by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nuclear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</a:t>
            </a:r>
          </a:p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40" dirty="0">
                <a:latin typeface="Calibri"/>
                <a:cs typeface="Calibri"/>
              </a:rPr>
              <a:t>on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ic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4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</a:t>
            </a:r>
            <a:r>
              <a:rPr sz="3200" spc="25" dirty="0">
                <a:latin typeface="Calibri"/>
                <a:cs typeface="Calibri"/>
              </a:rPr>
              <a:t>N</a:t>
            </a:r>
            <a:r>
              <a:rPr sz="3200" spc="15" dirty="0">
                <a:latin typeface="Calibri"/>
                <a:cs typeface="Calibri"/>
              </a:rPr>
              <a:t>A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1239" y="460692"/>
            <a:ext cx="45466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5" dirty="0">
                <a:latin typeface="Calibri"/>
                <a:cs typeface="Calibri"/>
              </a:rPr>
              <a:t>Nuclear</a:t>
            </a:r>
            <a:r>
              <a:rPr b="1" spc="-15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Membrane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5269"/>
            <a:ext cx="3859529" cy="242887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Surrounds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nucleus</a:t>
            </a:r>
            <a:endParaRPr sz="2750" dirty="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15" dirty="0">
                <a:latin typeface="Calibri"/>
                <a:cs typeface="Calibri"/>
              </a:rPr>
              <a:t>Made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two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layers</a:t>
            </a:r>
            <a:endParaRPr sz="275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Openings</a:t>
            </a:r>
            <a:r>
              <a:rPr sz="2750" spc="19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allow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material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enter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leave </a:t>
            </a:r>
            <a:r>
              <a:rPr sz="2750" spc="-10" dirty="0">
                <a:latin typeface="Calibri"/>
                <a:cs typeface="Calibri"/>
              </a:rPr>
              <a:t> nucleus</a:t>
            </a:r>
            <a:endParaRPr sz="275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447800"/>
            <a:ext cx="3581400" cy="3581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469" y="6111557"/>
            <a:ext cx="3148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7028" y="460692"/>
            <a:ext cx="232600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20" dirty="0">
                <a:latin typeface="Calibri"/>
                <a:cs typeface="Calibri"/>
              </a:rPr>
              <a:t>N</a:t>
            </a:r>
            <a:r>
              <a:rPr b="1" spc="35" dirty="0">
                <a:latin typeface="Calibri"/>
                <a:cs typeface="Calibri"/>
              </a:rPr>
              <a:t>uc</a:t>
            </a:r>
            <a:r>
              <a:rPr b="1" spc="-35" dirty="0">
                <a:latin typeface="Calibri"/>
                <a:cs typeface="Calibri"/>
              </a:rPr>
              <a:t>l</a:t>
            </a:r>
            <a:r>
              <a:rPr b="1" spc="30" dirty="0">
                <a:latin typeface="Calibri"/>
                <a:cs typeface="Calibri"/>
              </a:rPr>
              <a:t>eo</a:t>
            </a:r>
            <a:r>
              <a:rPr b="1" spc="-35" dirty="0">
                <a:latin typeface="Calibri"/>
                <a:cs typeface="Calibri"/>
              </a:rPr>
              <a:t>l</a:t>
            </a:r>
            <a:r>
              <a:rPr b="1" spc="30" dirty="0">
                <a:latin typeface="Calibri"/>
                <a:cs typeface="Calibri"/>
              </a:rPr>
              <a:t>u</a:t>
            </a:r>
            <a:r>
              <a:rPr b="1" spc="10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25269"/>
            <a:ext cx="3498215" cy="148463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20" dirty="0">
                <a:latin typeface="Calibri"/>
                <a:cs typeface="Calibri"/>
              </a:rPr>
              <a:t>Inside</a:t>
            </a:r>
            <a:r>
              <a:rPr sz="2750" spc="2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nucleus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Contains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RNA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to </a:t>
            </a:r>
            <a:r>
              <a:rPr sz="2750" spc="-20" dirty="0">
                <a:latin typeface="Calibri"/>
                <a:cs typeface="Calibri"/>
              </a:rPr>
              <a:t>build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proteins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690687"/>
            <a:ext cx="4114800" cy="4114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787" y="6281737"/>
            <a:ext cx="3148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0353" y="460692"/>
            <a:ext cx="24745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5" dirty="0">
                <a:latin typeface="Calibri"/>
                <a:cs typeface="Calibri"/>
              </a:rPr>
              <a:t>C</a:t>
            </a:r>
            <a:r>
              <a:rPr b="1" spc="15" dirty="0">
                <a:latin typeface="Calibri"/>
                <a:cs typeface="Calibri"/>
              </a:rPr>
              <a:t>y</a:t>
            </a:r>
            <a:r>
              <a:rPr b="1" spc="-100" dirty="0">
                <a:latin typeface="Calibri"/>
                <a:cs typeface="Calibri"/>
              </a:rPr>
              <a:t>t</a:t>
            </a:r>
            <a:r>
              <a:rPr b="1" spc="30" dirty="0">
                <a:latin typeface="Calibri"/>
                <a:cs typeface="Calibri"/>
              </a:rPr>
              <a:t>op</a:t>
            </a:r>
            <a:r>
              <a:rPr b="1" spc="-35" dirty="0">
                <a:latin typeface="Calibri"/>
                <a:cs typeface="Calibri"/>
              </a:rPr>
              <a:t>l</a:t>
            </a:r>
            <a:r>
              <a:rPr b="1" spc="15" dirty="0">
                <a:latin typeface="Calibri"/>
                <a:cs typeface="Calibri"/>
              </a:rPr>
              <a:t>a</a:t>
            </a:r>
            <a:r>
              <a:rPr b="1" spc="25" dirty="0">
                <a:latin typeface="Calibri"/>
                <a:cs typeface="Calibri"/>
              </a:rPr>
              <a:t>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5372100" cy="1799589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G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k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x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und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10" dirty="0">
                <a:latin typeface="Calibri"/>
                <a:cs typeface="Calibri"/>
              </a:rPr>
              <a:t>y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ll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819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40" dirty="0">
                <a:latin typeface="Calibri"/>
                <a:cs typeface="Calibri"/>
              </a:rPr>
              <a:t>on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9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d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9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ry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4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2929" y="460692"/>
            <a:ext cx="54349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0" dirty="0">
                <a:latin typeface="Calibri"/>
                <a:cs typeface="Calibri"/>
              </a:rPr>
              <a:t>Endoplasmic</a:t>
            </a:r>
            <a:r>
              <a:rPr b="1" spc="-24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Reticulum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920875"/>
            <a:ext cx="3581400" cy="3581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74184" y="1235011"/>
            <a:ext cx="4211955" cy="318643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99"/>
              </a:lnSpc>
              <a:spcBef>
                <a:spcPts val="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25" dirty="0">
                <a:latin typeface="Calibri"/>
                <a:cs typeface="Calibri"/>
              </a:rPr>
              <a:t>Moves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materials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around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endParaRPr sz="2750">
              <a:latin typeface="Calibri"/>
              <a:cs typeface="Calibri"/>
            </a:endParaRPr>
          </a:p>
          <a:p>
            <a:pPr marL="355600" marR="1118235" indent="-3435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20" dirty="0">
                <a:latin typeface="Calibri"/>
                <a:cs typeface="Calibri"/>
              </a:rPr>
              <a:t>Smooth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type: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lacks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ribosomes</a:t>
            </a:r>
            <a:endParaRPr sz="2750">
              <a:latin typeface="Calibri"/>
              <a:cs typeface="Calibri"/>
            </a:endParaRPr>
          </a:p>
          <a:p>
            <a:pPr marL="355600" marR="355600" indent="-343535">
              <a:lnSpc>
                <a:spcPct val="101299"/>
              </a:lnSpc>
              <a:spcBef>
                <a:spcPts val="71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Rough</a:t>
            </a:r>
            <a:r>
              <a:rPr sz="2750" spc="15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type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(pictured):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ribosomes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embedded</a:t>
            </a:r>
            <a:r>
              <a:rPr sz="2750" spc="2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surface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905" y="6129020"/>
            <a:ext cx="31483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9364" y="1112202"/>
            <a:ext cx="39173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Definition</a:t>
            </a:r>
            <a:r>
              <a:rPr sz="4400" b="1" spc="-105" dirty="0">
                <a:latin typeface="Calibri"/>
                <a:cs typeface="Calibri"/>
              </a:rPr>
              <a:t> </a:t>
            </a:r>
            <a:r>
              <a:rPr sz="4400" b="1" spc="20" dirty="0">
                <a:latin typeface="Calibri"/>
                <a:cs typeface="Calibri"/>
              </a:rPr>
              <a:t>of</a:t>
            </a:r>
            <a:r>
              <a:rPr sz="4400" b="1" spc="-10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Cell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274" y="3361944"/>
            <a:ext cx="603631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400685">
              <a:lnSpc>
                <a:spcPct val="100000"/>
              </a:lnSpc>
              <a:spcBef>
                <a:spcPts val="130"/>
              </a:spcBef>
            </a:pP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A </a:t>
            </a:r>
            <a:r>
              <a:rPr sz="3200" spc="-5" dirty="0">
                <a:solidFill>
                  <a:srgbClr val="888888"/>
                </a:solidFill>
                <a:latin typeface="Calibri"/>
                <a:cs typeface="Calibri"/>
              </a:rPr>
              <a:t>cell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the smallest </a:t>
            </a:r>
            <a:r>
              <a:rPr sz="3200" spc="20" dirty="0">
                <a:solidFill>
                  <a:srgbClr val="888888"/>
                </a:solidFill>
                <a:latin typeface="Calibri"/>
                <a:cs typeface="Calibri"/>
              </a:rPr>
              <a:t>unit 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that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is 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apab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le</a:t>
            </a:r>
            <a:r>
              <a:rPr sz="3200" spc="-2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-6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3200" spc="-85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3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5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3200" spc="-7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-80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3200" spc="-8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un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3200" spc="-2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3200" spc="4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3200" spc="4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3200" spc="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203" y="460692"/>
            <a:ext cx="258381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5" dirty="0">
                <a:latin typeface="Calibri"/>
                <a:cs typeface="Calibri"/>
              </a:rPr>
              <a:t>Ribosomes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455"/>
            <a:ext cx="3745229" cy="27673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853440" indent="-343535">
              <a:lnSpc>
                <a:spcPct val="102400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Each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contains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thousands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5" dirty="0">
                <a:latin typeface="Calibri"/>
                <a:cs typeface="Calibri"/>
              </a:rPr>
              <a:t>Make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proteins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Found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on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ribosomes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20" dirty="0">
                <a:latin typeface="Calibri"/>
                <a:cs typeface="Calibri"/>
              </a:rPr>
              <a:t>&amp; 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floating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throughout</a:t>
            </a:r>
            <a:r>
              <a:rPr sz="2750" spc="2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844675"/>
            <a:ext cx="4191000" cy="419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787" y="6243637"/>
            <a:ext cx="3148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spc="-20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8625" y="460692"/>
            <a:ext cx="320738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5" dirty="0">
                <a:latin typeface="Calibri"/>
                <a:cs typeface="Calibri"/>
              </a:rPr>
              <a:t>Mitochondria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657" y="1540192"/>
            <a:ext cx="4634865" cy="361569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5080" indent="-343535">
              <a:lnSpc>
                <a:spcPct val="102400"/>
              </a:lnSpc>
              <a:spcBef>
                <a:spcPts val="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Produces </a:t>
            </a:r>
            <a:r>
              <a:rPr sz="2750" spc="-20" dirty="0">
                <a:latin typeface="Calibri"/>
                <a:cs typeface="Calibri"/>
              </a:rPr>
              <a:t>energy</a:t>
            </a:r>
            <a:r>
              <a:rPr sz="2750" spc="-15" dirty="0">
                <a:latin typeface="Calibri"/>
                <a:cs typeface="Calibri"/>
              </a:rPr>
              <a:t> through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chemical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reactions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–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breaking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down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fats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&amp;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carbohydrates</a:t>
            </a:r>
            <a:endParaRPr sz="2750">
              <a:latin typeface="Calibri"/>
              <a:cs typeface="Calibri"/>
            </a:endParaRPr>
          </a:p>
          <a:p>
            <a:pPr marL="355600" marR="406400" indent="-3435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Controls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level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of</a:t>
            </a:r>
            <a:r>
              <a:rPr sz="2750" spc="-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water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other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materials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endParaRPr sz="2750">
              <a:latin typeface="Calibri"/>
              <a:cs typeface="Calibri"/>
            </a:endParaRPr>
          </a:p>
          <a:p>
            <a:pPr marL="355600" marR="548640" indent="-343535">
              <a:lnSpc>
                <a:spcPct val="101299"/>
              </a:lnSpc>
              <a:spcBef>
                <a:spcPts val="7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5" dirty="0">
                <a:latin typeface="Calibri"/>
                <a:cs typeface="Calibri"/>
              </a:rPr>
              <a:t>Recycles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decomposes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proteins,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fats, </a:t>
            </a:r>
            <a:r>
              <a:rPr sz="2750" spc="5" dirty="0">
                <a:latin typeface="Calibri"/>
                <a:cs typeface="Calibri"/>
              </a:rPr>
              <a:t>and 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carbohydrates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1676400"/>
            <a:ext cx="3352800" cy="3352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787" y="6243637"/>
            <a:ext cx="3148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spc="-20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1500" y="460692"/>
            <a:ext cx="29171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10" dirty="0">
                <a:latin typeface="Calibri"/>
                <a:cs typeface="Calibri"/>
              </a:rPr>
              <a:t>Golgi</a:t>
            </a:r>
            <a:r>
              <a:rPr b="1" spc="-140" dirty="0">
                <a:latin typeface="Calibri"/>
                <a:cs typeface="Calibri"/>
              </a:rPr>
              <a:t> </a:t>
            </a:r>
            <a:r>
              <a:rPr b="1" spc="15" dirty="0">
                <a:latin typeface="Calibri"/>
                <a:cs typeface="Calibri"/>
              </a:rPr>
              <a:t>Bodies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455"/>
            <a:ext cx="3573779" cy="27673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584835" indent="-343535">
              <a:lnSpc>
                <a:spcPct val="102400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5" dirty="0">
                <a:latin typeface="Calibri"/>
                <a:cs typeface="Calibri"/>
              </a:rPr>
              <a:t>Protein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5" dirty="0">
                <a:solidFill>
                  <a:srgbClr val="FF0000"/>
                </a:solidFill>
                <a:latin typeface="Calibri"/>
                <a:cs typeface="Calibri"/>
              </a:rPr>
              <a:t>'packaging </a:t>
            </a:r>
            <a:r>
              <a:rPr sz="2750" spc="-6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0000"/>
                </a:solidFill>
                <a:latin typeface="Calibri"/>
                <a:cs typeface="Calibri"/>
              </a:rPr>
              <a:t>plant</a:t>
            </a:r>
            <a:r>
              <a:rPr sz="2750" spc="-10" dirty="0">
                <a:latin typeface="Calibri"/>
                <a:cs typeface="Calibri"/>
              </a:rPr>
              <a:t>'</a:t>
            </a:r>
            <a:endParaRPr sz="2750">
              <a:latin typeface="Calibri"/>
              <a:cs typeface="Calibri"/>
            </a:endParaRPr>
          </a:p>
          <a:p>
            <a:pPr marL="355600" marR="5080" indent="-343535">
              <a:lnSpc>
                <a:spcPct val="102499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30" dirty="0">
                <a:latin typeface="Calibri"/>
                <a:cs typeface="Calibri"/>
              </a:rPr>
              <a:t>Move</a:t>
            </a:r>
            <a:r>
              <a:rPr sz="2750" spc="-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materials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within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endParaRPr sz="2750">
              <a:latin typeface="Calibri"/>
              <a:cs typeface="Calibri"/>
            </a:endParaRPr>
          </a:p>
          <a:p>
            <a:pPr marL="355600" marR="17145" indent="-343535">
              <a:lnSpc>
                <a:spcPct val="102499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30" dirty="0">
                <a:latin typeface="Calibri"/>
                <a:cs typeface="Calibri"/>
              </a:rPr>
              <a:t>Move </a:t>
            </a:r>
            <a:r>
              <a:rPr sz="2750" dirty="0">
                <a:latin typeface="Calibri"/>
                <a:cs typeface="Calibri"/>
              </a:rPr>
              <a:t>materials </a:t>
            </a:r>
            <a:r>
              <a:rPr sz="2750" spc="10" dirty="0">
                <a:latin typeface="Calibri"/>
                <a:cs typeface="Calibri"/>
              </a:rPr>
              <a:t>out </a:t>
            </a:r>
            <a:r>
              <a:rPr sz="2750" spc="25" dirty="0">
                <a:latin typeface="Calibri"/>
                <a:cs typeface="Calibri"/>
              </a:rPr>
              <a:t>of </a:t>
            </a:r>
            <a:r>
              <a:rPr sz="2750" spc="-6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cell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387475"/>
            <a:ext cx="4191000" cy="4191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787" y="6149737"/>
            <a:ext cx="314833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6553" y="460692"/>
            <a:ext cx="231013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5" dirty="0">
                <a:latin typeface="Calibri"/>
                <a:cs typeface="Calibri"/>
              </a:rPr>
              <a:t>Lysosome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66754" y="2356342"/>
            <a:ext cx="252729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5"/>
              </a:lnSpc>
            </a:pP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l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55600" marR="177800" indent="-343535">
              <a:lnSpc>
                <a:spcPct val="102499"/>
              </a:lnSpc>
              <a:spcBef>
                <a:spcPts val="4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pc="-10" dirty="0">
                <a:solidFill>
                  <a:srgbClr val="FF0000"/>
                </a:solidFill>
              </a:rPr>
              <a:t>Digestive</a:t>
            </a:r>
            <a:r>
              <a:rPr spc="15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'plant</a:t>
            </a:r>
            <a:r>
              <a:rPr spc="-15" dirty="0"/>
              <a:t>'</a:t>
            </a:r>
            <a:r>
              <a:rPr spc="175" dirty="0"/>
              <a:t> </a:t>
            </a:r>
            <a:r>
              <a:rPr spc="-10" dirty="0"/>
              <a:t>for</a:t>
            </a:r>
            <a:r>
              <a:rPr spc="-15" dirty="0"/>
              <a:t> proteins, </a:t>
            </a:r>
            <a:r>
              <a:rPr spc="-610" dirty="0"/>
              <a:t> </a:t>
            </a:r>
            <a:r>
              <a:rPr spc="-20" dirty="0"/>
              <a:t>fats,</a:t>
            </a:r>
            <a:r>
              <a:rPr spc="100" dirty="0"/>
              <a:t> </a:t>
            </a:r>
            <a:r>
              <a:rPr spc="5" dirty="0"/>
              <a:t>and</a:t>
            </a:r>
            <a:r>
              <a:rPr spc="90" dirty="0"/>
              <a:t> </a:t>
            </a:r>
            <a:r>
              <a:rPr spc="-5" dirty="0"/>
              <a:t>carbohydrates</a:t>
            </a:r>
          </a:p>
          <a:p>
            <a:pPr marL="355600" marR="5080" indent="-3435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pc="-20" dirty="0"/>
              <a:t>Transports undigested</a:t>
            </a:r>
            <a:r>
              <a:rPr spc="-15" dirty="0"/>
              <a:t> </a:t>
            </a:r>
            <a:r>
              <a:rPr spc="5" dirty="0"/>
              <a:t>materi </a:t>
            </a:r>
            <a:r>
              <a:rPr spc="-610" dirty="0"/>
              <a:t> </a:t>
            </a:r>
            <a:r>
              <a:rPr spc="-5" dirty="0"/>
              <a:t>to</a:t>
            </a:r>
            <a:r>
              <a:rPr spc="5" dirty="0"/>
              <a:t> </a:t>
            </a:r>
            <a:r>
              <a:rPr spc="-5" dirty="0"/>
              <a:t>cell</a:t>
            </a:r>
            <a:r>
              <a:rPr spc="85" dirty="0"/>
              <a:t> </a:t>
            </a:r>
            <a:r>
              <a:rPr dirty="0"/>
              <a:t>membrane</a:t>
            </a:r>
            <a:r>
              <a:rPr spc="165" dirty="0"/>
              <a:t> </a:t>
            </a:r>
            <a:r>
              <a:rPr spc="-10" dirty="0"/>
              <a:t>for</a:t>
            </a:r>
            <a:r>
              <a:rPr spc="-20" dirty="0"/>
              <a:t> </a:t>
            </a:r>
            <a:r>
              <a:rPr spc="10" dirty="0"/>
              <a:t>removal</a:t>
            </a:r>
          </a:p>
          <a:p>
            <a:pPr marL="355600" marR="129539" indent="-3435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pc="-5" dirty="0"/>
              <a:t>Cell</a:t>
            </a:r>
            <a:r>
              <a:rPr spc="80" dirty="0"/>
              <a:t> </a:t>
            </a:r>
            <a:r>
              <a:rPr spc="5" dirty="0"/>
              <a:t>breaks</a:t>
            </a:r>
            <a:r>
              <a:rPr spc="10" dirty="0"/>
              <a:t> </a:t>
            </a:r>
            <a:r>
              <a:rPr spc="5" dirty="0"/>
              <a:t>down</a:t>
            </a:r>
            <a:r>
              <a:rPr spc="90" dirty="0"/>
              <a:t> </a:t>
            </a:r>
            <a:r>
              <a:rPr spc="-15" dirty="0"/>
              <a:t>if</a:t>
            </a:r>
            <a:r>
              <a:rPr spc="95" dirty="0"/>
              <a:t> </a:t>
            </a:r>
            <a:r>
              <a:rPr spc="10" dirty="0"/>
              <a:t>lysosome </a:t>
            </a:r>
            <a:r>
              <a:rPr spc="-605" dirty="0"/>
              <a:t> </a:t>
            </a:r>
            <a:r>
              <a:rPr spc="-5" dirty="0"/>
              <a:t>structure</a:t>
            </a:r>
          </a:p>
          <a:p>
            <a:pPr marL="250825">
              <a:lnSpc>
                <a:spcPct val="100000"/>
              </a:lnSpc>
              <a:spcBef>
                <a:spcPts val="760"/>
              </a:spcBef>
            </a:pPr>
            <a:r>
              <a:rPr spc="-10" dirty="0"/>
              <a:t>is</a:t>
            </a:r>
            <a:r>
              <a:rPr spc="45" dirty="0"/>
              <a:t> </a:t>
            </a:r>
            <a:r>
              <a:rPr spc="-15" dirty="0"/>
              <a:t>disrupted.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352800" cy="3200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2587" y="6539309"/>
            <a:ext cx="314833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1709" y="460692"/>
            <a:ext cx="209867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-204" dirty="0">
                <a:latin typeface="Calibri"/>
                <a:cs typeface="Calibri"/>
              </a:rPr>
              <a:t>V</a:t>
            </a:r>
            <a:r>
              <a:rPr b="1" spc="10" dirty="0">
                <a:latin typeface="Calibri"/>
                <a:cs typeface="Calibri"/>
              </a:rPr>
              <a:t>ac</a:t>
            </a:r>
            <a:r>
              <a:rPr b="1" spc="45" dirty="0">
                <a:latin typeface="Calibri"/>
                <a:cs typeface="Calibri"/>
              </a:rPr>
              <a:t>u</a:t>
            </a:r>
            <a:r>
              <a:rPr b="1" spc="30" dirty="0">
                <a:latin typeface="Calibri"/>
                <a:cs typeface="Calibri"/>
              </a:rPr>
              <a:t>o</a:t>
            </a:r>
            <a:r>
              <a:rPr b="1" spc="-35" dirty="0">
                <a:latin typeface="Calibri"/>
                <a:cs typeface="Calibri"/>
              </a:rPr>
              <a:t>l</a:t>
            </a:r>
            <a:r>
              <a:rPr b="1" spc="30" dirty="0">
                <a:latin typeface="Calibri"/>
                <a:cs typeface="Calibri"/>
              </a:rPr>
              <a:t>e</a:t>
            </a:r>
            <a:r>
              <a:rPr b="1" spc="10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16455"/>
            <a:ext cx="3761740" cy="276733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55600" marR="67310" indent="-343535">
              <a:lnSpc>
                <a:spcPct val="102400"/>
              </a:lnSpc>
              <a:spcBef>
                <a:spcPts val="50"/>
              </a:spcBef>
              <a:buFont typeface="Arial MT"/>
              <a:buChar char="•"/>
              <a:tabLst>
                <a:tab pos="355600" algn="l"/>
                <a:tab pos="356235" algn="l"/>
                <a:tab pos="3091180" algn="l"/>
              </a:tabLst>
            </a:pPr>
            <a:r>
              <a:rPr sz="2750" spc="45" dirty="0">
                <a:latin typeface="Calibri"/>
                <a:cs typeface="Calibri"/>
              </a:rPr>
              <a:t>M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45" dirty="0">
                <a:latin typeface="Calibri"/>
                <a:cs typeface="Calibri"/>
              </a:rPr>
              <a:t>m</a:t>
            </a:r>
            <a:r>
              <a:rPr sz="2750" spc="-20" dirty="0">
                <a:latin typeface="Calibri"/>
                <a:cs typeface="Calibri"/>
              </a:rPr>
              <a:t>b</a:t>
            </a:r>
            <a:r>
              <a:rPr sz="2750" spc="-60" dirty="0">
                <a:latin typeface="Calibri"/>
                <a:cs typeface="Calibri"/>
              </a:rPr>
              <a:t>r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0" dirty="0">
                <a:latin typeface="Calibri"/>
                <a:cs typeface="Calibri"/>
              </a:rPr>
              <a:t>n</a:t>
            </a:r>
            <a:r>
              <a:rPr sz="2750" spc="-15" dirty="0">
                <a:latin typeface="Calibri"/>
                <a:cs typeface="Calibri"/>
              </a:rPr>
              <a:t>e</a:t>
            </a:r>
            <a:r>
              <a:rPr sz="2750" spc="-25" dirty="0">
                <a:latin typeface="Calibri"/>
                <a:cs typeface="Calibri"/>
              </a:rPr>
              <a:t>-</a:t>
            </a:r>
            <a:r>
              <a:rPr sz="2750" spc="-20" dirty="0">
                <a:latin typeface="Calibri"/>
                <a:cs typeface="Calibri"/>
              </a:rPr>
              <a:t>b</a:t>
            </a:r>
            <a:r>
              <a:rPr sz="2750" spc="45" dirty="0">
                <a:latin typeface="Calibri"/>
                <a:cs typeface="Calibri"/>
              </a:rPr>
              <a:t>o</a:t>
            </a:r>
            <a:r>
              <a:rPr sz="2750" spc="-20" dirty="0">
                <a:latin typeface="Calibri"/>
                <a:cs typeface="Calibri"/>
              </a:rPr>
              <a:t>un</a:t>
            </a:r>
            <a:r>
              <a:rPr sz="2750" spc="15" dirty="0">
                <a:latin typeface="Calibri"/>
                <a:cs typeface="Calibri"/>
              </a:rPr>
              <a:t>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5" dirty="0">
                <a:latin typeface="Calibri"/>
                <a:cs typeface="Calibri"/>
              </a:rPr>
              <a:t>s  </a:t>
            </a:r>
            <a:r>
              <a:rPr sz="2750" spc="-15" dirty="0">
                <a:latin typeface="Calibri"/>
                <a:cs typeface="Calibri"/>
              </a:rPr>
              <a:t>for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storage,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digestion, 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waste</a:t>
            </a:r>
            <a:r>
              <a:rPr sz="2750" spc="10" dirty="0">
                <a:latin typeface="Calibri"/>
                <a:cs typeface="Calibri"/>
              </a:rPr>
              <a:t> removal</a:t>
            </a:r>
            <a:endParaRPr sz="27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dirty="0">
                <a:latin typeface="Calibri"/>
                <a:cs typeface="Calibri"/>
              </a:rPr>
              <a:t>Contains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water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solution</a:t>
            </a:r>
            <a:endParaRPr sz="2750">
              <a:latin typeface="Calibri"/>
              <a:cs typeface="Calibri"/>
            </a:endParaRPr>
          </a:p>
          <a:p>
            <a:pPr marL="355600" marR="430530" indent="-343535">
              <a:lnSpc>
                <a:spcPct val="102499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50" spc="-10" dirty="0">
                <a:latin typeface="Calibri"/>
                <a:cs typeface="Calibri"/>
              </a:rPr>
              <a:t>Help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plants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maintain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shape</a:t>
            </a:r>
            <a:endParaRPr sz="2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114800" cy="4114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4987" y="6319916"/>
            <a:ext cx="31502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spc="-15" dirty="0">
                <a:latin typeface="Calibri"/>
                <a:cs typeface="Calibri"/>
                <a:hlinkClick r:id="rId3"/>
              </a:rPr>
              <a:t>http://library.thinkquest.org/12413/structures.html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374" y="374967"/>
            <a:ext cx="594868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20" dirty="0"/>
              <a:t>1.</a:t>
            </a:r>
            <a:r>
              <a:rPr sz="5400" spc="-85" dirty="0"/>
              <a:t> </a:t>
            </a:r>
            <a:r>
              <a:rPr sz="5400" dirty="0"/>
              <a:t>Plasma</a:t>
            </a:r>
            <a:r>
              <a:rPr sz="5400" spc="-30" dirty="0"/>
              <a:t> </a:t>
            </a:r>
            <a:r>
              <a:rPr sz="5400" spc="-5" dirty="0"/>
              <a:t>Membrane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451863" y="1606930"/>
            <a:ext cx="6967220" cy="37395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5080" indent="-229235">
              <a:lnSpc>
                <a:spcPts val="3829"/>
              </a:lnSpc>
              <a:spcBef>
                <a:spcPts val="26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15" dirty="0">
                <a:latin typeface="Calibri"/>
                <a:cs typeface="Calibri"/>
              </a:rPr>
              <a:t>Al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ph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ph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5" dirty="0">
                <a:latin typeface="Calibri"/>
                <a:cs typeface="Calibri"/>
              </a:rPr>
              <a:t>i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id</a:t>
            </a:r>
            <a:r>
              <a:rPr sz="3200" spc="-235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15" dirty="0">
                <a:latin typeface="Calibri"/>
                <a:cs typeface="Calibri"/>
              </a:rPr>
              <a:t>l</a:t>
            </a:r>
            <a:r>
              <a:rPr sz="3200" spc="-40" dirty="0">
                <a:latin typeface="Calibri"/>
                <a:cs typeface="Calibri"/>
              </a:rPr>
              <a:t>a</a:t>
            </a:r>
            <a:r>
              <a:rPr sz="3200" spc="-105" dirty="0">
                <a:latin typeface="Calibri"/>
                <a:cs typeface="Calibri"/>
              </a:rPr>
              <a:t>y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5" dirty="0">
                <a:latin typeface="Calibri"/>
                <a:cs typeface="Calibri"/>
              </a:rPr>
              <a:t>s 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embedded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proteins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4350">
              <a:latin typeface="Calibri"/>
              <a:cs typeface="Calibri"/>
            </a:endParaRPr>
          </a:p>
          <a:p>
            <a:pPr marL="336550" indent="-324485">
              <a:lnSpc>
                <a:spcPct val="100000"/>
              </a:lnSpc>
              <a:buFont typeface="Arial MT"/>
              <a:buChar char="•"/>
              <a:tabLst>
                <a:tab pos="336550" algn="l"/>
                <a:tab pos="337185" algn="l"/>
              </a:tabLst>
            </a:pPr>
            <a:r>
              <a:rPr sz="3200" spc="20" dirty="0">
                <a:latin typeface="Calibri"/>
                <a:cs typeface="Calibri"/>
              </a:rPr>
              <a:t>The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outer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plasma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40"/>
              </a:spcBef>
            </a:pPr>
            <a:r>
              <a:rPr sz="2750" spc="15" dirty="0">
                <a:latin typeface="Arial MT"/>
                <a:cs typeface="Arial MT"/>
              </a:rPr>
              <a:t>–</a:t>
            </a:r>
            <a:r>
              <a:rPr sz="2750" spc="-509" dirty="0">
                <a:latin typeface="Arial MT"/>
                <a:cs typeface="Arial MT"/>
              </a:rPr>
              <a:t> </a:t>
            </a:r>
            <a:r>
              <a:rPr sz="2750" spc="-35" dirty="0">
                <a:latin typeface="Calibri"/>
                <a:cs typeface="Calibri"/>
              </a:rPr>
              <a:t>is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te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5" dirty="0">
                <a:latin typeface="Calibri"/>
                <a:cs typeface="Calibri"/>
              </a:rPr>
              <a:t>l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-25" dirty="0">
                <a:latin typeface="Calibri"/>
                <a:cs typeface="Calibri"/>
              </a:rPr>
              <a:t>ntent</a:t>
            </a:r>
            <a:r>
              <a:rPr sz="2750" spc="10" dirty="0">
                <a:latin typeface="Calibri"/>
                <a:cs typeface="Calibri"/>
              </a:rPr>
              <a:t>s</a:t>
            </a:r>
            <a:endParaRPr sz="27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30"/>
              </a:spcBef>
            </a:pPr>
            <a:r>
              <a:rPr sz="2750" spc="15" dirty="0">
                <a:latin typeface="Arial MT"/>
                <a:cs typeface="Arial MT"/>
              </a:rPr>
              <a:t>–</a:t>
            </a:r>
            <a:r>
              <a:rPr sz="2750" spc="-509" dirty="0">
                <a:latin typeface="Arial MT"/>
                <a:cs typeface="Arial MT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-25" dirty="0">
                <a:latin typeface="Calibri"/>
                <a:cs typeface="Calibri"/>
              </a:rPr>
              <a:t>nt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wh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5" dirty="0">
                <a:latin typeface="Calibri"/>
                <a:cs typeface="Calibri"/>
              </a:rPr>
              <a:t>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get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10" dirty="0">
                <a:latin typeface="Calibri"/>
                <a:cs typeface="Calibri"/>
              </a:rPr>
              <a:t>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25" dirty="0">
                <a:latin typeface="Calibri"/>
                <a:cs typeface="Calibri"/>
              </a:rPr>
              <a:t>n</a:t>
            </a:r>
            <a:r>
              <a:rPr sz="2750" spc="10" dirty="0">
                <a:latin typeface="Calibri"/>
                <a:cs typeface="Calibri"/>
              </a:rPr>
              <a:t>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-25" dirty="0">
                <a:latin typeface="Calibri"/>
                <a:cs typeface="Calibri"/>
              </a:rPr>
              <a:t>u</a:t>
            </a:r>
            <a:r>
              <a:rPr sz="2750" spc="5" dirty="0">
                <a:latin typeface="Calibri"/>
                <a:cs typeface="Calibri"/>
              </a:rPr>
              <a:t>t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40" dirty="0">
                <a:latin typeface="Calibri"/>
                <a:cs typeface="Calibri"/>
              </a:rPr>
              <a:t>o</a:t>
            </a:r>
            <a:r>
              <a:rPr sz="2750" spc="5" dirty="0">
                <a:latin typeface="Calibri"/>
                <a:cs typeface="Calibri"/>
              </a:rPr>
              <a:t>f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</a:t>
            </a:r>
            <a:r>
              <a:rPr sz="2750" spc="10" dirty="0">
                <a:latin typeface="Calibri"/>
                <a:cs typeface="Calibri"/>
              </a:rPr>
              <a:t>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5" dirty="0">
                <a:latin typeface="Calibri"/>
                <a:cs typeface="Calibri"/>
              </a:rPr>
              <a:t>l</a:t>
            </a:r>
            <a:endParaRPr sz="27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55"/>
              </a:spcBef>
            </a:pPr>
            <a:r>
              <a:rPr sz="2750" spc="15" dirty="0">
                <a:latin typeface="Arial MT"/>
                <a:cs typeface="Arial MT"/>
              </a:rPr>
              <a:t>–</a:t>
            </a:r>
            <a:r>
              <a:rPr sz="2750" spc="-509" dirty="0">
                <a:latin typeface="Arial MT"/>
                <a:cs typeface="Arial MT"/>
              </a:rPr>
              <a:t> </a:t>
            </a:r>
            <a:r>
              <a:rPr sz="2750" spc="10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30" dirty="0">
                <a:latin typeface="Calibri"/>
                <a:cs typeface="Calibri"/>
              </a:rPr>
              <a:t>c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-35" dirty="0">
                <a:latin typeface="Calibri"/>
                <a:cs typeface="Calibri"/>
              </a:rPr>
              <a:t>i</a:t>
            </a:r>
            <a:r>
              <a:rPr sz="2750" spc="25" dirty="0">
                <a:latin typeface="Calibri"/>
                <a:cs typeface="Calibri"/>
              </a:rPr>
              <a:t>v</a:t>
            </a:r>
            <a:r>
              <a:rPr sz="2750" spc="-25" dirty="0">
                <a:latin typeface="Calibri"/>
                <a:cs typeface="Calibri"/>
              </a:rPr>
              <a:t>e</a:t>
            </a:r>
            <a:r>
              <a:rPr sz="2750" spc="10" dirty="0">
                <a:latin typeface="Calibri"/>
                <a:cs typeface="Calibri"/>
              </a:rPr>
              <a:t>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si</a:t>
            </a:r>
            <a:r>
              <a:rPr sz="2750" spc="-25" dirty="0">
                <a:latin typeface="Calibri"/>
                <a:cs typeface="Calibri"/>
              </a:rPr>
              <a:t>gn</a:t>
            </a:r>
            <a:r>
              <a:rPr sz="2750" spc="25" dirty="0">
                <a:latin typeface="Calibri"/>
                <a:cs typeface="Calibri"/>
              </a:rPr>
              <a:t>a</a:t>
            </a:r>
            <a:r>
              <a:rPr sz="2750" spc="-35" dirty="0">
                <a:latin typeface="Calibri"/>
                <a:cs typeface="Calibri"/>
              </a:rPr>
              <a:t>l</a:t>
            </a:r>
            <a:r>
              <a:rPr sz="2750" spc="10" dirty="0">
                <a:latin typeface="Calibri"/>
                <a:cs typeface="Calibri"/>
              </a:rPr>
              <a:t>s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477" y="430212"/>
            <a:ext cx="7338695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54380" algn="l"/>
              </a:tabLst>
            </a:pPr>
            <a:r>
              <a:rPr sz="4800" spc="-15" dirty="0"/>
              <a:t>3.	</a:t>
            </a:r>
            <a:r>
              <a:rPr sz="4800" spc="-10" dirty="0"/>
              <a:t>Cytoplasm</a:t>
            </a:r>
            <a:r>
              <a:rPr sz="4800" spc="-5" dirty="0"/>
              <a:t> </a:t>
            </a:r>
            <a:r>
              <a:rPr sz="4800" dirty="0"/>
              <a:t>with</a:t>
            </a:r>
            <a:r>
              <a:rPr sz="4800" spc="-35" dirty="0"/>
              <a:t> </a:t>
            </a:r>
            <a:r>
              <a:rPr sz="4800" spc="5" dirty="0"/>
              <a:t>ribosomes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994092" y="1606930"/>
            <a:ext cx="7021195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5080" indent="-286385">
              <a:lnSpc>
                <a:spcPct val="100000"/>
              </a:lnSpc>
              <a:spcBef>
                <a:spcPts val="105"/>
              </a:spcBef>
            </a:pPr>
            <a:r>
              <a:rPr sz="3600" spc="25" dirty="0">
                <a:latin typeface="Arial MT"/>
                <a:cs typeface="Arial MT"/>
              </a:rPr>
              <a:t>–</a:t>
            </a:r>
            <a:r>
              <a:rPr sz="3600" spc="25" dirty="0">
                <a:latin typeface="Calibri"/>
                <a:cs typeface="Calibri"/>
              </a:rPr>
              <a:t>Cytoplasm </a:t>
            </a:r>
            <a:r>
              <a:rPr sz="3600" dirty="0">
                <a:latin typeface="Calibri"/>
                <a:cs typeface="Calibri"/>
              </a:rPr>
              <a:t>– fluid </a:t>
            </a:r>
            <a:r>
              <a:rPr sz="3600" spc="-15" dirty="0">
                <a:latin typeface="Calibri"/>
                <a:cs typeface="Calibri"/>
              </a:rPr>
              <a:t>area </a:t>
            </a:r>
            <a:r>
              <a:rPr sz="3600" spc="-5" dirty="0">
                <a:latin typeface="Calibri"/>
                <a:cs typeface="Calibri"/>
              </a:rPr>
              <a:t>inside </a:t>
            </a:r>
            <a:r>
              <a:rPr sz="3600" spc="-25" dirty="0">
                <a:latin typeface="Calibri"/>
                <a:cs typeface="Calibri"/>
              </a:rPr>
              <a:t>outer 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plasma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membrane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and</a:t>
            </a:r>
            <a:r>
              <a:rPr sz="3600" spc="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outside</a:t>
            </a:r>
            <a:r>
              <a:rPr sz="3600" spc="15" dirty="0">
                <a:latin typeface="Calibri"/>
                <a:cs typeface="Calibri"/>
              </a:rPr>
              <a:t> </a:t>
            </a:r>
            <a:r>
              <a:rPr sz="3600" spc="10" dirty="0">
                <a:latin typeface="Calibri"/>
                <a:cs typeface="Calibri"/>
              </a:rPr>
              <a:t>DNA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region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5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600" spc="15" dirty="0">
                <a:latin typeface="Arial MT"/>
                <a:cs typeface="Arial MT"/>
              </a:rPr>
              <a:t>–</a:t>
            </a:r>
            <a:r>
              <a:rPr sz="3600" spc="15" dirty="0">
                <a:latin typeface="Calibri"/>
                <a:cs typeface="Calibri"/>
              </a:rPr>
              <a:t>Ribosomes</a:t>
            </a:r>
            <a:r>
              <a:rPr sz="3600" spc="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–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make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proteins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0" y="460692"/>
            <a:ext cx="31242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Cell</a:t>
            </a:r>
            <a:r>
              <a:rPr spc="-80" dirty="0"/>
              <a:t> </a:t>
            </a:r>
            <a:r>
              <a:rPr spc="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88693"/>
            <a:ext cx="7373620" cy="268668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356235" algn="l"/>
              </a:tabLst>
            </a:pPr>
            <a:r>
              <a:rPr sz="3600" b="1" dirty="0">
                <a:latin typeface="Calibri"/>
                <a:cs typeface="Calibri"/>
              </a:rPr>
              <a:t>All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Cells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have:</a:t>
            </a:r>
            <a:endParaRPr sz="3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35"/>
              </a:spcBef>
            </a:pPr>
            <a:r>
              <a:rPr sz="3600" spc="80" dirty="0">
                <a:latin typeface="Arial MT"/>
                <a:cs typeface="Arial MT"/>
              </a:rPr>
              <a:t>–</a:t>
            </a:r>
            <a:r>
              <a:rPr sz="3600" spc="80" dirty="0">
                <a:latin typeface="Calibri"/>
                <a:cs typeface="Calibri"/>
              </a:rPr>
              <a:t>an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outermost</a:t>
            </a:r>
            <a:r>
              <a:rPr sz="3600" spc="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plasma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membrane</a:t>
            </a:r>
            <a:endParaRPr sz="3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</a:pPr>
            <a:r>
              <a:rPr sz="3600" spc="30" dirty="0">
                <a:latin typeface="Arial MT"/>
                <a:cs typeface="Arial MT"/>
              </a:rPr>
              <a:t>–</a:t>
            </a:r>
            <a:r>
              <a:rPr sz="3600" spc="30" dirty="0">
                <a:latin typeface="Calibri"/>
                <a:cs typeface="Calibri"/>
              </a:rPr>
              <a:t>genetic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material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form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of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15" dirty="0">
                <a:latin typeface="Calibri"/>
                <a:cs typeface="Calibri"/>
              </a:rPr>
              <a:t>DNA</a:t>
            </a:r>
            <a:endParaRPr sz="3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935"/>
              </a:spcBef>
            </a:pPr>
            <a:r>
              <a:rPr sz="3600" spc="20" dirty="0">
                <a:latin typeface="Arial MT"/>
                <a:cs typeface="Arial MT"/>
              </a:rPr>
              <a:t>–</a:t>
            </a:r>
            <a:r>
              <a:rPr sz="3600" spc="20" dirty="0">
                <a:latin typeface="Calibri"/>
                <a:cs typeface="Calibri"/>
              </a:rPr>
              <a:t>cytoplasm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with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ribosomes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0124" y="460692"/>
            <a:ext cx="61544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Why</a:t>
            </a:r>
            <a:r>
              <a:rPr spc="-15" dirty="0"/>
              <a:t> </a:t>
            </a:r>
            <a:r>
              <a:rPr spc="-10" dirty="0"/>
              <a:t>Are</a:t>
            </a:r>
            <a:r>
              <a:rPr spc="-55" dirty="0"/>
              <a:t> </a:t>
            </a:r>
            <a:r>
              <a:rPr spc="5" dirty="0"/>
              <a:t>Cells</a:t>
            </a:r>
            <a:r>
              <a:rPr spc="-30" dirty="0"/>
              <a:t> </a:t>
            </a:r>
            <a:r>
              <a:rPr spc="10" dirty="0"/>
              <a:t>So</a:t>
            </a:r>
            <a:r>
              <a:rPr spc="-40" dirty="0"/>
              <a:t> </a:t>
            </a:r>
            <a:r>
              <a:rPr spc="10" dirty="0"/>
              <a:t>Small?</a:t>
            </a:r>
            <a:r>
              <a:rPr spc="-10" dirty="0"/>
              <a:t> </a:t>
            </a:r>
            <a:r>
              <a:rPr sz="2400" spc="-5" dirty="0"/>
              <a:t>(4.2)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957184" cy="256857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5080" indent="-343535">
              <a:lnSpc>
                <a:spcPts val="3829"/>
              </a:lnSpc>
              <a:spcBef>
                <a:spcPts val="2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Calibri"/>
                <a:cs typeface="Calibri"/>
              </a:rPr>
              <a:t>Cells </a:t>
            </a:r>
            <a:r>
              <a:rPr sz="3200" dirty="0">
                <a:latin typeface="Calibri"/>
                <a:cs typeface="Calibri"/>
              </a:rPr>
              <a:t>need </a:t>
            </a:r>
            <a:r>
              <a:rPr sz="3200" spc="10" dirty="0">
                <a:latin typeface="Calibri"/>
                <a:cs typeface="Calibri"/>
              </a:rPr>
              <a:t>sufficient </a:t>
            </a:r>
            <a:r>
              <a:rPr sz="3200" dirty="0">
                <a:latin typeface="Calibri"/>
                <a:cs typeface="Calibri"/>
              </a:rPr>
              <a:t>surface </a:t>
            </a:r>
            <a:r>
              <a:rPr sz="3200" spc="-10" dirty="0">
                <a:latin typeface="Calibri"/>
                <a:cs typeface="Calibri"/>
              </a:rPr>
              <a:t>area </a:t>
            </a:r>
            <a:r>
              <a:rPr sz="3200" spc="-5" dirty="0">
                <a:latin typeface="Calibri"/>
                <a:cs typeface="Calibri"/>
              </a:rPr>
              <a:t>to </a:t>
            </a:r>
            <a:r>
              <a:rPr sz="3200" spc="20" dirty="0">
                <a:latin typeface="Calibri"/>
                <a:cs typeface="Calibri"/>
              </a:rPr>
              <a:t>allow 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adequate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transport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nutrients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30" dirty="0">
                <a:latin typeface="Calibri"/>
                <a:cs typeface="Calibri"/>
              </a:rPr>
              <a:t>and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wastes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out.</a:t>
            </a:r>
            <a:endParaRPr sz="3200">
              <a:latin typeface="Calibri"/>
              <a:cs typeface="Calibri"/>
            </a:endParaRPr>
          </a:p>
          <a:p>
            <a:pPr marL="355600" marR="24130" indent="-343535">
              <a:lnSpc>
                <a:spcPct val="100000"/>
              </a:lnSpc>
              <a:spcBef>
                <a:spcPts val="69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Calibri"/>
                <a:cs typeface="Calibri"/>
              </a:rPr>
              <a:t>As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volume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increases,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so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does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for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n</a:t>
            </a:r>
            <a:r>
              <a:rPr sz="3200" spc="10" dirty="0">
                <a:latin typeface="Calibri"/>
                <a:cs typeface="Calibri"/>
              </a:rPr>
              <a:t>g</a:t>
            </a:r>
            <a:r>
              <a:rPr sz="3200" spc="-220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nu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ri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wa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45" y="460692"/>
            <a:ext cx="10833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C</a:t>
            </a:r>
            <a:r>
              <a:rPr spc="-15" dirty="0"/>
              <a:t>e</a:t>
            </a:r>
            <a:r>
              <a:rPr spc="30" dirty="0"/>
              <a:t>ll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371600"/>
            <a:ext cx="7467600" cy="4500591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600" b="1" spc="5" dirty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sz="3600" b="1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2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3600" b="1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10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36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20" dirty="0">
                <a:latin typeface="Times New Roman" pitchFamily="18" charset="0"/>
                <a:cs typeface="Times New Roman" pitchFamily="18" charset="0"/>
              </a:rPr>
              <a:t>cells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Nucleus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spc="5" dirty="0">
                <a:latin typeface="Times New Roman" pitchFamily="18" charset="0"/>
                <a:cs typeface="Times New Roman" pitchFamily="18" charset="0"/>
              </a:rPr>
              <a:t>Ribosomes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Endomembrane</a:t>
            </a:r>
            <a:r>
              <a:rPr sz="2800" spc="2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System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156970" lvl="2" indent="-229235">
              <a:lnSpc>
                <a:spcPct val="100000"/>
              </a:lnSpc>
              <a:spcBef>
                <a:spcPts val="355"/>
              </a:spcBef>
              <a:buFont typeface="Arial MT"/>
              <a:buChar char="•"/>
              <a:tabLst>
                <a:tab pos="1156970" algn="l"/>
              </a:tabLst>
            </a:pPr>
            <a:r>
              <a:rPr sz="2800" spc="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3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oo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9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h</a:t>
            </a:r>
          </a:p>
          <a:p>
            <a:pPr marL="1156970" lvl="2" indent="-229235">
              <a:lnSpc>
                <a:spcPct val="100000"/>
              </a:lnSpc>
              <a:spcBef>
                <a:spcPts val="350"/>
              </a:spcBef>
              <a:buFont typeface="Arial MT"/>
              <a:buChar char="•"/>
              <a:tabLst>
                <a:tab pos="1156970" algn="l"/>
              </a:tabLst>
            </a:pPr>
            <a:r>
              <a:rPr sz="2800" spc="-10" dirty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apparatus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1156970" lvl="2" indent="-229235">
              <a:lnSpc>
                <a:spcPct val="100000"/>
              </a:lnSpc>
              <a:spcBef>
                <a:spcPts val="275"/>
              </a:spcBef>
              <a:buFont typeface="Arial MT"/>
              <a:buChar char="•"/>
              <a:tabLst>
                <a:tab pos="1156970" algn="l"/>
              </a:tabLst>
            </a:pPr>
            <a:r>
              <a:rPr sz="2800" spc="-20" dirty="0">
                <a:latin typeface="Times New Roman" pitchFamily="18" charset="0"/>
                <a:cs typeface="Times New Roman" pitchFamily="18" charset="0"/>
              </a:rPr>
              <a:t>Vesicles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5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>
                <a:latin typeface="Times New Roman" pitchFamily="18" charset="0"/>
                <a:cs typeface="Times New Roman" pitchFamily="18" charset="0"/>
              </a:rPr>
              <a:t>Mitochondria</a:t>
            </a: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Cytoskeleton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9060" y="460692"/>
            <a:ext cx="487743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1" spc="5" dirty="0">
                <a:latin typeface="Calibri"/>
                <a:cs typeface="Calibri"/>
              </a:rPr>
              <a:t>“Typical”</a:t>
            </a:r>
            <a:r>
              <a:rPr b="1" spc="-114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Animal</a:t>
            </a:r>
            <a:r>
              <a:rPr b="1" spc="-19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Cell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7772400" cy="54101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6387" y="6205537"/>
            <a:ext cx="2759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spc="5" dirty="0">
                <a:latin typeface="Calibri"/>
                <a:cs typeface="Calibri"/>
                <a:hlinkClick r:id="rId3"/>
              </a:rPr>
              <a:t>http://web.jjay.cuny.edu</a:t>
            </a:r>
            <a:r>
              <a:rPr sz="1200" i="1" spc="5" dirty="0">
                <a:latin typeface="Calibri"/>
                <a:cs typeface="Calibri"/>
                <a:hlinkClick r:id="rId3"/>
              </a:rPr>
              <a:t>/~</a:t>
            </a:r>
            <a:r>
              <a:rPr sz="950" i="1" spc="5" dirty="0">
                <a:latin typeface="Calibri"/>
                <a:cs typeface="Calibri"/>
                <a:hlinkClick r:id="rId3"/>
              </a:rPr>
              <a:t>acarpi/NSC/images/cell.gif</a:t>
            </a:r>
            <a:endParaRPr sz="9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9920" y="299656"/>
            <a:ext cx="5607685" cy="5952490"/>
            <a:chOff x="1899920" y="299656"/>
            <a:chExt cx="5607685" cy="5952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304863"/>
              <a:ext cx="5597525" cy="59419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5000" y="304736"/>
              <a:ext cx="5597525" cy="5942330"/>
            </a:xfrm>
            <a:custGeom>
              <a:avLst/>
              <a:gdLst/>
              <a:ahLst/>
              <a:cxnLst/>
              <a:rect l="l" t="t" r="r" b="b"/>
              <a:pathLst>
                <a:path w="5597525" h="5942330">
                  <a:moveTo>
                    <a:pt x="0" y="5942076"/>
                  </a:moveTo>
                  <a:lnTo>
                    <a:pt x="5597525" y="5942076"/>
                  </a:lnTo>
                  <a:lnTo>
                    <a:pt x="5597525" y="0"/>
                  </a:lnTo>
                  <a:lnTo>
                    <a:pt x="0" y="0"/>
                  </a:lnTo>
                  <a:lnTo>
                    <a:pt x="0" y="5942076"/>
                  </a:lnTo>
                  <a:close/>
                </a:path>
              </a:pathLst>
            </a:custGeom>
            <a:ln w="9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045" y="863917"/>
            <a:ext cx="128143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5" dirty="0">
                <a:latin typeface="Calibri"/>
                <a:cs typeface="Calibri"/>
              </a:rPr>
              <a:t>CYTOSKELETON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69" y="2981578"/>
            <a:ext cx="1528445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MITOCHONDRION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4380" y="4831778"/>
            <a:ext cx="10337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5" dirty="0">
                <a:latin typeface="Calibri"/>
                <a:cs typeface="Calibri"/>
              </a:rPr>
              <a:t>CENTRIOLES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6020" y="5900102"/>
            <a:ext cx="92392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135" dirty="0">
                <a:latin typeface="Calibri"/>
                <a:cs typeface="Calibri"/>
              </a:rPr>
              <a:t>L</a:t>
            </a:r>
            <a:r>
              <a:rPr sz="1550" b="1" spc="10" dirty="0">
                <a:latin typeface="Calibri"/>
                <a:cs typeface="Calibri"/>
              </a:rPr>
              <a:t>Y</a:t>
            </a:r>
            <a:r>
              <a:rPr sz="1550" b="1" spc="15" dirty="0">
                <a:latin typeface="Calibri"/>
                <a:cs typeface="Calibri"/>
              </a:rPr>
              <a:t>S</a:t>
            </a:r>
            <a:r>
              <a:rPr sz="1550" b="1" spc="-5" dirty="0">
                <a:latin typeface="Calibri"/>
                <a:cs typeface="Calibri"/>
              </a:rPr>
              <a:t>O</a:t>
            </a:r>
            <a:r>
              <a:rPr sz="1550" b="1" spc="10" dirty="0">
                <a:latin typeface="Calibri"/>
                <a:cs typeface="Calibri"/>
              </a:rPr>
              <a:t>S</a:t>
            </a:r>
            <a:r>
              <a:rPr sz="1550" b="1" dirty="0">
                <a:latin typeface="Calibri"/>
                <a:cs typeface="Calibri"/>
              </a:rPr>
              <a:t>O</a:t>
            </a:r>
            <a:r>
              <a:rPr sz="1550" b="1" spc="-10" dirty="0">
                <a:latin typeface="Calibri"/>
                <a:cs typeface="Calibri"/>
              </a:rPr>
              <a:t>M</a:t>
            </a:r>
            <a:r>
              <a:rPr sz="1550" b="1" spc="10" dirty="0">
                <a:latin typeface="Calibri"/>
                <a:cs typeface="Calibri"/>
              </a:rPr>
              <a:t>E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5470" y="5289486"/>
            <a:ext cx="10725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5" dirty="0">
                <a:latin typeface="Calibri"/>
                <a:cs typeface="Calibri"/>
              </a:rPr>
              <a:t>GOLGI</a:t>
            </a:r>
            <a:r>
              <a:rPr sz="1550" b="1" spc="55" dirty="0">
                <a:latin typeface="Calibri"/>
                <a:cs typeface="Calibri"/>
              </a:rPr>
              <a:t> </a:t>
            </a:r>
            <a:r>
              <a:rPr sz="1550" b="1" spc="-10" dirty="0">
                <a:latin typeface="Calibri"/>
                <a:cs typeface="Calibri"/>
              </a:rPr>
              <a:t>BODY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8890" y="3992562"/>
            <a:ext cx="10547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dirty="0">
                <a:latin typeface="Calibri"/>
                <a:cs typeface="Calibri"/>
              </a:rPr>
              <a:t>SMOOTH</a:t>
            </a:r>
            <a:r>
              <a:rPr sz="1550" b="1" spc="95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ER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2690" y="2914713"/>
            <a:ext cx="9207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" dirty="0">
                <a:latin typeface="Calibri"/>
                <a:cs typeface="Calibri"/>
              </a:rPr>
              <a:t>ROUGH</a:t>
            </a:r>
            <a:r>
              <a:rPr sz="1550" b="1" spc="20" dirty="0">
                <a:latin typeface="Calibri"/>
                <a:cs typeface="Calibri"/>
              </a:rPr>
              <a:t> </a:t>
            </a:r>
            <a:r>
              <a:rPr sz="1550" b="1" dirty="0">
                <a:latin typeface="Calibri"/>
                <a:cs typeface="Calibri"/>
              </a:rPr>
              <a:t>ER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17714" y="1550606"/>
            <a:ext cx="1036319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" dirty="0">
                <a:latin typeface="Calibri"/>
                <a:cs typeface="Calibri"/>
              </a:rPr>
              <a:t>RIBOSOMES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2690" y="634936"/>
            <a:ext cx="80645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25" dirty="0">
                <a:latin typeface="Calibri"/>
                <a:cs typeface="Calibri"/>
              </a:rPr>
              <a:t>N</a:t>
            </a:r>
            <a:r>
              <a:rPr sz="1550" b="1" spc="35" dirty="0">
                <a:latin typeface="Calibri"/>
                <a:cs typeface="Calibri"/>
              </a:rPr>
              <a:t>U</a:t>
            </a:r>
            <a:r>
              <a:rPr sz="1550" b="1" dirty="0">
                <a:latin typeface="Calibri"/>
                <a:cs typeface="Calibri"/>
              </a:rPr>
              <a:t>C</a:t>
            </a:r>
            <a:r>
              <a:rPr sz="1550" b="1" spc="15" dirty="0">
                <a:latin typeface="Calibri"/>
                <a:cs typeface="Calibri"/>
              </a:rPr>
              <a:t>L</a:t>
            </a:r>
            <a:r>
              <a:rPr sz="1550" b="1" spc="-15" dirty="0">
                <a:latin typeface="Calibri"/>
                <a:cs typeface="Calibri"/>
              </a:rPr>
              <a:t>E</a:t>
            </a:r>
            <a:r>
              <a:rPr sz="1550" b="1" spc="35" dirty="0">
                <a:latin typeface="Calibri"/>
                <a:cs typeface="Calibri"/>
              </a:rPr>
              <a:t>U</a:t>
            </a:r>
            <a:r>
              <a:rPr sz="1550" b="1" spc="10" dirty="0">
                <a:latin typeface="Calibri"/>
                <a:cs typeface="Calibri"/>
              </a:rPr>
              <a:t>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52600" y="5943601"/>
            <a:ext cx="1419225" cy="824230"/>
          </a:xfrm>
          <a:custGeom>
            <a:avLst/>
            <a:gdLst/>
            <a:ahLst/>
            <a:cxnLst/>
            <a:rect l="l" t="t" r="r" b="b"/>
            <a:pathLst>
              <a:path w="1419225" h="824229">
                <a:moveTo>
                  <a:pt x="1419225" y="0"/>
                </a:moveTo>
                <a:lnTo>
                  <a:pt x="0" y="0"/>
                </a:lnTo>
                <a:lnTo>
                  <a:pt x="0" y="823912"/>
                </a:lnTo>
                <a:lnTo>
                  <a:pt x="1419225" y="823912"/>
                </a:lnTo>
                <a:lnTo>
                  <a:pt x="141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31975" y="5976302"/>
            <a:ext cx="72771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-5" dirty="0">
                <a:latin typeface="Calibri"/>
                <a:cs typeface="Calibri"/>
              </a:rPr>
              <a:t>P</a:t>
            </a:r>
            <a:r>
              <a:rPr sz="1550" b="1" spc="15" dirty="0">
                <a:latin typeface="Calibri"/>
                <a:cs typeface="Calibri"/>
              </a:rPr>
              <a:t>L</a:t>
            </a:r>
            <a:r>
              <a:rPr sz="1550" b="1" spc="30" dirty="0">
                <a:latin typeface="Calibri"/>
                <a:cs typeface="Calibri"/>
              </a:rPr>
              <a:t>A</a:t>
            </a:r>
            <a:r>
              <a:rPr sz="1550" b="1" spc="10" dirty="0">
                <a:latin typeface="Calibri"/>
                <a:cs typeface="Calibri"/>
              </a:rPr>
              <a:t>S</a:t>
            </a:r>
            <a:r>
              <a:rPr sz="1550" b="1" spc="-5" dirty="0">
                <a:latin typeface="Calibri"/>
                <a:cs typeface="Calibri"/>
              </a:rPr>
              <a:t>M</a:t>
            </a:r>
            <a:r>
              <a:rPr sz="1550" b="1" spc="15" dirty="0">
                <a:latin typeface="Calibri"/>
                <a:cs typeface="Calibri"/>
              </a:rPr>
              <a:t>A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31975" y="6224587"/>
            <a:ext cx="104711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10" dirty="0">
                <a:latin typeface="Calibri"/>
                <a:cs typeface="Calibri"/>
              </a:rPr>
              <a:t>MEMBRANE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35080" y="752556"/>
            <a:ext cx="6416675" cy="5432425"/>
            <a:chOff x="1135080" y="752556"/>
            <a:chExt cx="6416675" cy="5432425"/>
          </a:xfrm>
        </p:grpSpPr>
        <p:sp>
          <p:nvSpPr>
            <p:cNvPr id="18" name="object 18"/>
            <p:cNvSpPr/>
            <p:nvPr/>
          </p:nvSpPr>
          <p:spPr>
            <a:xfrm>
              <a:off x="1143000" y="760476"/>
              <a:ext cx="6400800" cy="5412105"/>
            </a:xfrm>
            <a:custGeom>
              <a:avLst/>
              <a:gdLst/>
              <a:ahLst/>
              <a:cxnLst/>
              <a:rect l="l" t="t" r="r" b="b"/>
              <a:pathLst>
                <a:path w="6400800" h="5412105">
                  <a:moveTo>
                    <a:pt x="2516251" y="4344924"/>
                  </a:moveTo>
                  <a:lnTo>
                    <a:pt x="1674876" y="5411724"/>
                  </a:lnTo>
                </a:path>
                <a:path w="6400800" h="5412105">
                  <a:moveTo>
                    <a:pt x="1906651" y="2363724"/>
                  </a:moveTo>
                  <a:lnTo>
                    <a:pt x="760476" y="2365375"/>
                  </a:lnTo>
                </a:path>
                <a:path w="6400800" h="5412105">
                  <a:moveTo>
                    <a:pt x="2916301" y="2773299"/>
                  </a:moveTo>
                  <a:lnTo>
                    <a:pt x="1008126" y="4144899"/>
                  </a:lnTo>
                </a:path>
                <a:path w="6400800" h="5412105">
                  <a:moveTo>
                    <a:pt x="0" y="458724"/>
                  </a:moveTo>
                  <a:lnTo>
                    <a:pt x="2133600" y="1144524"/>
                  </a:lnTo>
                </a:path>
                <a:path w="6400800" h="5412105">
                  <a:moveTo>
                    <a:pt x="5469001" y="1793875"/>
                  </a:moveTo>
                  <a:lnTo>
                    <a:pt x="6162675" y="1028700"/>
                  </a:lnTo>
                </a:path>
                <a:path w="6400800" h="5412105">
                  <a:moveTo>
                    <a:pt x="6156325" y="1030224"/>
                  </a:moveTo>
                  <a:lnTo>
                    <a:pt x="5399151" y="1031875"/>
                  </a:lnTo>
                </a:path>
                <a:path w="6400800" h="5412105">
                  <a:moveTo>
                    <a:pt x="3886200" y="1146175"/>
                  </a:moveTo>
                  <a:lnTo>
                    <a:pt x="6248400" y="0"/>
                  </a:lnTo>
                </a:path>
                <a:path w="6400800" h="5412105">
                  <a:moveTo>
                    <a:pt x="5943600" y="2058924"/>
                  </a:moveTo>
                  <a:lnTo>
                    <a:pt x="6400800" y="2211324"/>
                  </a:lnTo>
                </a:path>
                <a:path w="6400800" h="5412105">
                  <a:moveTo>
                    <a:pt x="5867400" y="2820924"/>
                  </a:moveTo>
                  <a:lnTo>
                    <a:pt x="6248400" y="3278124"/>
                  </a:lnTo>
                </a:path>
                <a:path w="6400800" h="5412105">
                  <a:moveTo>
                    <a:pt x="4572000" y="3887724"/>
                  </a:moveTo>
                  <a:lnTo>
                    <a:pt x="6019800" y="4573524"/>
                  </a:lnTo>
                </a:path>
                <a:path w="6400800" h="5412105">
                  <a:moveTo>
                    <a:pt x="5029200" y="4573524"/>
                  </a:moveTo>
                  <a:lnTo>
                    <a:pt x="5562600" y="5106924"/>
                  </a:lnTo>
                </a:path>
              </a:pathLst>
            </a:custGeom>
            <a:ln w="15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22876" y="4798948"/>
              <a:ext cx="699770" cy="1385570"/>
            </a:xfrm>
            <a:custGeom>
              <a:avLst/>
              <a:gdLst/>
              <a:ahLst/>
              <a:cxnLst/>
              <a:rect l="l" t="t" r="r" b="b"/>
              <a:pathLst>
                <a:path w="699770" h="1385570">
                  <a:moveTo>
                    <a:pt x="41092" y="64632"/>
                  </a:moveTo>
                  <a:lnTo>
                    <a:pt x="27025" y="71678"/>
                  </a:lnTo>
                  <a:lnTo>
                    <a:pt x="685419" y="1385468"/>
                  </a:lnTo>
                  <a:lnTo>
                    <a:pt x="699515" y="1378369"/>
                  </a:lnTo>
                  <a:lnTo>
                    <a:pt x="41092" y="64632"/>
                  </a:lnTo>
                  <a:close/>
                </a:path>
                <a:path w="699770" h="1385570">
                  <a:moveTo>
                    <a:pt x="0" y="0"/>
                  </a:moveTo>
                  <a:lnTo>
                    <a:pt x="0" y="85217"/>
                  </a:lnTo>
                  <a:lnTo>
                    <a:pt x="27025" y="71678"/>
                  </a:lnTo>
                  <a:lnTo>
                    <a:pt x="21336" y="60325"/>
                  </a:lnTo>
                  <a:lnTo>
                    <a:pt x="35433" y="53339"/>
                  </a:lnTo>
                  <a:lnTo>
                    <a:pt x="63635" y="53339"/>
                  </a:lnTo>
                  <a:lnTo>
                    <a:pt x="68199" y="51053"/>
                  </a:lnTo>
                  <a:lnTo>
                    <a:pt x="0" y="0"/>
                  </a:lnTo>
                  <a:close/>
                </a:path>
                <a:path w="699770" h="1385570">
                  <a:moveTo>
                    <a:pt x="35433" y="53339"/>
                  </a:moveTo>
                  <a:lnTo>
                    <a:pt x="21336" y="60325"/>
                  </a:lnTo>
                  <a:lnTo>
                    <a:pt x="27025" y="71678"/>
                  </a:lnTo>
                  <a:lnTo>
                    <a:pt x="41092" y="64632"/>
                  </a:lnTo>
                  <a:lnTo>
                    <a:pt x="35433" y="53339"/>
                  </a:lnTo>
                  <a:close/>
                </a:path>
                <a:path w="699770" h="1385570">
                  <a:moveTo>
                    <a:pt x="63635" y="53339"/>
                  </a:moveTo>
                  <a:lnTo>
                    <a:pt x="35433" y="53339"/>
                  </a:lnTo>
                  <a:lnTo>
                    <a:pt x="41092" y="64632"/>
                  </a:lnTo>
                  <a:lnTo>
                    <a:pt x="63635" y="533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27276" y="4114799"/>
              <a:ext cx="993775" cy="1905"/>
            </a:xfrm>
            <a:custGeom>
              <a:avLst/>
              <a:gdLst/>
              <a:ahLst/>
              <a:cxnLst/>
              <a:rect l="l" t="t" r="r" b="b"/>
              <a:pathLst>
                <a:path w="993775" h="1904">
                  <a:moveTo>
                    <a:pt x="993775" y="0"/>
                  </a:moveTo>
                  <a:lnTo>
                    <a:pt x="0" y="1650"/>
                  </a:lnTo>
                </a:path>
              </a:pathLst>
            </a:custGeom>
            <a:ln w="158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764144" y="6555105"/>
            <a:ext cx="131254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5" dirty="0">
                <a:latin typeface="Calibri"/>
                <a:cs typeface="Calibri"/>
              </a:rPr>
              <a:t>Fig.</a:t>
            </a:r>
            <a:r>
              <a:rPr sz="1550" b="1" spc="35" dirty="0">
                <a:latin typeface="Calibri"/>
                <a:cs typeface="Calibri"/>
              </a:rPr>
              <a:t> </a:t>
            </a:r>
            <a:r>
              <a:rPr sz="1550" b="1" spc="10" dirty="0">
                <a:latin typeface="Calibri"/>
                <a:cs typeface="Calibri"/>
              </a:rPr>
              <a:t>4-15b,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p.59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59350" y="6272212"/>
            <a:ext cx="7651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VESICLE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6387" y="3906837"/>
            <a:ext cx="11639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CYTOPLASM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059" y="460692"/>
            <a:ext cx="1847214" cy="7010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Nuc</a:t>
            </a:r>
            <a:r>
              <a:rPr spc="20" dirty="0"/>
              <a:t>l</a:t>
            </a:r>
            <a:r>
              <a:rPr spc="-15" dirty="0"/>
              <a:t>e</a:t>
            </a:r>
            <a:r>
              <a:rPr spc="5" dirty="0"/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4" y="1508124"/>
            <a:ext cx="8074025" cy="4213846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4800" b="1" dirty="0">
                <a:latin typeface="Times New Roman" pitchFamily="18" charset="0"/>
                <a:cs typeface="Times New Roman" pitchFamily="18" charset="0"/>
              </a:rPr>
              <a:t>Structure</a:t>
            </a:r>
            <a:endParaRPr sz="48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815"/>
              </a:spcBef>
              <a:buFont typeface="Arial MT"/>
              <a:buChar char="–"/>
              <a:tabLst>
                <a:tab pos="756285" algn="l"/>
              </a:tabLst>
            </a:pPr>
            <a:r>
              <a:rPr sz="3600" b="1" u="sng" spc="15" dirty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3600" b="1" u="sng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u="sng" dirty="0">
                <a:latin typeface="Times New Roman" pitchFamily="18" charset="0"/>
                <a:cs typeface="Times New Roman" pitchFamily="18" charset="0"/>
              </a:rPr>
              <a:t>envelope</a:t>
            </a:r>
          </a:p>
          <a:p>
            <a:pPr marL="1156970" marR="5080" lvl="2" indent="-229235">
              <a:lnSpc>
                <a:spcPts val="3829"/>
              </a:lnSpc>
              <a:spcBef>
                <a:spcPts val="955"/>
              </a:spcBef>
              <a:buFont typeface="Arial MT"/>
              <a:buChar char="•"/>
              <a:tabLst>
                <a:tab pos="1156970" algn="l"/>
              </a:tabLst>
            </a:pPr>
            <a:r>
              <a:rPr sz="3600" u="sng" spc="-30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sz="3600" u="sng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15" dirty="0">
                <a:latin typeface="Times New Roman" pitchFamily="18" charset="0"/>
                <a:cs typeface="Times New Roman" pitchFamily="18" charset="0"/>
              </a:rPr>
              <a:t>Phospholipid</a:t>
            </a:r>
            <a:r>
              <a:rPr sz="3600" u="sng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-20" dirty="0">
                <a:latin typeface="Times New Roman" pitchFamily="18" charset="0"/>
                <a:cs typeface="Times New Roman" pitchFamily="18" charset="0"/>
              </a:rPr>
              <a:t>bilayers</a:t>
            </a:r>
            <a:r>
              <a:rPr sz="3600" u="sng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-5" dirty="0">
                <a:latin typeface="Times New Roman" pitchFamily="18" charset="0"/>
                <a:cs typeface="Times New Roman" pitchFamily="18" charset="0"/>
              </a:rPr>
              <a:t>protein </a:t>
            </a:r>
            <a:r>
              <a:rPr sz="3600" u="sng" spc="-7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10" dirty="0">
                <a:latin typeface="Times New Roman" pitchFamily="18" charset="0"/>
                <a:cs typeface="Times New Roman" pitchFamily="18" charset="0"/>
              </a:rPr>
              <a:t>lined</a:t>
            </a:r>
            <a:r>
              <a:rPr sz="3600" u="sng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-5" dirty="0">
                <a:latin typeface="Times New Roman" pitchFamily="18" charset="0"/>
                <a:cs typeface="Times New Roman" pitchFamily="18" charset="0"/>
              </a:rPr>
              <a:t>pores</a:t>
            </a:r>
            <a:endParaRPr sz="3600" u="sng" dirty="0">
              <a:latin typeface="Times New Roman" pitchFamily="18" charset="0"/>
              <a:cs typeface="Times New Roman" pitchFamily="18" charset="0"/>
            </a:endParaRPr>
          </a:p>
          <a:p>
            <a:pPr marL="1614170" marR="268605" indent="-229235">
              <a:lnSpc>
                <a:spcPct val="102400"/>
              </a:lnSpc>
              <a:spcBef>
                <a:spcPts val="535"/>
              </a:spcBef>
            </a:pPr>
            <a:r>
              <a:rPr sz="2800" spc="1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spc="-50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sng" spc="-7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u="sng" spc="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u="sng" spc="3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u="sng" spc="1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u="sng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sng" spc="-2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u="sng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u="sng" spc="10" dirty="0">
                <a:latin typeface="Times New Roman" pitchFamily="18" charset="0"/>
                <a:cs typeface="Times New Roman" pitchFamily="18" charset="0"/>
              </a:rPr>
              <a:t>re</a:t>
            </a:r>
            <a:r>
              <a:rPr sz="2800" u="sng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80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spc="-6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n 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opening</a:t>
            </a:r>
            <a:r>
              <a:rPr sz="280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sz="2800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2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80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ring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spcBef>
                <a:spcPts val="815"/>
              </a:spcBef>
              <a:buFont typeface="Arial MT"/>
              <a:buChar char="–"/>
              <a:tabLst>
                <a:tab pos="756285" algn="l"/>
              </a:tabLst>
            </a:pPr>
            <a:r>
              <a:rPr sz="3600" b="1" u="sng" dirty="0">
                <a:latin typeface="Times New Roman" pitchFamily="18" charset="0"/>
                <a:cs typeface="Times New Roman" pitchFamily="18" charset="0"/>
              </a:rPr>
              <a:t>Nucleoplasm – fluid of the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072"/>
            <a:ext cx="8455025" cy="2782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32864" y="1730311"/>
            <a:ext cx="12534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cle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4566" y="1730311"/>
            <a:ext cx="2319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bil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in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opl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30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41745" y="1730311"/>
            <a:ext cx="1684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" dirty="0">
                <a:latin typeface="Calibri"/>
                <a:cs typeface="Calibri"/>
              </a:rPr>
              <a:t>N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ar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spc="-25" dirty="0">
                <a:latin typeface="Calibri"/>
                <a:cs typeface="Calibri"/>
              </a:rPr>
              <a:t>v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spc="5" dirty="0">
                <a:latin typeface="Calibri"/>
                <a:cs typeface="Calibri"/>
              </a:rPr>
              <a:t>op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1546" y="3485578"/>
            <a:ext cx="1297940" cy="52895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1750" marR="5080" indent="-19050">
              <a:lnSpc>
                <a:spcPts val="1800"/>
              </a:lnSpc>
              <a:spcBef>
                <a:spcPts val="459"/>
              </a:spcBef>
            </a:pPr>
            <a:r>
              <a:rPr sz="1800" b="1" spc="5" dirty="0">
                <a:latin typeface="Calibri"/>
                <a:cs typeface="Calibri"/>
              </a:rPr>
              <a:t>bil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25" dirty="0">
                <a:latin typeface="Calibri"/>
                <a:cs typeface="Calibri"/>
              </a:rPr>
              <a:t>f</a:t>
            </a:r>
            <a:r>
              <a:rPr sz="1800" b="1" spc="10" dirty="0">
                <a:latin typeface="Calibri"/>
                <a:cs typeface="Calibri"/>
              </a:rPr>
              <a:t>a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in</a:t>
            </a:r>
            <a:r>
              <a:rPr sz="1800" b="1" dirty="0">
                <a:latin typeface="Calibri"/>
                <a:cs typeface="Calibri"/>
              </a:rPr>
              <a:t>g  </a:t>
            </a:r>
            <a:r>
              <a:rPr sz="1800" b="1" spc="5" dirty="0">
                <a:latin typeface="Calibri"/>
                <a:cs typeface="Calibri"/>
              </a:rPr>
              <a:t>nucleoplasm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43179" y="2041655"/>
            <a:ext cx="5464175" cy="1490980"/>
            <a:chOff x="2043179" y="2041655"/>
            <a:chExt cx="5464175" cy="1490980"/>
          </a:xfrm>
        </p:grpSpPr>
        <p:sp>
          <p:nvSpPr>
            <p:cNvPr id="8" name="object 8"/>
            <p:cNvSpPr/>
            <p:nvPr/>
          </p:nvSpPr>
          <p:spPr>
            <a:xfrm>
              <a:off x="2057399" y="2068575"/>
              <a:ext cx="2489200" cy="789305"/>
            </a:xfrm>
            <a:custGeom>
              <a:avLst/>
              <a:gdLst/>
              <a:ahLst/>
              <a:cxnLst/>
              <a:rect l="l" t="t" r="r" b="b"/>
              <a:pathLst>
                <a:path w="2489200" h="789305">
                  <a:moveTo>
                    <a:pt x="0" y="396875"/>
                  </a:moveTo>
                  <a:lnTo>
                    <a:pt x="1650" y="0"/>
                  </a:lnTo>
                </a:path>
                <a:path w="2489200" h="789305">
                  <a:moveTo>
                    <a:pt x="2108200" y="788924"/>
                  </a:moveTo>
                  <a:lnTo>
                    <a:pt x="2489200" y="788924"/>
                  </a:lnTo>
                  <a:lnTo>
                    <a:pt x="2489200" y="293624"/>
                  </a:lnTo>
                  <a:lnTo>
                    <a:pt x="2108200" y="293624"/>
                  </a:lnTo>
                  <a:lnTo>
                    <a:pt x="2108200" y="788924"/>
                  </a:lnTo>
                  <a:close/>
                </a:path>
              </a:pathLst>
            </a:custGeom>
            <a:ln w="2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56100" y="2093975"/>
              <a:ext cx="1905" cy="257175"/>
            </a:xfrm>
            <a:custGeom>
              <a:avLst/>
              <a:gdLst/>
              <a:ahLst/>
              <a:cxnLst/>
              <a:rect l="l" t="t" r="r" b="b"/>
              <a:pathLst>
                <a:path w="1904" h="257175">
                  <a:moveTo>
                    <a:pt x="825" y="-14220"/>
                  </a:moveTo>
                  <a:lnTo>
                    <a:pt x="825" y="271395"/>
                  </a:lnTo>
                </a:path>
              </a:pathLst>
            </a:custGeom>
            <a:ln w="30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9000" y="2844800"/>
              <a:ext cx="381000" cy="495300"/>
            </a:xfrm>
            <a:custGeom>
              <a:avLst/>
              <a:gdLst/>
              <a:ahLst/>
              <a:cxnLst/>
              <a:rect l="l" t="t" r="r" b="b"/>
              <a:pathLst>
                <a:path w="381000" h="495300">
                  <a:moveTo>
                    <a:pt x="0" y="495300"/>
                  </a:moveTo>
                  <a:lnTo>
                    <a:pt x="381000" y="495300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495300"/>
                  </a:lnTo>
                  <a:close/>
                </a:path>
              </a:pathLst>
            </a:custGeom>
            <a:ln w="2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9500" y="3352800"/>
              <a:ext cx="1905" cy="165100"/>
            </a:xfrm>
            <a:custGeom>
              <a:avLst/>
              <a:gdLst/>
              <a:ahLst/>
              <a:cxnLst/>
              <a:rect l="l" t="t" r="r" b="b"/>
              <a:pathLst>
                <a:path w="1904" h="165100">
                  <a:moveTo>
                    <a:pt x="825" y="-14220"/>
                  </a:moveTo>
                  <a:lnTo>
                    <a:pt x="825" y="179320"/>
                  </a:lnTo>
                </a:path>
              </a:pathLst>
            </a:custGeom>
            <a:ln w="30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11999" y="2055875"/>
              <a:ext cx="381000" cy="1373505"/>
            </a:xfrm>
            <a:custGeom>
              <a:avLst/>
              <a:gdLst/>
              <a:ahLst/>
              <a:cxnLst/>
              <a:rect l="l" t="t" r="r" b="b"/>
              <a:pathLst>
                <a:path w="381000" h="1373504">
                  <a:moveTo>
                    <a:pt x="0" y="1373124"/>
                  </a:moveTo>
                  <a:lnTo>
                    <a:pt x="381000" y="1373124"/>
                  </a:lnTo>
                  <a:lnTo>
                    <a:pt x="381000" y="395224"/>
                  </a:lnTo>
                  <a:lnTo>
                    <a:pt x="0" y="395224"/>
                  </a:lnTo>
                  <a:lnTo>
                    <a:pt x="0" y="1373124"/>
                  </a:lnTo>
                  <a:close/>
                </a:path>
                <a:path w="381000" h="1373504">
                  <a:moveTo>
                    <a:pt x="190500" y="384175"/>
                  </a:moveTo>
                  <a:lnTo>
                    <a:pt x="192150" y="0"/>
                  </a:lnTo>
                </a:path>
              </a:pathLst>
            </a:custGeom>
            <a:ln w="2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70443" y="6555105"/>
            <a:ext cx="120777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b="1" spc="5" dirty="0">
                <a:latin typeface="Calibri"/>
                <a:cs typeface="Calibri"/>
              </a:rPr>
              <a:t>Fig.</a:t>
            </a:r>
            <a:r>
              <a:rPr sz="1550" b="1" spc="30" dirty="0">
                <a:latin typeface="Calibri"/>
                <a:cs typeface="Calibri"/>
              </a:rPr>
              <a:t> </a:t>
            </a:r>
            <a:r>
              <a:rPr sz="1550" b="1" spc="15" dirty="0">
                <a:latin typeface="Calibri"/>
                <a:cs typeface="Calibri"/>
              </a:rPr>
              <a:t>4-17,</a:t>
            </a:r>
            <a:r>
              <a:rPr sz="1550" b="1" spc="-30" dirty="0">
                <a:latin typeface="Calibri"/>
                <a:cs typeface="Calibri"/>
              </a:rPr>
              <a:t> </a:t>
            </a:r>
            <a:r>
              <a:rPr sz="1550" b="1" spc="25" dirty="0">
                <a:latin typeface="Calibri"/>
                <a:cs typeface="Calibri"/>
              </a:rPr>
              <a:t>p.61</a:t>
            </a:r>
            <a:endParaRPr sz="15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5059" y="460692"/>
            <a:ext cx="1847214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Nuc</a:t>
            </a:r>
            <a:r>
              <a:rPr spc="20" dirty="0"/>
              <a:t>l</a:t>
            </a:r>
            <a:r>
              <a:rPr spc="-15" dirty="0"/>
              <a:t>e</a:t>
            </a:r>
            <a:r>
              <a:rPr spc="5" dirty="0"/>
              <a:t>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95787"/>
            <a:ext cx="8074025" cy="3665106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756285" lvl="1" indent="-286385">
              <a:lnSpc>
                <a:spcPct val="100000"/>
              </a:lnSpc>
              <a:spcBef>
                <a:spcPts val="815"/>
              </a:spcBef>
              <a:buFont typeface="Arial MT"/>
              <a:buChar char="–"/>
              <a:tabLst>
                <a:tab pos="756285" algn="l"/>
              </a:tabLst>
            </a:pPr>
            <a:r>
              <a:rPr sz="4000" b="1" u="sng" dirty="0">
                <a:latin typeface="Times New Roman" pitchFamily="18" charset="0"/>
                <a:cs typeface="Times New Roman" pitchFamily="18" charset="0"/>
              </a:rPr>
              <a:t>DNA is arranged in chromosomes</a:t>
            </a:r>
          </a:p>
          <a:p>
            <a:pPr marL="756285" marR="5080" lvl="1" indent="-286385">
              <a:lnSpc>
                <a:spcPct val="100000"/>
              </a:lnSpc>
              <a:spcBef>
                <a:spcPts val="810"/>
              </a:spcBef>
              <a:buFont typeface="Arial MT"/>
              <a:buChar char="–"/>
              <a:tabLst>
                <a:tab pos="756285" algn="l"/>
              </a:tabLst>
            </a:pPr>
            <a:r>
              <a:rPr sz="3600" u="sng" spc="10" dirty="0">
                <a:latin typeface="Times New Roman" pitchFamily="18" charset="0"/>
                <a:cs typeface="Times New Roman" pitchFamily="18" charset="0"/>
              </a:rPr>
              <a:t>Chromosome</a:t>
            </a:r>
            <a:r>
              <a:rPr sz="3600" spc="-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fiber</a:t>
            </a:r>
            <a:r>
              <a:rPr sz="3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attached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 MT"/>
              <a:buChar char="–"/>
            </a:pPr>
            <a:endParaRPr sz="4800" dirty="0">
              <a:latin typeface="Times New Roman" pitchFamily="18" charset="0"/>
              <a:cs typeface="Times New Roman" pitchFamily="18" charset="0"/>
            </a:endParaRPr>
          </a:p>
          <a:p>
            <a:pPr marL="756285" marR="278130" lvl="1" indent="-286385">
              <a:lnSpc>
                <a:spcPts val="3829"/>
              </a:lnSpc>
              <a:buFont typeface="Arial MT"/>
              <a:buChar char="–"/>
              <a:tabLst>
                <a:tab pos="756285" algn="l"/>
              </a:tabLst>
            </a:pPr>
            <a:r>
              <a:rPr sz="3600" spc="5" dirty="0">
                <a:latin typeface="Times New Roman" pitchFamily="18" charset="0"/>
                <a:cs typeface="Times New Roman" pitchFamily="18" charset="0"/>
              </a:rPr>
              <a:t>Chromatin</a:t>
            </a:r>
            <a:r>
              <a:rPr sz="3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36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cell’s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sz="36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ss</a:t>
            </a:r>
            <a:r>
              <a:rPr sz="36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6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4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6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6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5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14" y="256540"/>
            <a:ext cx="5099686" cy="112736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638810">
              <a:lnSpc>
                <a:spcPct val="100899"/>
              </a:lnSpc>
              <a:spcBef>
                <a:spcPts val="65"/>
              </a:spcBef>
            </a:pPr>
            <a:r>
              <a:rPr sz="3600" b="1" spc="-15" dirty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sz="36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1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20" dirty="0">
                <a:latin typeface="Times New Roman" pitchFamily="18" charset="0"/>
                <a:cs typeface="Times New Roman" pitchFamily="18" charset="0"/>
              </a:rPr>
              <a:t>Endomembrane</a:t>
            </a:r>
            <a:r>
              <a:rPr sz="36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-35" dirty="0">
                <a:latin typeface="Times New Roman" pitchFamily="18" charset="0"/>
                <a:cs typeface="Times New Roman" pitchFamily="18" charset="0"/>
              </a:rPr>
              <a:t>System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75" y="1495787"/>
            <a:ext cx="7465059" cy="368109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80"/>
              </a:spcBef>
              <a:buFont typeface="Arial MT"/>
              <a:buChar char="•"/>
              <a:tabLst>
                <a:tab pos="356235" algn="l"/>
              </a:tabLst>
            </a:pPr>
            <a:r>
              <a:rPr sz="3600" spc="-15" dirty="0"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sz="3600" spc="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Reticulum</a:t>
            </a:r>
            <a:r>
              <a:rPr sz="3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(ER)</a:t>
            </a:r>
          </a:p>
          <a:p>
            <a:pPr marL="756285" marR="5080" lvl="1" indent="-286385">
              <a:lnSpc>
                <a:spcPct val="100000"/>
              </a:lnSpc>
              <a:spcBef>
                <a:spcPts val="810"/>
              </a:spcBef>
              <a:buFont typeface="Arial MT"/>
              <a:buChar char="–"/>
              <a:tabLst>
                <a:tab pos="756285" algn="l"/>
              </a:tabLst>
            </a:pPr>
            <a:r>
              <a:rPr sz="3200" spc="20" dirty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sz="3200" spc="-2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outer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32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32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envelope</a:t>
            </a:r>
          </a:p>
          <a:p>
            <a:pPr marL="756285" lvl="1" indent="-286385">
              <a:lnSpc>
                <a:spcPct val="100000"/>
              </a:lnSpc>
              <a:spcBef>
                <a:spcPts val="805"/>
              </a:spcBef>
              <a:buFont typeface="Arial MT"/>
              <a:buChar char="–"/>
              <a:tabLst>
                <a:tab pos="756285" algn="l"/>
              </a:tabLst>
            </a:pPr>
            <a:r>
              <a:rPr sz="3200" spc="-30" dirty="0">
                <a:latin typeface="Times New Roman" pitchFamily="18" charset="0"/>
                <a:cs typeface="Times New Roman" pitchFamily="18" charset="0"/>
              </a:rPr>
              <a:t>Two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forms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sz="32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2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rough</a:t>
            </a:r>
          </a:p>
          <a:p>
            <a:pPr marL="355600" indent="-343535">
              <a:lnSpc>
                <a:spcPct val="100000"/>
              </a:lnSpc>
              <a:spcBef>
                <a:spcPts val="870"/>
              </a:spcBef>
              <a:buFont typeface="Arial MT"/>
              <a:buChar char="•"/>
              <a:tabLst>
                <a:tab pos="356235" algn="l"/>
              </a:tabLst>
            </a:pPr>
            <a:r>
              <a:rPr sz="3600" spc="-40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vesicles</a:t>
            </a:r>
          </a:p>
          <a:p>
            <a:pPr marL="355600" indent="-343535">
              <a:lnSpc>
                <a:spcPct val="100000"/>
              </a:lnSpc>
              <a:spcBef>
                <a:spcPts val="935"/>
              </a:spcBef>
              <a:buFont typeface="Arial MT"/>
              <a:buChar char="•"/>
              <a:tabLst>
                <a:tab pos="356235" algn="l"/>
              </a:tabLst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3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apparatus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484" y="573871"/>
            <a:ext cx="7476444" cy="6142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1004" y="195580"/>
            <a:ext cx="576961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5" dirty="0"/>
              <a:t>Endoplasmic</a:t>
            </a:r>
            <a:r>
              <a:rPr sz="3950" spc="114" dirty="0"/>
              <a:t> </a:t>
            </a:r>
            <a:r>
              <a:rPr sz="3950" spc="-5" dirty="0"/>
              <a:t>Reticulum</a:t>
            </a:r>
            <a:r>
              <a:rPr sz="3950" spc="120" dirty="0"/>
              <a:t> </a:t>
            </a:r>
            <a:r>
              <a:rPr sz="3950" spc="10" dirty="0"/>
              <a:t>(ER)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994092" y="1606930"/>
            <a:ext cx="6188710" cy="322453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98450" marR="5080" indent="-286385">
              <a:lnSpc>
                <a:spcPts val="3829"/>
              </a:lnSpc>
              <a:spcBef>
                <a:spcPts val="265"/>
              </a:spcBef>
              <a:buFont typeface="Arial MT"/>
              <a:buChar char="–"/>
              <a:tabLst>
                <a:tab pos="299085" algn="l"/>
              </a:tabLst>
            </a:pPr>
            <a:r>
              <a:rPr sz="3200" spc="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5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 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32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320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envelope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–"/>
            </a:pPr>
            <a:endParaRPr sz="4350" dirty="0">
              <a:latin typeface="Times New Roman" pitchFamily="18" charset="0"/>
              <a:cs typeface="Times New Roman" pitchFamily="18" charset="0"/>
            </a:endParaRPr>
          </a:p>
          <a:p>
            <a:pPr marL="298450" indent="-286385">
              <a:lnSpc>
                <a:spcPct val="100000"/>
              </a:lnSpc>
              <a:buFont typeface="Arial MT"/>
              <a:buChar char="–"/>
              <a:tabLst>
                <a:tab pos="299085" algn="l"/>
              </a:tabLst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sz="3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ER:</a:t>
            </a:r>
          </a:p>
          <a:p>
            <a:pPr marL="699135" lvl="1" indent="-229870">
              <a:lnSpc>
                <a:spcPct val="100000"/>
              </a:lnSpc>
              <a:spcBef>
                <a:spcPts val="740"/>
              </a:spcBef>
              <a:buFont typeface="Arial MT"/>
              <a:buChar char="•"/>
              <a:tabLst>
                <a:tab pos="699770" algn="l"/>
              </a:tabLst>
            </a:pPr>
            <a:r>
              <a:rPr sz="2750" spc="-15" dirty="0">
                <a:latin typeface="Times New Roman" pitchFamily="18" charset="0"/>
                <a:cs typeface="Times New Roman" pitchFamily="18" charset="0"/>
              </a:rPr>
              <a:t>Rough</a:t>
            </a:r>
            <a:r>
              <a:rPr sz="2750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sz="275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75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has ribosomes</a:t>
            </a:r>
            <a:r>
              <a:rPr sz="2750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attached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699135" lvl="1" indent="-229870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699770" algn="l"/>
              </a:tabLst>
            </a:pPr>
            <a:r>
              <a:rPr sz="2750" spc="20" dirty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sz="275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sz="275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sz="2750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attached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 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3856" y="1311210"/>
            <a:ext cx="8074343" cy="3262432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lang="en-US" sz="2400" b="1" u="sng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400" b="1" u="sng" spc="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b="1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spc="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pc="-2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spc="-1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spc="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pc="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pc="3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pc="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="1" spc="2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sz="2400" b="1" spc="-28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1134110">
              <a:lnSpc>
                <a:spcPct val="100000"/>
              </a:lnSpc>
              <a:spcBef>
                <a:spcPts val="815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-Membranes</a:t>
            </a:r>
            <a:r>
              <a:rPr lang="en-US" sz="2400" spc="-1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sz="24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create</a:t>
            </a:r>
            <a:r>
              <a:rPr lang="en-US"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network</a:t>
            </a:r>
            <a:r>
              <a:rPr lang="en-US" sz="2400" spc="-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hann</a:t>
            </a:r>
            <a:r>
              <a:rPr lang="en-US" sz="24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5" dirty="0"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en-US" sz="2400" spc="-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-1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spc="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44450">
              <a:lnSpc>
                <a:spcPct val="100000"/>
              </a:lnSpc>
              <a:spcBef>
                <a:spcPts val="810"/>
              </a:spcBef>
            </a:pP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-Attachment</a:t>
            </a:r>
            <a:r>
              <a:rPr lang="en-US" sz="2400" spc="-9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" dirty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lang="en-US"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en-US" sz="2400" spc="-7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gives</a:t>
            </a:r>
            <a:r>
              <a:rPr lang="en-US" sz="24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rough</a:t>
            </a:r>
            <a:r>
              <a:rPr lang="en-US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appearance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ct val="100000"/>
              </a:lnSpc>
              <a:spcBef>
                <a:spcPts val="805"/>
              </a:spcBef>
            </a:pP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-Synthesis</a:t>
            </a:r>
            <a:r>
              <a:rPr lang="en-US" sz="2400" spc="-10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sz="24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5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secreted,</a:t>
            </a:r>
            <a:r>
              <a:rPr lang="en-US"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0" dirty="0">
                <a:latin typeface="Times New Roman" pitchFamily="18" charset="0"/>
                <a:cs typeface="Times New Roman" pitchFamily="18" charset="0"/>
              </a:rPr>
              <a:t>sent</a:t>
            </a:r>
            <a:r>
              <a:rPr lang="en-US" sz="24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5" dirty="0">
                <a:latin typeface="Times New Roman" pitchFamily="18" charset="0"/>
                <a:cs typeface="Times New Roman" pitchFamily="18" charset="0"/>
              </a:rPr>
              <a:t>lysosomes</a:t>
            </a:r>
            <a:r>
              <a:rPr lang="en-US" sz="24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2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15" dirty="0"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sz="24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membrane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0079" y="460692"/>
            <a:ext cx="53333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Endoplasmic</a:t>
            </a:r>
            <a:r>
              <a:rPr spc="-200" dirty="0"/>
              <a:t> </a:t>
            </a:r>
            <a:r>
              <a:rPr spc="5" dirty="0"/>
              <a:t>Reticulum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8060055" cy="293751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ER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1156970" marR="5080" lvl="1" indent="-229235">
              <a:lnSpc>
                <a:spcPct val="102400"/>
              </a:lnSpc>
              <a:spcBef>
                <a:spcPts val="660"/>
              </a:spcBef>
              <a:buFont typeface="Arial MT"/>
              <a:buChar char="•"/>
              <a:tabLst>
                <a:tab pos="1156970" algn="l"/>
              </a:tabLst>
            </a:pPr>
            <a:r>
              <a:rPr sz="2750" spc="-15" dirty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sz="2750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5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75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sz="2750" spc="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20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sz="2750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30" dirty="0">
                <a:latin typeface="Times New Roman" pitchFamily="18" charset="0"/>
                <a:cs typeface="Times New Roman" pitchFamily="18" charset="0"/>
              </a:rPr>
              <a:t>move</a:t>
            </a:r>
            <a:r>
              <a:rPr sz="2750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sz="2750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750" spc="-6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RER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1156970" marR="518795" lvl="1" indent="-229235">
              <a:lnSpc>
                <a:spcPct val="102400"/>
              </a:lnSpc>
              <a:spcBef>
                <a:spcPts val="675"/>
              </a:spcBef>
              <a:buFont typeface="Arial MT"/>
              <a:buChar char="•"/>
              <a:tabLst>
                <a:tab pos="1156970" algn="l"/>
              </a:tabLst>
            </a:pPr>
            <a:r>
              <a:rPr sz="2750" spc="15" dirty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modified,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sz="2750" spc="1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packaged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750" spc="-6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vesicles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Golgi 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3856" y="1311211"/>
            <a:ext cx="7693343" cy="4251389"/>
          </a:xfrm>
        </p:spPr>
        <p:txBody>
          <a:bodyPr/>
          <a:lstStyle/>
          <a:p>
            <a:pPr marL="12700" algn="l">
              <a:lnSpc>
                <a:spcPct val="100000"/>
              </a:lnSpc>
              <a:spcBef>
                <a:spcPts val="905"/>
              </a:spcBef>
            </a:pPr>
            <a:r>
              <a:rPr lang="en-US" sz="2800" b="1" u="sng" spc="-20" dirty="0">
                <a:solidFill>
                  <a:srgbClr val="FF0000"/>
                </a:solidFill>
              </a:rPr>
              <a:t>S</a:t>
            </a:r>
            <a:r>
              <a:rPr lang="en-US" sz="2800" b="1" spc="15" dirty="0">
                <a:solidFill>
                  <a:srgbClr val="FF0000"/>
                </a:solidFill>
              </a:rPr>
              <a:t>mo</a:t>
            </a:r>
            <a:r>
              <a:rPr lang="en-US" sz="2800" b="1" spc="-10" dirty="0">
                <a:solidFill>
                  <a:srgbClr val="FF0000"/>
                </a:solidFill>
              </a:rPr>
              <a:t>o</a:t>
            </a:r>
            <a:r>
              <a:rPr lang="en-US" sz="2800" b="1" spc="10" dirty="0">
                <a:solidFill>
                  <a:srgbClr val="FF0000"/>
                </a:solidFill>
              </a:rPr>
              <a:t>th</a:t>
            </a:r>
            <a:r>
              <a:rPr lang="en-US" sz="2800" b="1" spc="-50" dirty="0">
                <a:solidFill>
                  <a:srgbClr val="FF0000"/>
                </a:solidFill>
              </a:rPr>
              <a:t> </a:t>
            </a:r>
            <a:r>
              <a:rPr lang="en-US" sz="2800" b="1" u="sng" spc="35" dirty="0" smtClean="0">
                <a:solidFill>
                  <a:srgbClr val="FF0000"/>
                </a:solidFill>
              </a:rPr>
              <a:t>E</a:t>
            </a:r>
            <a:r>
              <a:rPr lang="en-US" sz="2800" b="1" spc="15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spc="5" dirty="0" smtClean="0">
                <a:solidFill>
                  <a:srgbClr val="FF0000"/>
                </a:solidFill>
              </a:rPr>
              <a:t>o</a:t>
            </a:r>
            <a:r>
              <a:rPr lang="en-US" sz="2800" b="1" spc="15" dirty="0" smtClean="0">
                <a:solidFill>
                  <a:srgbClr val="FF0000"/>
                </a:solidFill>
              </a:rPr>
              <a:t>p</a:t>
            </a:r>
            <a:r>
              <a:rPr lang="en-US" sz="2800" b="1" spc="25" dirty="0" smtClean="0">
                <a:solidFill>
                  <a:srgbClr val="FF0000"/>
                </a:solidFill>
              </a:rPr>
              <a:t>l</a:t>
            </a:r>
            <a:r>
              <a:rPr lang="en-US" sz="2800" b="1" spc="-10" dirty="0" smtClean="0">
                <a:solidFill>
                  <a:srgbClr val="FF0000"/>
                </a:solidFill>
              </a:rPr>
              <a:t>a</a:t>
            </a:r>
            <a:r>
              <a:rPr lang="en-US" sz="2800" b="1" spc="-5" dirty="0" smtClean="0">
                <a:solidFill>
                  <a:srgbClr val="FF0000"/>
                </a:solidFill>
              </a:rPr>
              <a:t>s</a:t>
            </a:r>
            <a:r>
              <a:rPr lang="en-US" sz="2800" b="1" spc="15" dirty="0" smtClean="0">
                <a:solidFill>
                  <a:srgbClr val="FF0000"/>
                </a:solidFill>
              </a:rPr>
              <a:t>m</a:t>
            </a:r>
            <a:r>
              <a:rPr lang="en-US" sz="2800" b="1" spc="30" dirty="0" smtClean="0">
                <a:solidFill>
                  <a:srgbClr val="FF0000"/>
                </a:solidFill>
              </a:rPr>
              <a:t>i</a:t>
            </a:r>
            <a:r>
              <a:rPr lang="en-US" sz="2800" b="1" spc="10" dirty="0" smtClean="0">
                <a:solidFill>
                  <a:srgbClr val="FF0000"/>
                </a:solidFill>
              </a:rPr>
              <a:t>c</a:t>
            </a:r>
            <a:r>
              <a:rPr lang="en-US" sz="2800" b="1" spc="-204" dirty="0" smtClean="0">
                <a:solidFill>
                  <a:srgbClr val="FF0000"/>
                </a:solidFill>
              </a:rPr>
              <a:t> </a:t>
            </a:r>
            <a:r>
              <a:rPr lang="en-US" sz="2800" b="1" u="sng" spc="-15" dirty="0" smtClean="0">
                <a:solidFill>
                  <a:srgbClr val="FF0000"/>
                </a:solidFill>
              </a:rPr>
              <a:t>R</a:t>
            </a:r>
            <a:r>
              <a:rPr lang="en-US" sz="2800" b="1" spc="35" dirty="0" smtClean="0">
                <a:solidFill>
                  <a:srgbClr val="FF0000"/>
                </a:solidFill>
              </a:rPr>
              <a:t>e</a:t>
            </a:r>
            <a:r>
              <a:rPr lang="en-US" sz="2800" b="1" spc="10" dirty="0" smtClean="0">
                <a:solidFill>
                  <a:srgbClr val="FF0000"/>
                </a:solidFill>
              </a:rPr>
              <a:t>t</a:t>
            </a:r>
            <a:r>
              <a:rPr lang="en-US" sz="2800" b="1" spc="35" dirty="0" smtClean="0">
                <a:solidFill>
                  <a:srgbClr val="FF0000"/>
                </a:solidFill>
              </a:rPr>
              <a:t>i</a:t>
            </a:r>
            <a:r>
              <a:rPr lang="en-US" sz="2800" b="1" spc="5" dirty="0" smtClean="0">
                <a:solidFill>
                  <a:srgbClr val="FF0000"/>
                </a:solidFill>
              </a:rPr>
              <a:t>cu</a:t>
            </a:r>
            <a:r>
              <a:rPr lang="en-US" sz="2800" b="1" spc="20" dirty="0" smtClean="0">
                <a:solidFill>
                  <a:srgbClr val="FF0000"/>
                </a:solidFill>
              </a:rPr>
              <a:t>lum</a:t>
            </a:r>
            <a:r>
              <a:rPr lang="en-US" sz="2800" b="1" spc="-204" dirty="0" smtClean="0">
                <a:solidFill>
                  <a:srgbClr val="FF0000"/>
                </a:solidFill>
              </a:rPr>
              <a:t> </a:t>
            </a:r>
            <a:r>
              <a:rPr lang="en-US" sz="2800" b="1" spc="-30" dirty="0">
                <a:solidFill>
                  <a:srgbClr val="FF0000"/>
                </a:solidFill>
              </a:rPr>
              <a:t>(</a:t>
            </a:r>
            <a:r>
              <a:rPr lang="en-US" sz="2800" b="1" spc="-20" dirty="0">
                <a:solidFill>
                  <a:srgbClr val="FF0000"/>
                </a:solidFill>
              </a:rPr>
              <a:t>S</a:t>
            </a:r>
            <a:r>
              <a:rPr lang="en-US" sz="2800" b="1" spc="10" dirty="0">
                <a:solidFill>
                  <a:srgbClr val="FF0000"/>
                </a:solidFill>
              </a:rPr>
              <a:t>E</a:t>
            </a:r>
            <a:r>
              <a:rPr lang="en-US" sz="2800" b="1" spc="-5" dirty="0">
                <a:solidFill>
                  <a:srgbClr val="FF0000"/>
                </a:solidFill>
              </a:rPr>
              <a:t>R</a:t>
            </a:r>
            <a:r>
              <a:rPr lang="en-US" sz="2800" b="1" spc="5" dirty="0">
                <a:solidFill>
                  <a:srgbClr val="FF0000"/>
                </a:solidFill>
              </a:rPr>
              <a:t>)</a:t>
            </a:r>
            <a:endParaRPr lang="en-US" sz="2800" dirty="0"/>
          </a:p>
          <a:p>
            <a:pPr marL="355600" algn="l">
              <a:lnSpc>
                <a:spcPct val="100000"/>
              </a:lnSpc>
              <a:spcBef>
                <a:spcPts val="815"/>
              </a:spcBef>
            </a:pPr>
            <a:r>
              <a:rPr lang="en-US" sz="2800" spc="-10" dirty="0" smtClean="0"/>
              <a:t>-</a:t>
            </a:r>
            <a:r>
              <a:rPr lang="en-US" sz="2800" spc="-70" dirty="0" smtClean="0"/>
              <a:t>R</a:t>
            </a:r>
            <a:r>
              <a:rPr lang="en-US" sz="2800" spc="-25" dirty="0" smtClean="0"/>
              <a:t>e</a:t>
            </a:r>
            <a:r>
              <a:rPr lang="en-US" sz="2800" spc="5" dirty="0" smtClean="0"/>
              <a:t>l</a:t>
            </a:r>
            <a:r>
              <a:rPr lang="en-US" sz="2800" spc="40" dirty="0" smtClean="0"/>
              <a:t>a</a:t>
            </a:r>
            <a:r>
              <a:rPr lang="en-US" sz="2800" spc="-25" dirty="0" smtClean="0"/>
              <a:t>t</a:t>
            </a:r>
            <a:r>
              <a:rPr lang="en-US" sz="2800" spc="5" dirty="0" smtClean="0"/>
              <a:t>i</a:t>
            </a:r>
            <a:r>
              <a:rPr lang="en-US" sz="2800" spc="-20" dirty="0" smtClean="0"/>
              <a:t>v</a:t>
            </a:r>
            <a:r>
              <a:rPr lang="en-US" sz="2800" spc="-25" dirty="0" smtClean="0"/>
              <a:t>e</a:t>
            </a:r>
            <a:r>
              <a:rPr lang="en-US" sz="2800" spc="10" dirty="0" smtClean="0"/>
              <a:t>ly</a:t>
            </a:r>
            <a:r>
              <a:rPr lang="en-US" sz="2800" spc="-80" dirty="0" smtClean="0"/>
              <a:t> </a:t>
            </a:r>
            <a:r>
              <a:rPr lang="en-US" sz="2800" spc="-80" dirty="0"/>
              <a:t>f</a:t>
            </a:r>
            <a:r>
              <a:rPr lang="en-US" sz="2800" spc="-25" dirty="0"/>
              <a:t>e</a:t>
            </a:r>
            <a:r>
              <a:rPr lang="en-US" sz="2800" spc="20" dirty="0"/>
              <a:t>w</a:t>
            </a:r>
            <a:r>
              <a:rPr lang="en-US" sz="2800" spc="35" dirty="0"/>
              <a:t> </a:t>
            </a:r>
            <a:r>
              <a:rPr lang="en-US" sz="2800" spc="5" dirty="0"/>
              <a:t>ri</a:t>
            </a:r>
            <a:r>
              <a:rPr lang="en-US" sz="2800" spc="45" dirty="0"/>
              <a:t>b</a:t>
            </a:r>
            <a:r>
              <a:rPr lang="en-US" sz="2800" spc="35" dirty="0"/>
              <a:t>o</a:t>
            </a:r>
            <a:r>
              <a:rPr lang="en-US" sz="2800" spc="15" dirty="0"/>
              <a:t>s</a:t>
            </a:r>
            <a:r>
              <a:rPr lang="en-US" sz="2800" spc="35" dirty="0"/>
              <a:t>o</a:t>
            </a:r>
            <a:r>
              <a:rPr lang="en-US" sz="2800" spc="-10" dirty="0"/>
              <a:t>m</a:t>
            </a:r>
            <a:r>
              <a:rPr lang="en-US" sz="2800" spc="-25" dirty="0"/>
              <a:t>e</a:t>
            </a:r>
            <a:r>
              <a:rPr lang="en-US" sz="2800" spc="10" dirty="0"/>
              <a:t>s</a:t>
            </a:r>
            <a:r>
              <a:rPr lang="en-US" sz="2800" spc="-190" dirty="0"/>
              <a:t> </a:t>
            </a:r>
            <a:r>
              <a:rPr lang="en-US" sz="2800" spc="35" dirty="0"/>
              <a:t>a</a:t>
            </a:r>
            <a:r>
              <a:rPr lang="en-US" sz="2800" spc="-100" dirty="0"/>
              <a:t>tt</a:t>
            </a:r>
            <a:r>
              <a:rPr lang="en-US" sz="2800" spc="35" dirty="0"/>
              <a:t>a</a:t>
            </a:r>
            <a:r>
              <a:rPr lang="en-US" sz="2800" spc="-10" dirty="0"/>
              <a:t>c</a:t>
            </a:r>
            <a:r>
              <a:rPr lang="en-US" sz="2800" spc="40" dirty="0"/>
              <a:t>h</a:t>
            </a:r>
            <a:r>
              <a:rPr lang="en-US" sz="2800" spc="-25" dirty="0"/>
              <a:t>e</a:t>
            </a:r>
            <a:r>
              <a:rPr lang="en-US" sz="2800" spc="15" dirty="0"/>
              <a:t>d</a:t>
            </a:r>
            <a:endParaRPr lang="en-US" sz="2800" dirty="0"/>
          </a:p>
          <a:p>
            <a:pPr marL="355600" algn="l">
              <a:lnSpc>
                <a:spcPct val="100000"/>
              </a:lnSpc>
              <a:spcBef>
                <a:spcPts val="819"/>
              </a:spcBef>
            </a:pPr>
            <a:r>
              <a:rPr lang="en-US" sz="2800" spc="10" dirty="0"/>
              <a:t>-functions:</a:t>
            </a:r>
            <a:endParaRPr lang="en-US" sz="2800" dirty="0"/>
          </a:p>
          <a:p>
            <a:pPr marL="927735" algn="l">
              <a:lnSpc>
                <a:spcPct val="100000"/>
              </a:lnSpc>
              <a:spcBef>
                <a:spcPts val="815"/>
              </a:spcBef>
            </a:pPr>
            <a:r>
              <a:rPr lang="en-US" sz="2800" spc="-5" dirty="0"/>
              <a:t>-synthesis</a:t>
            </a:r>
            <a:r>
              <a:rPr lang="en-US" sz="2800" spc="-120" dirty="0"/>
              <a:t> </a:t>
            </a:r>
            <a:r>
              <a:rPr lang="en-US" sz="2800" spc="20" dirty="0"/>
              <a:t>of</a:t>
            </a:r>
            <a:r>
              <a:rPr lang="en-US" sz="2800" spc="-65" dirty="0"/>
              <a:t> </a:t>
            </a:r>
            <a:r>
              <a:rPr lang="en-US" sz="2800" dirty="0"/>
              <a:t>membrane</a:t>
            </a:r>
            <a:r>
              <a:rPr lang="en-US" sz="2800" spc="-85" dirty="0"/>
              <a:t> </a:t>
            </a:r>
            <a:r>
              <a:rPr lang="en-US" sz="2800" spc="20" dirty="0"/>
              <a:t>lipids</a:t>
            </a:r>
            <a:endParaRPr lang="en-US" sz="2800" dirty="0"/>
          </a:p>
          <a:p>
            <a:pPr marL="927735" algn="l">
              <a:lnSpc>
                <a:spcPct val="100000"/>
              </a:lnSpc>
              <a:spcBef>
                <a:spcPts val="740"/>
              </a:spcBef>
            </a:pPr>
            <a:r>
              <a:rPr lang="en-US" sz="2800" spc="10" dirty="0"/>
              <a:t>-calcium</a:t>
            </a:r>
            <a:r>
              <a:rPr lang="en-US" sz="2800" spc="-180" dirty="0"/>
              <a:t> </a:t>
            </a:r>
            <a:r>
              <a:rPr lang="en-US" sz="2800" dirty="0"/>
              <a:t>storage</a:t>
            </a:r>
          </a:p>
          <a:p>
            <a:pPr marL="927735" algn="l">
              <a:lnSpc>
                <a:spcPct val="100000"/>
              </a:lnSpc>
              <a:spcBef>
                <a:spcPts val="819"/>
              </a:spcBef>
            </a:pPr>
            <a:r>
              <a:rPr lang="en-US" sz="2800" spc="-10" dirty="0"/>
              <a:t>-</a:t>
            </a:r>
            <a:r>
              <a:rPr lang="en-US" sz="2800" spc="40" dirty="0"/>
              <a:t>d</a:t>
            </a:r>
            <a:r>
              <a:rPr lang="en-US" sz="2800" spc="-25" dirty="0"/>
              <a:t>et</a:t>
            </a:r>
            <a:r>
              <a:rPr lang="en-US" sz="2800" spc="-35" dirty="0"/>
              <a:t>o</a:t>
            </a:r>
            <a:r>
              <a:rPr lang="en-US" sz="2800" spc="30" dirty="0"/>
              <a:t>x</a:t>
            </a:r>
            <a:r>
              <a:rPr lang="en-US" sz="2800" spc="5" dirty="0"/>
              <a:t>ifi</a:t>
            </a:r>
            <a:r>
              <a:rPr lang="en-US" sz="2800" spc="-5" dirty="0"/>
              <a:t>c</a:t>
            </a:r>
            <a:r>
              <a:rPr lang="en-US" sz="2800" spc="35" dirty="0"/>
              <a:t>a</a:t>
            </a:r>
            <a:r>
              <a:rPr lang="en-US" sz="2800" spc="-25" dirty="0"/>
              <a:t>t</a:t>
            </a:r>
            <a:r>
              <a:rPr lang="en-US" sz="2800" spc="5" dirty="0"/>
              <a:t>i</a:t>
            </a:r>
            <a:r>
              <a:rPr lang="en-US" sz="2800" spc="45" dirty="0"/>
              <a:t>o</a:t>
            </a:r>
            <a:r>
              <a:rPr lang="en-US" sz="2800" spc="15" dirty="0"/>
              <a:t>n</a:t>
            </a:r>
            <a:r>
              <a:rPr lang="en-US" sz="2800" spc="-245" dirty="0"/>
              <a:t> </a:t>
            </a:r>
            <a:r>
              <a:rPr lang="en-US" sz="2800" spc="35" dirty="0"/>
              <a:t>o</a:t>
            </a:r>
            <a:r>
              <a:rPr lang="en-US" sz="2800" spc="5" dirty="0"/>
              <a:t>f</a:t>
            </a:r>
            <a:r>
              <a:rPr lang="en-US" sz="2800" spc="-60" dirty="0"/>
              <a:t> </a:t>
            </a:r>
            <a:r>
              <a:rPr lang="en-US" sz="2800" spc="-80" dirty="0"/>
              <a:t>f</a:t>
            </a:r>
            <a:r>
              <a:rPr lang="en-US" sz="2800" spc="35" dirty="0"/>
              <a:t>o</a:t>
            </a:r>
            <a:r>
              <a:rPr lang="en-US" sz="2800" spc="-70" dirty="0"/>
              <a:t>r</a:t>
            </a:r>
            <a:r>
              <a:rPr lang="en-US" sz="2800" spc="-25" dirty="0"/>
              <a:t>e</a:t>
            </a:r>
            <a:r>
              <a:rPr lang="en-US" sz="2800" spc="5" dirty="0"/>
              <a:t>i</a:t>
            </a:r>
            <a:r>
              <a:rPr lang="en-US" sz="2800" spc="-5" dirty="0"/>
              <a:t>g</a:t>
            </a:r>
            <a:r>
              <a:rPr lang="en-US" sz="2800" spc="15" dirty="0"/>
              <a:t>n</a:t>
            </a:r>
            <a:r>
              <a:rPr lang="en-US" sz="2800" spc="-25" dirty="0"/>
              <a:t> </a:t>
            </a:r>
            <a:r>
              <a:rPr lang="en-US" sz="2800" spc="15" dirty="0"/>
              <a:t>s</a:t>
            </a:r>
            <a:r>
              <a:rPr lang="en-US" sz="2800" spc="40" dirty="0"/>
              <a:t>ub</a:t>
            </a:r>
            <a:r>
              <a:rPr lang="en-US" sz="2800" spc="15" dirty="0"/>
              <a:t>s</a:t>
            </a:r>
            <a:r>
              <a:rPr lang="en-US" sz="2800" spc="-100" dirty="0"/>
              <a:t>t</a:t>
            </a:r>
            <a:r>
              <a:rPr lang="en-US" sz="2800" spc="40" dirty="0"/>
              <a:t>an</a:t>
            </a:r>
            <a:r>
              <a:rPr lang="en-US" sz="2800" spc="-10" dirty="0"/>
              <a:t>c</a:t>
            </a:r>
            <a:r>
              <a:rPr lang="en-US" sz="2800" spc="-25" dirty="0"/>
              <a:t>e</a:t>
            </a:r>
            <a:r>
              <a:rPr lang="en-US" sz="2800" spc="10" dirty="0"/>
              <a:t>s</a:t>
            </a:r>
            <a:endParaRPr lang="en-US" sz="28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80806" y="6458129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4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400" y="228600"/>
            <a:ext cx="10833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C</a:t>
            </a:r>
            <a:r>
              <a:rPr spc="-15" dirty="0"/>
              <a:t>e</a:t>
            </a:r>
            <a:r>
              <a:rPr spc="30" dirty="0"/>
              <a:t>ll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1823" y="990600"/>
            <a:ext cx="8131177" cy="5694508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40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260350" algn="just">
              <a:lnSpc>
                <a:spcPct val="100000"/>
              </a:lnSpc>
              <a:spcBef>
                <a:spcPts val="815"/>
              </a:spcBef>
            </a:pPr>
            <a:r>
              <a:rPr sz="4000" spc="10" dirty="0">
                <a:latin typeface="Times New Roman" pitchFamily="18" charset="0"/>
                <a:cs typeface="Times New Roman" pitchFamily="18" charset="0"/>
              </a:rPr>
              <a:t>-possess</a:t>
            </a:r>
            <a:r>
              <a:rPr sz="40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membrane-bound</a:t>
            </a:r>
            <a:r>
              <a:rPr sz="40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nucleus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260350" algn="just">
              <a:lnSpc>
                <a:spcPct val="100000"/>
              </a:lnSpc>
              <a:spcBef>
                <a:spcPts val="819"/>
              </a:spcBef>
            </a:pPr>
            <a:r>
              <a:rPr sz="4000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spc="-1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spc="-10" dirty="0" smtClean="0">
                <a:latin typeface="Times New Roman" pitchFamily="18" charset="0"/>
                <a:cs typeface="Times New Roman" pitchFamily="18" charset="0"/>
              </a:rPr>
              <a:t>re </a:t>
            </a:r>
            <a:r>
              <a:rPr sz="4000" spc="-10" dirty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sz="40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5" dirty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sz="4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than</a:t>
            </a:r>
            <a:r>
              <a:rPr sz="4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dirty="0">
                <a:latin typeface="Times New Roman" pitchFamily="18" charset="0"/>
                <a:cs typeface="Times New Roman" pitchFamily="18" charset="0"/>
              </a:rPr>
              <a:t>prokaryotic</a:t>
            </a:r>
            <a:r>
              <a:rPr sz="4000" u="sng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dirty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pPr marL="260350" marR="5080" algn="just">
              <a:lnSpc>
                <a:spcPts val="3829"/>
              </a:lnSpc>
              <a:spcBef>
                <a:spcPts val="950"/>
              </a:spcBef>
            </a:pPr>
            <a:r>
              <a:rPr sz="4000" spc="-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4000" u="sng" spc="-5" dirty="0">
                <a:latin typeface="Times New Roman" pitchFamily="18" charset="0"/>
                <a:cs typeface="Times New Roman" pitchFamily="18" charset="0"/>
              </a:rPr>
              <a:t>compartmentalize</a:t>
            </a:r>
            <a:r>
              <a:rPr sz="40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sz="40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sz="40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sz="40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sz="40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organelles</a:t>
            </a:r>
            <a:r>
              <a:rPr sz="4000" b="1" spc="-1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3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40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endomembrane </a:t>
            </a:r>
            <a:r>
              <a:rPr sz="4000" b="1" spc="-7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  <a:p>
            <a:pPr marL="260350" marR="48260" algn="just">
              <a:lnSpc>
                <a:spcPct val="100000"/>
              </a:lnSpc>
              <a:spcBef>
                <a:spcPts val="690"/>
              </a:spcBef>
            </a:pPr>
            <a:r>
              <a:rPr sz="4000" spc="-1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4000" spc="4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40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ss</a:t>
            </a:r>
            <a:r>
              <a:rPr sz="40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0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u="sng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4000" b="1" u="sng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4000" b="1" u="sng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40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b="1" u="sng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sz="4000" b="1" u="sng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4000" b="1" u="sng" spc="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4000" b="1" u="sng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4000" b="1" u="sng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000" b="1" u="sng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4000" b="1" u="sng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4000" b="1" spc="-1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8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40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40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4000" b="1" spc="40" dirty="0">
                <a:latin typeface="Times New Roman" pitchFamily="18" charset="0"/>
                <a:cs typeface="Times New Roman" pitchFamily="18" charset="0"/>
              </a:rPr>
              <a:t>upp</a:t>
            </a:r>
            <a:r>
              <a:rPr sz="4000" b="1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4000" b="1" spc="10" dirty="0">
                <a:latin typeface="Times New Roman" pitchFamily="18" charset="0"/>
                <a:cs typeface="Times New Roman" pitchFamily="18" charset="0"/>
              </a:rPr>
              <a:t>rt</a:t>
            </a:r>
            <a:r>
              <a:rPr sz="4000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4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4000" spc="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4000" spc="-25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sz="4000" spc="5" dirty="0">
                <a:latin typeface="Times New Roman" pitchFamily="18" charset="0"/>
                <a:cs typeface="Times New Roman" pitchFamily="18" charset="0"/>
              </a:rPr>
              <a:t>o  </a:t>
            </a:r>
            <a:r>
              <a:rPr sz="4000" b="1" spc="5" dirty="0"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sz="4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10" dirty="0">
                <a:latin typeface="Times New Roman" pitchFamily="18" charset="0"/>
                <a:cs typeface="Times New Roman" pitchFamily="18" charset="0"/>
              </a:rPr>
              <a:t>cellular</a:t>
            </a:r>
            <a:r>
              <a:rPr sz="40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spc="-5" dirty="0">
                <a:latin typeface="Times New Roman" pitchFamily="18" charset="0"/>
                <a:cs typeface="Times New Roman" pitchFamily="18" charset="0"/>
              </a:rPr>
              <a:t>structure</a:t>
            </a:r>
            <a:endParaRPr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499840"/>
            <a:ext cx="7853045" cy="432874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5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3200" spc="2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spc="40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spc="4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spc="1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pc="2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spc="10" dirty="0">
                <a:latin typeface="Times New Roman" pitchFamily="18" charset="0"/>
                <a:cs typeface="Times New Roman" pitchFamily="18" charset="0"/>
              </a:rPr>
              <a:t>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</a:tabLst>
            </a:pPr>
            <a:r>
              <a:rPr lang="en-US" sz="2750" spc="-15" dirty="0"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US" sz="2750" spc="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15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75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15" dirty="0">
                <a:latin typeface="Times New Roman" pitchFamily="18" charset="0"/>
                <a:cs typeface="Times New Roman" pitchFamily="18" charset="0"/>
              </a:rPr>
              <a:t>made </a:t>
            </a:r>
            <a:r>
              <a:rPr lang="en-US" sz="2750" spc="-25" dirty="0">
                <a:latin typeface="Times New Roman" pitchFamily="18" charset="0"/>
                <a:cs typeface="Times New Roman" pitchFamily="18" charset="0"/>
              </a:rPr>
              <a:t>inside</a:t>
            </a:r>
            <a:r>
              <a:rPr lang="en-US" sz="275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5" dirty="0">
                <a:latin typeface="Times New Roman" pitchFamily="18" charset="0"/>
                <a:cs typeface="Times New Roman" pitchFamily="18" charset="0"/>
              </a:rPr>
              <a:t>SER</a:t>
            </a:r>
            <a:endParaRPr lang="en-US" sz="2750" dirty="0">
              <a:latin typeface="Times New Roman" pitchFamily="18" charset="0"/>
              <a:cs typeface="Times New Roman" pitchFamily="18" charset="0"/>
            </a:endParaRPr>
          </a:p>
          <a:p>
            <a:pPr marL="1156970" lvl="2" indent="-229235">
              <a:lnSpc>
                <a:spcPct val="100000"/>
              </a:lnSpc>
              <a:spcBef>
                <a:spcPts val="355"/>
              </a:spcBef>
              <a:buFont typeface="Arial MT"/>
              <a:buChar char="•"/>
              <a:tabLst>
                <a:tab pos="1156970" algn="l"/>
              </a:tabLst>
            </a:pPr>
            <a:r>
              <a:rPr lang="en-US" sz="2400" spc="-15" dirty="0">
                <a:latin typeface="Times New Roman" pitchFamily="18" charset="0"/>
                <a:cs typeface="Times New Roman" pitchFamily="18" charset="0"/>
              </a:rPr>
              <a:t>fatty</a:t>
            </a:r>
            <a:r>
              <a:rPr lang="en-US"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acids,</a:t>
            </a:r>
            <a:r>
              <a:rPr lang="en-US"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phospholipids,</a:t>
            </a:r>
            <a:r>
              <a:rPr lang="en-US" sz="2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>
                <a:latin typeface="Times New Roman" pitchFamily="18" charset="0"/>
                <a:cs typeface="Times New Roman" pitchFamily="18" charset="0"/>
              </a:rPr>
              <a:t>sterols..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56285" marR="5080" lvl="1" indent="-286385">
              <a:lnSpc>
                <a:spcPts val="3000"/>
              </a:lnSpc>
              <a:spcBef>
                <a:spcPts val="725"/>
              </a:spcBef>
              <a:buFont typeface="Arial MT"/>
              <a:buChar char="–"/>
              <a:tabLst>
                <a:tab pos="756285" algn="l"/>
              </a:tabLst>
            </a:pPr>
            <a:r>
              <a:rPr lang="en-US" sz="2750" spc="-15" dirty="0"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US" sz="2750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15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75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5" dirty="0">
                <a:latin typeface="Times New Roman" pitchFamily="18" charset="0"/>
                <a:cs typeface="Times New Roman" pitchFamily="18" charset="0"/>
              </a:rPr>
              <a:t>packaged</a:t>
            </a:r>
            <a:r>
              <a:rPr lang="en-US"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75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0" dirty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en-US" sz="275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0" dirty="0"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lang="en-US" sz="2750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750" spc="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20" dirty="0">
                <a:latin typeface="Times New Roman" pitchFamily="18" charset="0"/>
                <a:cs typeface="Times New Roman" pitchFamily="18" charset="0"/>
              </a:rPr>
              <a:t>sent </a:t>
            </a:r>
            <a:r>
              <a:rPr lang="en-US" sz="2750" spc="-6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z="275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spc="-5" dirty="0" smtClean="0">
                <a:latin typeface="Times New Roman" pitchFamily="18" charset="0"/>
                <a:cs typeface="Times New Roman" pitchFamily="18" charset="0"/>
              </a:rPr>
              <a:t>Golgi</a:t>
            </a:r>
            <a:endParaRPr lang="en-US" sz="3200" spc="1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59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10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sz="3200" spc="-11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(SER)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30" dirty="0">
                <a:latin typeface="Times New Roman" pitchFamily="18" charset="0"/>
                <a:cs typeface="Times New Roman" pitchFamily="18" charset="0"/>
              </a:rPr>
              <a:t>Tubular</a:t>
            </a:r>
            <a:r>
              <a:rPr sz="2750" spc="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275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structure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5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5" dirty="0"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sz="2750" spc="2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75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RER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15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ribosomes</a:t>
            </a:r>
            <a:r>
              <a:rPr sz="2750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 smtClean="0">
                <a:latin typeface="Times New Roman" pitchFamily="18" charset="0"/>
                <a:cs typeface="Times New Roman" pitchFamily="18" charset="0"/>
              </a:rPr>
              <a:t>attached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8444126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7388859" cy="42506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3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Vacuoles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ts val="3460"/>
              </a:lnSpc>
              <a:spcBef>
                <a:spcPts val="875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-m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spc="-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ou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s 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5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ll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ty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sz="32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types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vacuoles:</a:t>
            </a:r>
          </a:p>
          <a:p>
            <a:pPr marL="355600">
              <a:lnSpc>
                <a:spcPct val="100000"/>
              </a:lnSpc>
              <a:spcBef>
                <a:spcPts val="440"/>
              </a:spcBef>
            </a:pPr>
            <a:r>
              <a:rPr sz="3200" spc="-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spc="-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b="1" spc="-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entral</a:t>
            </a:r>
            <a:r>
              <a:rPr sz="3200" b="1" spc="-11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vacuole</a:t>
            </a:r>
            <a:r>
              <a:rPr sz="3200" b="1" spc="-1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plant</a:t>
            </a:r>
            <a:r>
              <a:rPr sz="32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  <a:spcBef>
                <a:spcPts val="440"/>
              </a:spcBef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ontractile</a:t>
            </a:r>
            <a:r>
              <a:rPr sz="3200" b="1" spc="-16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vacuole</a:t>
            </a:r>
            <a:r>
              <a:rPr sz="3200" b="1" spc="-8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 err="1" smtClean="0">
                <a:latin typeface="Times New Roman" pitchFamily="18" charset="0"/>
                <a:cs typeface="Times New Roman" pitchFamily="18" charset="0"/>
              </a:rPr>
              <a:t>protists</a:t>
            </a:r>
            <a:r>
              <a:rPr lang="en-US" sz="3200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  <a:spcBef>
                <a:spcPts val="370"/>
              </a:spcBef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acuoles</a:t>
            </a:r>
            <a:r>
              <a:rPr sz="3200" b="1" spc="-65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sz="3200" b="1" spc="-75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32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6849109" cy="45466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2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b="1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mb</a:t>
            </a:r>
            <a:r>
              <a:rPr sz="3200" b="1" spc="-9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sz="3200" b="1" spc="-1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b="1" spc="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5080">
              <a:lnSpc>
                <a:spcPct val="100000"/>
              </a:lnSpc>
              <a:spcBef>
                <a:spcPts val="815"/>
              </a:spcBef>
            </a:pPr>
            <a:r>
              <a:rPr sz="3200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e 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cytoplasm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137160">
              <a:lnSpc>
                <a:spcPct val="100000"/>
              </a:lnSpc>
              <a:spcBef>
                <a:spcPts val="810"/>
              </a:spcBef>
            </a:pPr>
            <a:r>
              <a:rPr sz="3200" spc="5" dirty="0">
                <a:latin typeface="Times New Roman" pitchFamily="18" charset="0"/>
                <a:cs typeface="Times New Roman" pitchFamily="18" charset="0"/>
              </a:rPr>
              <a:t>-divides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into</a:t>
            </a:r>
            <a:r>
              <a:rPr sz="32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compartments</a:t>
            </a:r>
            <a:r>
              <a:rPr sz="32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sz="32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cc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5650" indent="-400685">
              <a:lnSpc>
                <a:spcPct val="100000"/>
              </a:lnSpc>
              <a:spcBef>
                <a:spcPts val="805"/>
              </a:spcBef>
              <a:buAutoNum type="arabicPeriod"/>
              <a:tabLst>
                <a:tab pos="756285" algn="l"/>
              </a:tabLst>
            </a:pP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sz="3200" spc="-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5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m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5650" indent="-400685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756285" algn="l"/>
              </a:tabLst>
            </a:pPr>
            <a:r>
              <a:rPr sz="3200" spc="10" dirty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apparatus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5650" indent="-400685">
              <a:lnSpc>
                <a:spcPct val="100000"/>
              </a:lnSpc>
              <a:spcBef>
                <a:spcPts val="819"/>
              </a:spcBef>
              <a:buAutoNum type="arabicPeriod"/>
              <a:tabLst>
                <a:tab pos="756285" algn="l"/>
              </a:tabLst>
            </a:pPr>
            <a:r>
              <a:rPr sz="3200" spc="5" dirty="0">
                <a:latin typeface="Times New Roman" pitchFamily="18" charset="0"/>
                <a:cs typeface="Times New Roman" pitchFamily="18" charset="0"/>
              </a:rPr>
              <a:t>lysosomes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7366634" cy="33635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3200" b="1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 marR="1243965">
              <a:lnSpc>
                <a:spcPct val="100000"/>
              </a:lnSpc>
              <a:spcBef>
                <a:spcPts val="815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-flattened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stacks</a:t>
            </a:r>
            <a:r>
              <a:rPr sz="3200" spc="-1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interconnected </a:t>
            </a:r>
            <a:r>
              <a:rPr sz="32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dirty="0">
                <a:latin typeface="Times New Roman" pitchFamily="18" charset="0"/>
                <a:cs typeface="Times New Roman" pitchFamily="18" charset="0"/>
              </a:rPr>
              <a:t>membranes</a:t>
            </a:r>
          </a:p>
          <a:p>
            <a:pPr marL="355600" marR="5080">
              <a:lnSpc>
                <a:spcPct val="100000"/>
              </a:lnSpc>
              <a:spcBef>
                <a:spcPts val="810"/>
              </a:spcBef>
            </a:pPr>
            <a:r>
              <a:rPr sz="3200" spc="-1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pa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35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5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4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ri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ls</a:t>
            </a:r>
            <a:r>
              <a:rPr sz="32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o  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sz="32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parts</a:t>
            </a:r>
            <a:r>
              <a:rPr sz="3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cell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355600">
              <a:lnSpc>
                <a:spcPct val="100000"/>
              </a:lnSpc>
              <a:spcBef>
                <a:spcPts val="805"/>
              </a:spcBef>
            </a:pPr>
            <a:r>
              <a:rPr sz="3200" spc="-5" dirty="0">
                <a:latin typeface="Times New Roman" pitchFamily="18" charset="0"/>
                <a:cs typeface="Times New Roman" pitchFamily="18" charset="0"/>
              </a:rPr>
              <a:t>-synthesis</a:t>
            </a:r>
            <a:r>
              <a:rPr sz="3200" spc="-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sz="3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components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498475"/>
            <a:ext cx="8915400" cy="59785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30"/>
              </a:spcBef>
            </a:pPr>
            <a:r>
              <a:rPr dirty="0"/>
              <a:t>Endomembrane</a:t>
            </a:r>
            <a:r>
              <a:rPr spc="-175" dirty="0"/>
              <a:t> </a:t>
            </a:r>
            <a:r>
              <a:rPr spc="-40" dirty="0"/>
              <a:t>System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8226425" cy="3645229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36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Lysosomes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55600" marR="865505" algn="just">
              <a:lnSpc>
                <a:spcPct val="99800"/>
              </a:lnSpc>
              <a:spcBef>
                <a:spcPts val="825"/>
              </a:spcBef>
            </a:pP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3600" dirty="0" smtClean="0">
                <a:latin typeface="Times New Roman" pitchFamily="18" charset="0"/>
                <a:cs typeface="Times New Roman" pitchFamily="18" charset="0"/>
              </a:rPr>
              <a:t>embrane</a:t>
            </a:r>
            <a:r>
              <a:rPr sz="3600" spc="-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bound</a:t>
            </a:r>
            <a:r>
              <a:rPr sz="3600" spc="-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vesicles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containing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digestive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enzymes to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break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down </a:t>
            </a:r>
            <a:r>
              <a:rPr sz="36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macromolecules</a:t>
            </a:r>
          </a:p>
          <a:p>
            <a:pPr marL="355600" marR="5080" algn="just">
              <a:lnSpc>
                <a:spcPct val="100000"/>
              </a:lnSpc>
              <a:spcBef>
                <a:spcPts val="815"/>
              </a:spcBef>
            </a:pPr>
            <a:r>
              <a:rPr sz="3600" spc="-5" dirty="0">
                <a:latin typeface="Times New Roman" pitchFamily="18" charset="0"/>
                <a:cs typeface="Times New Roman" pitchFamily="18" charset="0"/>
              </a:rPr>
              <a:t>-destroy</a:t>
            </a:r>
            <a:r>
              <a:rPr sz="3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sz="36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3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foreign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36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cell </a:t>
            </a:r>
            <a:r>
              <a:rPr sz="3600" spc="-7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has</a:t>
            </a:r>
            <a:r>
              <a:rPr sz="36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engulfed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5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3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phagocytosis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441325"/>
            <a:ext cx="8763000" cy="61880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47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295" y="460692"/>
            <a:ext cx="36550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Golgi</a:t>
            </a:r>
            <a:r>
              <a:rPr spc="-120" dirty="0"/>
              <a:t> </a:t>
            </a:r>
            <a:r>
              <a:rPr spc="-10" dirty="0"/>
              <a:t>Apparatus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7774305" cy="361442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10" dirty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Apparatus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74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10" dirty="0">
                <a:latin typeface="Times New Roman" pitchFamily="18" charset="0"/>
                <a:cs typeface="Times New Roman" pitchFamily="18" charset="0"/>
              </a:rPr>
              <a:t>Stack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2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75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5" dirty="0">
                <a:latin typeface="Times New Roman" pitchFamily="18" charset="0"/>
                <a:cs typeface="Times New Roman" pitchFamily="18" charset="0"/>
              </a:rPr>
              <a:t>flattened</a:t>
            </a:r>
            <a:r>
              <a:rPr sz="275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dirty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sz="275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sacs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355600" indent="-343535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un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appa</a:t>
            </a:r>
            <a:r>
              <a:rPr sz="3200" spc="-7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6285" marR="337185" lvl="1" indent="-286385">
              <a:lnSpc>
                <a:spcPct val="102400"/>
              </a:lnSpc>
              <a:spcBef>
                <a:spcPts val="66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dirty="0">
                <a:latin typeface="Times New Roman" pitchFamily="18" charset="0"/>
                <a:cs typeface="Times New Roman" pitchFamily="18" charset="0"/>
              </a:rPr>
              <a:t>Completes</a:t>
            </a:r>
            <a:r>
              <a:rPr sz="2750" spc="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sz="2750" spc="2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sz="275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received </a:t>
            </a:r>
            <a:r>
              <a:rPr sz="2750" spc="-6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2750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ER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  <a:p>
            <a:pPr marL="756285" marR="5080" lvl="1" indent="-286385">
              <a:lnSpc>
                <a:spcPct val="102400"/>
              </a:lnSpc>
              <a:spcBef>
                <a:spcPts val="67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dirty="0">
                <a:latin typeface="Times New Roman" pitchFamily="18" charset="0"/>
                <a:cs typeface="Times New Roman" pitchFamily="18" charset="0"/>
              </a:rPr>
              <a:t>Sorts,</a:t>
            </a:r>
            <a:r>
              <a:rPr sz="2750" spc="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tags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packages</a:t>
            </a:r>
            <a:r>
              <a:rPr sz="275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fully</a:t>
            </a:r>
            <a:r>
              <a:rPr sz="2750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processed</a:t>
            </a:r>
            <a:r>
              <a:rPr sz="2750" spc="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proteins </a:t>
            </a:r>
            <a:r>
              <a:rPr sz="2750" spc="-6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75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5" dirty="0">
                <a:latin typeface="Times New Roman" pitchFamily="18" charset="0"/>
                <a:cs typeface="Times New Roman" pitchFamily="18" charset="0"/>
              </a:rPr>
              <a:t>lipids</a:t>
            </a:r>
            <a:r>
              <a:rPr sz="275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75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vesicles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559425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7395" y="107949"/>
            <a:ext cx="358012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Eukaryotic</a:t>
            </a:r>
            <a:r>
              <a:rPr spc="-200" dirty="0"/>
              <a:t> </a:t>
            </a:r>
            <a:r>
              <a:rPr spc="5" dirty="0"/>
              <a:t>Cells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2999"/>
            <a:ext cx="9144000" cy="5714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0806" y="6458129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5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295" y="460692"/>
            <a:ext cx="36550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Golgi</a:t>
            </a:r>
            <a:r>
              <a:rPr spc="-120" dirty="0"/>
              <a:t> </a:t>
            </a:r>
            <a:r>
              <a:rPr spc="-10" dirty="0"/>
              <a:t>Apparatus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785100" cy="194691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355600" marR="394335" indent="-343535">
              <a:lnSpc>
                <a:spcPts val="3829"/>
              </a:lnSpc>
              <a:spcBef>
                <a:spcPts val="26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appa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-2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spc="-2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spc="-7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4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200" spc="3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rt</a:t>
            </a:r>
            <a:r>
              <a:rPr sz="3200" spc="-1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ve</a:t>
            </a:r>
            <a:r>
              <a:rPr sz="3200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icl</a:t>
            </a:r>
            <a:r>
              <a:rPr sz="3200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200" spc="5" dirty="0">
                <a:latin typeface="Times New Roman" pitchFamily="18" charset="0"/>
                <a:cs typeface="Times New Roman" pitchFamily="18" charset="0"/>
              </a:rPr>
              <a:t>s 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5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32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30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sz="32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side</a:t>
            </a:r>
            <a:r>
              <a:rPr sz="32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latin typeface="Times New Roman" pitchFamily="18" charset="0"/>
                <a:cs typeface="Times New Roman" pitchFamily="18" charset="0"/>
              </a:rPr>
              <a:t>organelle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marL="756285" marR="5080" indent="-286385">
              <a:lnSpc>
                <a:spcPct val="100000"/>
              </a:lnSpc>
              <a:spcBef>
                <a:spcPts val="690"/>
              </a:spcBef>
            </a:pPr>
            <a:r>
              <a:rPr sz="2750" spc="15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75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30" dirty="0">
                <a:latin typeface="Times New Roman" pitchFamily="18" charset="0"/>
                <a:cs typeface="Times New Roman" pitchFamily="18" charset="0"/>
              </a:rPr>
              <a:t>Vesicle</a:t>
            </a:r>
            <a:r>
              <a:rPr sz="275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binds</a:t>
            </a:r>
            <a:r>
              <a:rPr sz="2750" spc="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275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30" dirty="0">
                <a:latin typeface="Times New Roman" pitchFamily="18" charset="0"/>
                <a:cs typeface="Times New Roman" pitchFamily="18" charset="0"/>
              </a:rPr>
              <a:t>first</a:t>
            </a:r>
            <a:r>
              <a:rPr sz="2750" spc="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layer</a:t>
            </a:r>
            <a:r>
              <a:rPr sz="2750" spc="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2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75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750" spc="1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Golgi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75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sz="2750" spc="-6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contents</a:t>
            </a:r>
            <a:r>
              <a:rPr sz="2750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20" dirty="0">
                <a:latin typeface="Times New Roman" pitchFamily="18" charset="0"/>
                <a:cs typeface="Times New Roman" pitchFamily="18" charset="0"/>
              </a:rPr>
              <a:t>enter</a:t>
            </a:r>
            <a:r>
              <a:rPr sz="2750" spc="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750"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50" spc="-5" dirty="0">
                <a:latin typeface="Times New Roman" pitchFamily="18" charset="0"/>
                <a:cs typeface="Times New Roman" pitchFamily="18" charset="0"/>
              </a:rPr>
              <a:t>Golgi</a:t>
            </a:r>
            <a:endParaRPr sz="27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9295" y="184149"/>
            <a:ext cx="36569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Golgi</a:t>
            </a:r>
            <a:r>
              <a:rPr spc="-145" dirty="0"/>
              <a:t> </a:t>
            </a:r>
            <a:r>
              <a:rPr spc="-5" dirty="0"/>
              <a:t>Apparatus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599"/>
            <a:ext cx="8915400" cy="585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314" y="460692"/>
            <a:ext cx="41122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0" dirty="0"/>
              <a:t>Transport</a:t>
            </a:r>
            <a:r>
              <a:rPr spc="-140" dirty="0"/>
              <a:t> </a:t>
            </a:r>
            <a:r>
              <a:rPr spc="-25" dirty="0"/>
              <a:t>Vesicles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8042909" cy="25082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215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p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10" dirty="0">
                <a:latin typeface="Calibri"/>
                <a:cs typeface="Calibri"/>
              </a:rPr>
              <a:t>rt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65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icl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4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30" dirty="0">
                <a:latin typeface="Calibri"/>
                <a:cs typeface="Calibri"/>
              </a:rPr>
              <a:t>Vesicle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= </a:t>
            </a:r>
            <a:r>
              <a:rPr sz="2750" dirty="0">
                <a:latin typeface="Calibri"/>
                <a:cs typeface="Calibri"/>
              </a:rPr>
              <a:t>small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membrane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bound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sac</a:t>
            </a:r>
            <a:endParaRPr sz="2750">
              <a:latin typeface="Calibri"/>
              <a:cs typeface="Calibri"/>
            </a:endParaRPr>
          </a:p>
          <a:p>
            <a:pPr marL="756285" marR="5080" lvl="1" indent="-286385">
              <a:lnSpc>
                <a:spcPct val="101299"/>
              </a:lnSpc>
              <a:spcBef>
                <a:spcPts val="78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25" dirty="0">
                <a:latin typeface="Calibri"/>
                <a:cs typeface="Calibri"/>
              </a:rPr>
              <a:t>Transport</a:t>
            </a:r>
            <a:r>
              <a:rPr sz="2750" spc="18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modified</a:t>
            </a:r>
            <a:r>
              <a:rPr sz="2750" spc="17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proteins</a:t>
            </a:r>
            <a:r>
              <a:rPr sz="2750" spc="17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lipids</a:t>
            </a:r>
            <a:r>
              <a:rPr sz="2750" spc="24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ER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the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Golgi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apparatus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(and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from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Golgi</a:t>
            </a:r>
            <a:r>
              <a:rPr sz="2750" spc="1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to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final 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destination)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370" y="460692"/>
            <a:ext cx="39700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  <a:r>
              <a:rPr spc="-130" dirty="0"/>
              <a:t> </a:t>
            </a:r>
            <a:r>
              <a:rPr sz="2400" spc="-10" dirty="0"/>
              <a:t>(4.15)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7479030" cy="247015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22935" indent="-6102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3200" spc="15" dirty="0">
                <a:latin typeface="Calibri"/>
                <a:cs typeface="Calibri"/>
              </a:rPr>
              <a:t>Function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–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synthesis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ATP</a:t>
            </a:r>
            <a:endParaRPr sz="3200">
              <a:latin typeface="Calibri"/>
              <a:cs typeface="Calibri"/>
            </a:endParaRPr>
          </a:p>
          <a:p>
            <a:pPr marL="1003935" lvl="1" indent="-534670">
              <a:lnSpc>
                <a:spcPct val="100000"/>
              </a:lnSpc>
              <a:spcBef>
                <a:spcPts val="740"/>
              </a:spcBef>
              <a:buFont typeface="Arial MT"/>
              <a:buChar char="–"/>
              <a:tabLst>
                <a:tab pos="1003935" algn="l"/>
                <a:tab pos="1004569" algn="l"/>
              </a:tabLst>
            </a:pP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major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pathways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involved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75" dirty="0">
                <a:latin typeface="Calibri"/>
                <a:cs typeface="Calibri"/>
              </a:rPr>
              <a:t>ATP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production</a:t>
            </a:r>
            <a:endParaRPr sz="2750">
              <a:latin typeface="Calibri"/>
              <a:cs typeface="Calibri"/>
            </a:endParaRPr>
          </a:p>
          <a:p>
            <a:pPr marL="1385570" lvl="2" indent="-457834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1384935" algn="l"/>
                <a:tab pos="1385570" algn="l"/>
              </a:tabLst>
            </a:pPr>
            <a:r>
              <a:rPr sz="2400" spc="-15" dirty="0">
                <a:latin typeface="Calibri"/>
                <a:cs typeface="Calibri"/>
              </a:rPr>
              <a:t>Glycolysis</a:t>
            </a:r>
            <a:endParaRPr sz="2400">
              <a:latin typeface="Calibri"/>
              <a:cs typeface="Calibri"/>
            </a:endParaRPr>
          </a:p>
          <a:p>
            <a:pPr marL="1385570" lvl="2" indent="-4578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384935" algn="l"/>
                <a:tab pos="1385570" algn="l"/>
              </a:tabLst>
            </a:pPr>
            <a:r>
              <a:rPr sz="2400" spc="2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385570" lvl="2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384935" algn="l"/>
                <a:tab pos="1385570" algn="l"/>
              </a:tabLst>
            </a:pPr>
            <a:r>
              <a:rPr sz="2400" spc="2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90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y</a:t>
            </a:r>
            <a:r>
              <a:rPr sz="2400" spc="30" dirty="0">
                <a:latin typeface="Calibri"/>
                <a:cs typeface="Calibri"/>
              </a:rPr>
              <a:t>s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(</a:t>
            </a:r>
            <a:r>
              <a:rPr sz="2400" spc="20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725" y="460692"/>
            <a:ext cx="3134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7477125" cy="438721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Structure: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4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dirty="0">
                <a:latin typeface="Calibri"/>
                <a:cs typeface="Calibri"/>
              </a:rPr>
              <a:t>~1-5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microns</a:t>
            </a:r>
            <a:endParaRPr sz="2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83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50" dirty="0">
                <a:latin typeface="Calibri"/>
                <a:cs typeface="Calibri"/>
              </a:rPr>
              <a:t>Two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membranes</a:t>
            </a:r>
            <a:endParaRPr sz="2750">
              <a:latin typeface="Calibri"/>
              <a:cs typeface="Calibri"/>
            </a:endParaRPr>
          </a:p>
          <a:p>
            <a:pPr marL="1156970" lvl="2" indent="-2292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1156970" algn="l"/>
              </a:tabLst>
            </a:pPr>
            <a:r>
              <a:rPr sz="2400" dirty="0">
                <a:latin typeface="Calibri"/>
                <a:cs typeface="Calibri"/>
              </a:rPr>
              <a:t>Outer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membrane</a:t>
            </a:r>
            <a:endParaRPr sz="2400">
              <a:latin typeface="Calibri"/>
              <a:cs typeface="Calibri"/>
            </a:endParaRPr>
          </a:p>
          <a:p>
            <a:pPr marL="1156970" lvl="2" indent="-229235">
              <a:lnSpc>
                <a:spcPct val="100000"/>
              </a:lnSpc>
              <a:spcBef>
                <a:spcPts val="650"/>
              </a:spcBef>
              <a:buFont typeface="Arial MT"/>
              <a:buChar char="•"/>
              <a:tabLst>
                <a:tab pos="1156970" algn="l"/>
              </a:tabLst>
            </a:pPr>
            <a:r>
              <a:rPr sz="2400" dirty="0">
                <a:latin typeface="Calibri"/>
                <a:cs typeface="Calibri"/>
              </a:rPr>
              <a:t>Inner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membrane</a:t>
            </a:r>
            <a:r>
              <a:rPr sz="2400" dirty="0">
                <a:latin typeface="Calibri"/>
                <a:cs typeface="Calibri"/>
              </a:rPr>
              <a:t> -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Highly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folded</a:t>
            </a:r>
            <a:endParaRPr sz="2400">
              <a:latin typeface="Calibri"/>
              <a:cs typeface="Calibri"/>
            </a:endParaRPr>
          </a:p>
          <a:p>
            <a:pPr marL="1385570">
              <a:lnSpc>
                <a:spcPct val="100000"/>
              </a:lnSpc>
              <a:spcBef>
                <a:spcPts val="525"/>
              </a:spcBef>
            </a:pPr>
            <a:r>
              <a:rPr sz="2000" spc="15" dirty="0">
                <a:latin typeface="Arial MT"/>
                <a:cs typeface="Arial MT"/>
              </a:rPr>
              <a:t>–</a:t>
            </a:r>
            <a:r>
              <a:rPr sz="2000" spc="1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Calibri"/>
                <a:cs typeface="Calibri"/>
              </a:rPr>
              <a:t>Folds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called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cristae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80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-5" dirty="0">
                <a:latin typeface="Calibri"/>
                <a:cs typeface="Calibri"/>
              </a:rPr>
              <a:t>Intermembrane</a:t>
            </a:r>
            <a:r>
              <a:rPr sz="2750" spc="225" dirty="0">
                <a:latin typeface="Calibri"/>
                <a:cs typeface="Calibri"/>
              </a:rPr>
              <a:t> </a:t>
            </a:r>
            <a:r>
              <a:rPr sz="2750" spc="5" dirty="0">
                <a:latin typeface="Calibri"/>
                <a:cs typeface="Calibri"/>
              </a:rPr>
              <a:t>space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15" dirty="0">
                <a:latin typeface="Calibri"/>
                <a:cs typeface="Calibri"/>
              </a:rPr>
              <a:t>(or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outer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10" dirty="0">
                <a:latin typeface="Calibri"/>
                <a:cs typeface="Calibri"/>
              </a:rPr>
              <a:t>compartment)</a:t>
            </a:r>
            <a:endParaRPr sz="275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55"/>
              </a:spcBef>
              <a:buFont typeface="Arial MT"/>
              <a:buChar char="–"/>
              <a:tabLst>
                <a:tab pos="756285" algn="l"/>
              </a:tabLst>
            </a:pPr>
            <a:r>
              <a:rPr sz="2750" spc="5" dirty="0">
                <a:latin typeface="Calibri"/>
                <a:cs typeface="Calibri"/>
              </a:rPr>
              <a:t>Matrix</a:t>
            </a:r>
            <a:endParaRPr sz="2750">
              <a:latin typeface="Calibri"/>
              <a:cs typeface="Calibri"/>
            </a:endParaRPr>
          </a:p>
          <a:p>
            <a:pPr marL="1156970" lvl="2" indent="-229235">
              <a:lnSpc>
                <a:spcPct val="100000"/>
              </a:lnSpc>
              <a:spcBef>
                <a:spcPts val="655"/>
              </a:spcBef>
              <a:buFont typeface="Arial MT"/>
              <a:buChar char="•"/>
              <a:tabLst>
                <a:tab pos="1156970" algn="l"/>
              </a:tabLst>
            </a:pPr>
            <a:r>
              <a:rPr sz="2400" spc="10" dirty="0">
                <a:latin typeface="Calibri"/>
                <a:cs typeface="Calibri"/>
              </a:rPr>
              <a:t>DNA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ribosomes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matrix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725" y="460692"/>
            <a:ext cx="3134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51" y="1981136"/>
            <a:ext cx="8275124" cy="4097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370" y="460692"/>
            <a:ext cx="397002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  <a:r>
              <a:rPr spc="-130" dirty="0"/>
              <a:t> </a:t>
            </a:r>
            <a:r>
              <a:rPr sz="2400" spc="-10" dirty="0"/>
              <a:t>(4.15)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36575" y="1503197"/>
            <a:ext cx="7516495" cy="283273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622935" indent="-610235">
              <a:lnSpc>
                <a:spcPct val="100000"/>
              </a:lnSpc>
              <a:spcBef>
                <a:spcPts val="944"/>
              </a:spcBef>
              <a:buFont typeface="Arial MT"/>
              <a:buChar char="•"/>
              <a:tabLst>
                <a:tab pos="622300" algn="l"/>
                <a:tab pos="622935" algn="l"/>
              </a:tabLst>
            </a:pPr>
            <a:r>
              <a:rPr sz="3200" spc="15" dirty="0">
                <a:latin typeface="Calibri"/>
                <a:cs typeface="Calibri"/>
              </a:rPr>
              <a:t>Function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–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synthesis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5" dirty="0">
                <a:latin typeface="Calibri"/>
                <a:cs typeface="Calibri"/>
              </a:rPr>
              <a:t> ATP</a:t>
            </a:r>
            <a:endParaRPr sz="3200">
              <a:latin typeface="Calibri"/>
              <a:cs typeface="Calibri"/>
            </a:endParaRPr>
          </a:p>
          <a:p>
            <a:pPr marL="1003935" lvl="1" indent="-534670">
              <a:lnSpc>
                <a:spcPct val="100000"/>
              </a:lnSpc>
              <a:spcBef>
                <a:spcPts val="740"/>
              </a:spcBef>
              <a:buFont typeface="Arial MT"/>
              <a:buChar char="–"/>
              <a:tabLst>
                <a:tab pos="1003935" algn="l"/>
                <a:tab pos="1004569" algn="l"/>
              </a:tabLst>
            </a:pPr>
            <a:r>
              <a:rPr sz="2750" spc="15" dirty="0">
                <a:latin typeface="Calibri"/>
                <a:cs typeface="Calibri"/>
              </a:rPr>
              <a:t>3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25" dirty="0">
                <a:latin typeface="Calibri"/>
                <a:cs typeface="Calibri"/>
              </a:rPr>
              <a:t>major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pathways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involved</a:t>
            </a:r>
            <a:r>
              <a:rPr sz="2750" spc="1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75" dirty="0">
                <a:latin typeface="Calibri"/>
                <a:cs typeface="Calibri"/>
              </a:rPr>
              <a:t>ATP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5" dirty="0">
                <a:latin typeface="Calibri"/>
                <a:cs typeface="Calibri"/>
              </a:rPr>
              <a:t>production</a:t>
            </a:r>
            <a:endParaRPr sz="2750">
              <a:latin typeface="Calibri"/>
              <a:cs typeface="Calibri"/>
            </a:endParaRPr>
          </a:p>
          <a:p>
            <a:pPr marL="1385570" lvl="2" indent="-457834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1384935" algn="l"/>
                <a:tab pos="1385570" algn="l"/>
              </a:tabLst>
            </a:pPr>
            <a:r>
              <a:rPr sz="2400" spc="-15" dirty="0">
                <a:latin typeface="Calibri"/>
                <a:cs typeface="Calibri"/>
              </a:rPr>
              <a:t>Glycolysis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cytoplasm</a:t>
            </a:r>
            <a:endParaRPr sz="2400">
              <a:latin typeface="Calibri"/>
              <a:cs typeface="Calibri"/>
            </a:endParaRPr>
          </a:p>
          <a:p>
            <a:pPr marL="1385570" lvl="2" indent="-457834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384935" algn="l"/>
                <a:tab pos="1385570" algn="l"/>
              </a:tabLst>
            </a:pPr>
            <a:r>
              <a:rPr sz="2400" spc="2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3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1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1385570" marR="5080" lvl="2" indent="-457834">
              <a:lnSpc>
                <a:spcPts val="2860"/>
              </a:lnSpc>
              <a:spcBef>
                <a:spcPts val="685"/>
              </a:spcBef>
              <a:buAutoNum type="arabicPeriod"/>
              <a:tabLst>
                <a:tab pos="1384935" algn="l"/>
                <a:tab pos="1385570" algn="l"/>
                <a:tab pos="5389880" algn="l"/>
              </a:tabLst>
            </a:pPr>
            <a:r>
              <a:rPr sz="2400" spc="-5" dirty="0">
                <a:latin typeface="Calibri"/>
                <a:cs typeface="Calibri"/>
              </a:rPr>
              <a:t>Electron </a:t>
            </a:r>
            <a:r>
              <a:rPr sz="2400" spc="-10" dirty="0">
                <a:latin typeface="Calibri"/>
                <a:cs typeface="Calibri"/>
              </a:rPr>
              <a:t>transport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system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15" dirty="0">
                <a:latin typeface="Calibri"/>
                <a:cs typeface="Calibri"/>
              </a:rPr>
              <a:t>(ETS)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intermembrane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space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606930"/>
            <a:ext cx="77597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10" dirty="0">
                <a:latin typeface="Calibri"/>
                <a:cs typeface="Calibri"/>
              </a:rPr>
              <a:t>TEM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752600"/>
            <a:ext cx="4676775" cy="430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725" y="460692"/>
            <a:ext cx="3134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7664450" cy="385000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Mitochondria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815"/>
              </a:spcBef>
            </a:pPr>
            <a:r>
              <a:rPr sz="3200" spc="-5" dirty="0">
                <a:latin typeface="Calibri"/>
                <a:cs typeface="Calibri"/>
              </a:rPr>
              <a:t>-organelles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present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all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types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eukaryotic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  <a:p>
            <a:pPr marL="355600" marR="213360">
              <a:lnSpc>
                <a:spcPct val="100000"/>
              </a:lnSpc>
              <a:spcBef>
                <a:spcPts val="810"/>
              </a:spcBef>
            </a:pPr>
            <a:r>
              <a:rPr sz="3200" spc="-10" dirty="0">
                <a:latin typeface="Calibri"/>
                <a:cs typeface="Calibri"/>
              </a:rPr>
              <a:t>-c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o</a:t>
            </a:r>
            <a:r>
              <a:rPr sz="3200" spc="30" dirty="0">
                <a:latin typeface="Calibri"/>
                <a:cs typeface="Calibri"/>
              </a:rPr>
              <a:t>x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50" dirty="0">
                <a:latin typeface="Calibri"/>
                <a:cs typeface="Calibri"/>
              </a:rPr>
              <a:t>d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20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229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0" dirty="0">
                <a:latin typeface="Calibri"/>
                <a:cs typeface="Calibri"/>
              </a:rPr>
              <a:t>t</a:t>
            </a:r>
            <a:r>
              <a:rPr sz="3200" spc="40" dirty="0">
                <a:latin typeface="Calibri"/>
                <a:cs typeface="Calibri"/>
              </a:rPr>
              <a:t>ab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is</a:t>
            </a:r>
            <a:r>
              <a:rPr sz="3200" spc="20" dirty="0">
                <a:latin typeface="Calibri"/>
                <a:cs typeface="Calibri"/>
              </a:rPr>
              <a:t>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40" dirty="0">
                <a:latin typeface="Calibri"/>
                <a:cs typeface="Calibri"/>
              </a:rPr>
              <a:t>n</a:t>
            </a:r>
            <a:r>
              <a:rPr sz="3200" spc="5" dirty="0">
                <a:latin typeface="Calibri"/>
                <a:cs typeface="Calibri"/>
              </a:rPr>
              <a:t>z</a:t>
            </a:r>
            <a:r>
              <a:rPr sz="3200" spc="-30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r  </a:t>
            </a:r>
            <a:r>
              <a:rPr sz="3200" spc="-5" dirty="0">
                <a:latin typeface="Calibri"/>
                <a:cs typeface="Calibri"/>
              </a:rPr>
              <a:t>transferring </a:t>
            </a:r>
            <a:r>
              <a:rPr sz="3200" spc="5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energy </a:t>
            </a:r>
            <a:r>
              <a:rPr sz="3200" spc="10" dirty="0">
                <a:latin typeface="Calibri"/>
                <a:cs typeface="Calibri"/>
              </a:rPr>
              <a:t>within 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macromolecules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ATP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95"/>
              </a:spcBef>
            </a:pPr>
            <a:r>
              <a:rPr sz="3200" spc="5" dirty="0">
                <a:latin typeface="Calibri"/>
                <a:cs typeface="Calibri"/>
              </a:rPr>
              <a:t>-found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in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all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types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2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eukaryotic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80806" y="6458129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6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45" y="460692"/>
            <a:ext cx="10833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C</a:t>
            </a:r>
            <a:r>
              <a:rPr spc="-15" dirty="0"/>
              <a:t>e</a:t>
            </a:r>
            <a:r>
              <a:rPr spc="30" dirty="0"/>
              <a:t>ll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4" y="1262521"/>
            <a:ext cx="8010525" cy="540981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36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Nucleus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55600" marR="337820" algn="just">
              <a:lnSpc>
                <a:spcPct val="100000"/>
              </a:lnSpc>
              <a:spcBef>
                <a:spcPts val="815"/>
              </a:spcBef>
            </a:pPr>
            <a:r>
              <a:rPr sz="3600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-1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600" spc="-10" dirty="0" smtClean="0">
                <a:latin typeface="Times New Roman" pitchFamily="18" charset="0"/>
                <a:cs typeface="Times New Roman" pitchFamily="18" charset="0"/>
              </a:rPr>
              <a:t>tores</a:t>
            </a:r>
            <a:r>
              <a:rPr sz="3600" spc="-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-5" dirty="0">
                <a:latin typeface="Times New Roman" pitchFamily="18" charset="0"/>
                <a:cs typeface="Times New Roman" pitchFamily="18" charset="0"/>
              </a:rPr>
              <a:t>genetic</a:t>
            </a:r>
            <a:r>
              <a:rPr sz="3600" u="sng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5" dirty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sz="3600" u="sng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36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3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36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5" dirty="0">
                <a:latin typeface="Times New Roman" pitchFamily="18" charset="0"/>
                <a:cs typeface="Times New Roman" pitchFamily="18" charset="0"/>
              </a:rPr>
              <a:t>multiple,</a:t>
            </a:r>
            <a:r>
              <a:rPr sz="36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15" dirty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sz="3600" b="1" spc="-1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5" dirty="0">
                <a:latin typeface="Times New Roman" pitchFamily="18" charset="0"/>
                <a:cs typeface="Times New Roman" pitchFamily="18" charset="0"/>
              </a:rPr>
              <a:t>chromosomes</a:t>
            </a:r>
            <a:endParaRPr sz="3600" b="1" dirty="0">
              <a:latin typeface="Times New Roman" pitchFamily="18" charset="0"/>
              <a:cs typeface="Times New Roman" pitchFamily="18" charset="0"/>
            </a:endParaRPr>
          </a:p>
          <a:p>
            <a:pPr marL="355600" marR="5080" algn="just">
              <a:lnSpc>
                <a:spcPct val="100000"/>
              </a:lnSpc>
              <a:spcBef>
                <a:spcPts val="810"/>
              </a:spcBef>
            </a:pPr>
            <a:r>
              <a:rPr sz="3600" spc="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1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600" spc="10" dirty="0" smtClean="0">
                <a:latin typeface="Times New Roman" pitchFamily="18" charset="0"/>
                <a:cs typeface="Times New Roman" pitchFamily="18" charset="0"/>
              </a:rPr>
              <a:t>urrounded</a:t>
            </a:r>
            <a:r>
              <a:rPr sz="3600" spc="-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5" dirty="0">
                <a:latin typeface="Times New Roman" pitchFamily="18" charset="0"/>
                <a:cs typeface="Times New Roman" pitchFamily="18" charset="0"/>
              </a:rPr>
              <a:t>by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nuclear</a:t>
            </a:r>
            <a:r>
              <a:rPr sz="3600" b="1" spc="-1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envelope</a:t>
            </a:r>
            <a:r>
              <a:rPr sz="3600" b="1" spc="-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composed </a:t>
            </a:r>
            <a:r>
              <a:rPr sz="3600" spc="-7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6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1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3600" u="sng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35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sz="3600" u="sng" spc="3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600" u="sng" spc="1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3600" u="sng" spc="35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sz="3600" u="sng" spc="3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3600" u="sng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600" u="sng" spc="1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u="sng" spc="-3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600" u="sng" spc="10" dirty="0">
                <a:latin typeface="Times New Roman" pitchFamily="18" charset="0"/>
                <a:cs typeface="Times New Roman" pitchFamily="18" charset="0"/>
              </a:rPr>
              <a:t>id</a:t>
            </a:r>
            <a:r>
              <a:rPr sz="3600" u="sng" spc="-2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u="sng" spc="35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3600" u="sng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u="sng" spc="1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3600" u="sng" spc="-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3600" u="sng" spc="-105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3600" u="sng" spc="-2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3600" u="sng" spc="-7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600" u="sng" spc="10" dirty="0">
                <a:latin typeface="Times New Roman" pitchFamily="18" charset="0"/>
                <a:cs typeface="Times New Roman" pitchFamily="18" charset="0"/>
              </a:rPr>
              <a:t>s</a:t>
            </a:r>
            <a:endParaRPr sz="3600" u="sng" dirty="0">
              <a:latin typeface="Times New Roman" pitchFamily="18" charset="0"/>
              <a:cs typeface="Times New Roman" pitchFamily="18" charset="0"/>
            </a:endParaRPr>
          </a:p>
          <a:p>
            <a:pPr marL="355600" marR="778510" algn="just">
              <a:lnSpc>
                <a:spcPct val="100000"/>
              </a:lnSpc>
              <a:spcBef>
                <a:spcPts val="805"/>
              </a:spcBef>
            </a:pP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3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5" dirty="0">
                <a:latin typeface="Times New Roman" pitchFamily="18" charset="0"/>
                <a:cs typeface="Times New Roman" pitchFamily="18" charset="0"/>
              </a:rPr>
              <a:t>chromosomes</a:t>
            </a:r>
            <a:r>
              <a:rPr sz="3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DNA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3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organized</a:t>
            </a:r>
            <a:r>
              <a:rPr sz="3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sz="36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3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chromatin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725" y="460692"/>
            <a:ext cx="3134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792" y="1508124"/>
            <a:ext cx="7692390" cy="45466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R="2764155" algn="r">
              <a:lnSpc>
                <a:spcPct val="100000"/>
              </a:lnSpc>
              <a:spcBef>
                <a:spcPts val="905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spc="15" dirty="0">
                <a:latin typeface="Calibri"/>
                <a:cs typeface="Calibri"/>
              </a:rPr>
              <a:t>s</a:t>
            </a:r>
            <a:r>
              <a:rPr sz="3200" spc="40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r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35" dirty="0">
                <a:latin typeface="Calibri"/>
                <a:cs typeface="Calibri"/>
              </a:rPr>
              <a:t>o</a:t>
            </a:r>
            <a:r>
              <a:rPr sz="3200" spc="40" dirty="0">
                <a:latin typeface="Calibri"/>
                <a:cs typeface="Calibri"/>
              </a:rPr>
              <a:t>und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25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10" dirty="0">
                <a:latin typeface="Calibri"/>
                <a:cs typeface="Calibri"/>
              </a:rPr>
              <a:t>y</a:t>
            </a:r>
            <a:r>
              <a:rPr sz="3200" spc="15" dirty="0">
                <a:latin typeface="Calibri"/>
                <a:cs typeface="Calibri"/>
              </a:rPr>
              <a:t> 2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40" dirty="0">
                <a:latin typeface="Calibri"/>
                <a:cs typeface="Calibri"/>
              </a:rPr>
              <a:t>an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1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R="2799080" algn="r">
              <a:lnSpc>
                <a:spcPct val="100000"/>
              </a:lnSpc>
              <a:spcBef>
                <a:spcPts val="815"/>
              </a:spcBef>
            </a:pPr>
            <a:r>
              <a:rPr sz="3200" spc="5" dirty="0">
                <a:latin typeface="Calibri"/>
                <a:cs typeface="Calibri"/>
              </a:rPr>
              <a:t>-smooth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outer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  <a:p>
            <a:pPr marL="584200" marR="1193165">
              <a:lnSpc>
                <a:spcPts val="3829"/>
              </a:lnSpc>
              <a:spcBef>
                <a:spcPts val="955"/>
              </a:spcBef>
            </a:pPr>
            <a:r>
              <a:rPr sz="3200" dirty="0">
                <a:latin typeface="Calibri"/>
                <a:cs typeface="Calibri"/>
              </a:rPr>
              <a:t>-folded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inner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layers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called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cristae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200" spc="5" dirty="0">
                <a:latin typeface="Calibri"/>
                <a:cs typeface="Calibri"/>
              </a:rPr>
              <a:t>-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matrix</a:t>
            </a:r>
            <a:r>
              <a:rPr sz="32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within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15" dirty="0">
                <a:latin typeface="Calibri"/>
                <a:cs typeface="Calibri"/>
              </a:rPr>
              <a:t>inner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15"/>
              </a:spcBef>
            </a:pPr>
            <a:r>
              <a:rPr sz="3200" spc="-10" dirty="0">
                <a:latin typeface="Calibri"/>
                <a:cs typeface="Calibri"/>
              </a:rPr>
              <a:t>-</a:t>
            </a:r>
            <a:r>
              <a:rPr sz="3200" b="1" spc="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b="1" spc="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b="1" spc="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mb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sz="3200" b="1" spc="-1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spc="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is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45" dirty="0">
                <a:latin typeface="Calibri"/>
                <a:cs typeface="Calibri"/>
              </a:rPr>
              <a:t>o</a:t>
            </a:r>
            <a:r>
              <a:rPr sz="3200" spc="-10" dirty="0">
                <a:latin typeface="Calibri"/>
                <a:cs typeface="Calibri"/>
              </a:rPr>
              <a:t>c</a:t>
            </a:r>
            <a:r>
              <a:rPr sz="3200" spc="3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te</a:t>
            </a:r>
            <a:r>
              <a:rPr sz="3200" spc="15" dirty="0">
                <a:latin typeface="Calibri"/>
                <a:cs typeface="Calibri"/>
              </a:rPr>
              <a:t>d</a:t>
            </a:r>
            <a:r>
              <a:rPr sz="3200" spc="-170" dirty="0">
                <a:latin typeface="Calibri"/>
                <a:cs typeface="Calibri"/>
              </a:rPr>
              <a:t> </a:t>
            </a:r>
            <a:r>
              <a:rPr sz="3200" spc="40" dirty="0">
                <a:latin typeface="Calibri"/>
                <a:cs typeface="Calibri"/>
              </a:rPr>
              <a:t>b</a:t>
            </a:r>
            <a:r>
              <a:rPr sz="3200" spc="-25" dirty="0">
                <a:latin typeface="Calibri"/>
                <a:cs typeface="Calibri"/>
              </a:rPr>
              <a:t>et</a:t>
            </a:r>
            <a:r>
              <a:rPr sz="3200" spc="35" dirty="0">
                <a:latin typeface="Calibri"/>
                <a:cs typeface="Calibri"/>
              </a:rPr>
              <a:t>w</a:t>
            </a:r>
            <a:r>
              <a:rPr sz="3200" spc="-25" dirty="0">
                <a:latin typeface="Calibri"/>
                <a:cs typeface="Calibri"/>
              </a:rPr>
              <a:t>ee</a:t>
            </a:r>
            <a:r>
              <a:rPr sz="3200" spc="15" dirty="0">
                <a:latin typeface="Calibri"/>
                <a:cs typeface="Calibri"/>
              </a:rPr>
              <a:t>n</a:t>
            </a:r>
            <a:r>
              <a:rPr sz="3200" spc="-25" dirty="0">
                <a:latin typeface="Calibri"/>
                <a:cs typeface="Calibri"/>
              </a:rPr>
              <a:t> t</a:t>
            </a:r>
            <a:r>
              <a:rPr sz="3200" spc="40" dirty="0">
                <a:latin typeface="Calibri"/>
                <a:cs typeface="Calibri"/>
              </a:rPr>
              <a:t>h</a:t>
            </a:r>
            <a:r>
              <a:rPr sz="3200" spc="5" dirty="0">
                <a:latin typeface="Calibri"/>
                <a:cs typeface="Calibri"/>
              </a:rPr>
              <a:t>e  two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membranes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3200" dirty="0">
                <a:latin typeface="Calibri"/>
                <a:cs typeface="Calibri"/>
              </a:rPr>
              <a:t>-contain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25" dirty="0">
                <a:latin typeface="Calibri"/>
                <a:cs typeface="Calibri"/>
              </a:rPr>
              <a:t>own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DNA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6725" y="460692"/>
            <a:ext cx="313436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5" dirty="0"/>
              <a:t>Mitochondria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16125"/>
            <a:ext cx="8610600" cy="51132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45" y="107949"/>
            <a:ext cx="10833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C</a:t>
            </a:r>
            <a:r>
              <a:rPr spc="-15" dirty="0"/>
              <a:t>e</a:t>
            </a:r>
            <a:r>
              <a:rPr spc="30" dirty="0"/>
              <a:t>ll</a:t>
            </a:r>
            <a:r>
              <a:rPr spc="10" dirty="0"/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334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0806" y="6458129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7</a:t>
            </a:fld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80806" y="6458129"/>
            <a:ext cx="1612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3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Arial MT"/>
                <a:cs typeface="Arial MT"/>
              </a:rPr>
              <a:t>8</a:t>
            </a:fld>
            <a:endParaRPr sz="1200">
              <a:latin typeface="Arial MT"/>
              <a:cs typeface="Arial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3845" y="107949"/>
            <a:ext cx="108331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5" dirty="0"/>
              <a:t>C</a:t>
            </a:r>
            <a:r>
              <a:rPr spc="-15" dirty="0"/>
              <a:t>e</a:t>
            </a:r>
            <a:r>
              <a:rPr spc="30" dirty="0"/>
              <a:t>ll</a:t>
            </a:r>
            <a:r>
              <a:rPr spc="10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1508124"/>
            <a:ext cx="7449820" cy="4855816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36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Ribosomes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815"/>
              </a:spcBef>
            </a:pP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sz="36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site</a:t>
            </a:r>
            <a:r>
              <a:rPr sz="3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protein</a:t>
            </a:r>
            <a:r>
              <a:rPr sz="3600" spc="-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sz="36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cell</a:t>
            </a:r>
            <a:endParaRPr sz="3600" dirty="0">
              <a:latin typeface="Times New Roman" pitchFamily="18" charset="0"/>
              <a:cs typeface="Times New Roman" pitchFamily="18" charset="0"/>
            </a:endParaRPr>
          </a:p>
          <a:p>
            <a:pPr marL="355600" algn="just">
              <a:lnSpc>
                <a:spcPct val="100000"/>
              </a:lnSpc>
              <a:spcBef>
                <a:spcPts val="819"/>
              </a:spcBef>
            </a:pPr>
            <a:r>
              <a:rPr sz="3600" spc="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1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3600" spc="10" dirty="0" smtClean="0">
                <a:latin typeface="Times New Roman" pitchFamily="18" charset="0"/>
                <a:cs typeface="Times New Roman" pitchFamily="18" charset="0"/>
              </a:rPr>
              <a:t>omposed</a:t>
            </a:r>
            <a:r>
              <a:rPr sz="3600" spc="-17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ribosomal</a:t>
            </a:r>
            <a:r>
              <a:rPr sz="36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sz="36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355600" marR="76200" algn="just">
              <a:lnSpc>
                <a:spcPct val="100000"/>
              </a:lnSpc>
              <a:spcBef>
                <a:spcPts val="815"/>
              </a:spcBef>
            </a:pP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spc="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3600" spc="5" dirty="0" smtClean="0">
                <a:latin typeface="Times New Roman" pitchFamily="18" charset="0"/>
                <a:cs typeface="Times New Roman" pitchFamily="18" charset="0"/>
              </a:rPr>
              <a:t>ound</a:t>
            </a:r>
            <a:r>
              <a:rPr sz="36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sz="3600" spc="-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cytosol</a:t>
            </a:r>
            <a:r>
              <a:rPr sz="3600" spc="-1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2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36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cytoplasm </a:t>
            </a:r>
            <a:r>
              <a:rPr sz="3600" spc="-7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3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3600" spc="-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15" dirty="0">
                <a:latin typeface="Times New Roman" pitchFamily="18" charset="0"/>
                <a:cs typeface="Times New Roman" pitchFamily="18" charset="0"/>
              </a:rPr>
              <a:t>attached</a:t>
            </a:r>
            <a:r>
              <a:rPr sz="36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-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z="3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spc="10" dirty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sz="3600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dirty="0">
                <a:latin typeface="Times New Roman" pitchFamily="18" charset="0"/>
                <a:cs typeface="Times New Roman" pitchFamily="18" charset="0"/>
              </a:rPr>
              <a:t>membranes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250" y="460692"/>
            <a:ext cx="312420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Cell</a:t>
            </a:r>
            <a:r>
              <a:rPr spc="-80" dirty="0"/>
              <a:t> </a:t>
            </a:r>
            <a:r>
              <a:rPr spc="10" dirty="0"/>
              <a:t>Structure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4" y="1488693"/>
            <a:ext cx="7921625" cy="4541628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1035"/>
              </a:spcBef>
              <a:buFont typeface="Arial MT"/>
              <a:buChar char="•"/>
              <a:tabLst>
                <a:tab pos="356235" algn="l"/>
              </a:tabLst>
            </a:pPr>
            <a:r>
              <a:rPr sz="4400" b="1" dirty="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4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sz="44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b="1" spc="-5" dirty="0">
                <a:latin typeface="Times New Roman" pitchFamily="18" charset="0"/>
                <a:cs typeface="Times New Roman" pitchFamily="18" charset="0"/>
              </a:rPr>
              <a:t>have: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ct val="100000"/>
              </a:lnSpc>
              <a:spcBef>
                <a:spcPts val="935"/>
              </a:spcBef>
            </a:pPr>
            <a:r>
              <a:rPr sz="4400" spc="8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spc="8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4400" spc="8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4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25" dirty="0">
                <a:latin typeface="Times New Roman" pitchFamily="18" charset="0"/>
                <a:cs typeface="Times New Roman" pitchFamily="18" charset="0"/>
              </a:rPr>
              <a:t>outermost</a:t>
            </a:r>
            <a:r>
              <a:rPr sz="4400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plasma</a:t>
            </a:r>
            <a:r>
              <a:rPr sz="4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20" dirty="0">
                <a:latin typeface="Times New Roman" pitchFamily="18" charset="0"/>
                <a:cs typeface="Times New Roman" pitchFamily="18" charset="0"/>
              </a:rPr>
              <a:t>membrane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ct val="100000"/>
              </a:lnSpc>
              <a:spcBef>
                <a:spcPts val="865"/>
              </a:spcBef>
            </a:pPr>
            <a:r>
              <a:rPr sz="4400" spc="3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spc="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4400" spc="30" dirty="0" smtClean="0">
                <a:latin typeface="Times New Roman" pitchFamily="18" charset="0"/>
                <a:cs typeface="Times New Roman" pitchFamily="18" charset="0"/>
              </a:rPr>
              <a:t>enetic</a:t>
            </a:r>
            <a:r>
              <a:rPr sz="440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sz="4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4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4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5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sz="44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4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15" dirty="0">
                <a:latin typeface="Times New Roman" pitchFamily="18" charset="0"/>
                <a:cs typeface="Times New Roman" pitchFamily="18" charset="0"/>
              </a:rPr>
              <a:t>DNA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marL="469900" algn="just">
              <a:lnSpc>
                <a:spcPct val="100000"/>
              </a:lnSpc>
              <a:spcBef>
                <a:spcPts val="935"/>
              </a:spcBef>
            </a:pPr>
            <a:r>
              <a:rPr sz="4400" spc="2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4400" spc="2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4400" spc="20" dirty="0" smtClean="0">
                <a:latin typeface="Times New Roman" pitchFamily="18" charset="0"/>
                <a:cs typeface="Times New Roman" pitchFamily="18" charset="0"/>
              </a:rPr>
              <a:t>ytoplasm</a:t>
            </a:r>
            <a:r>
              <a:rPr sz="4400" spc="-4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" dirty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4400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10" dirty="0">
                <a:latin typeface="Times New Roman" pitchFamily="18" charset="0"/>
                <a:cs typeface="Times New Roman" pitchFamily="18" charset="0"/>
              </a:rPr>
              <a:t>ribosomes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1248</Words>
  <Application>Microsoft Office PowerPoint</Application>
  <PresentationFormat>عرض على الشاشة (3:4)‏</PresentationFormat>
  <Paragraphs>276</Paragraphs>
  <Slides>61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2" baseType="lpstr">
      <vt:lpstr>Office Theme</vt:lpstr>
      <vt:lpstr>Cell Structure  &amp; Function</vt:lpstr>
      <vt:lpstr>عرض تقديمي في PowerPoint</vt:lpstr>
      <vt:lpstr>“Typical” Animal Cell</vt:lpstr>
      <vt:lpstr>Cells</vt:lpstr>
      <vt:lpstr>Eukaryotic Cells</vt:lpstr>
      <vt:lpstr>Cells</vt:lpstr>
      <vt:lpstr>Cells</vt:lpstr>
      <vt:lpstr>Cells</vt:lpstr>
      <vt:lpstr>Cell Structure</vt:lpstr>
      <vt:lpstr>عرض تقديمي في PowerPoint</vt:lpstr>
      <vt:lpstr>Surrounding the Cell</vt:lpstr>
      <vt:lpstr>Cell Membrane</vt:lpstr>
      <vt:lpstr>Cell Wall</vt:lpstr>
      <vt:lpstr>Inside the Cell</vt:lpstr>
      <vt:lpstr>Nucleus</vt:lpstr>
      <vt:lpstr>Nuclear Membrane</vt:lpstr>
      <vt:lpstr>Nucleolus</vt:lpstr>
      <vt:lpstr>Cytoplasm</vt:lpstr>
      <vt:lpstr>Endoplasmic Reticulum</vt:lpstr>
      <vt:lpstr>Ribosomes</vt:lpstr>
      <vt:lpstr>Mitochondria</vt:lpstr>
      <vt:lpstr>Golgi Bodies</vt:lpstr>
      <vt:lpstr>Lysosome</vt:lpstr>
      <vt:lpstr>Vacuoles</vt:lpstr>
      <vt:lpstr>1. Plasma Membrane</vt:lpstr>
      <vt:lpstr>3. Cytoplasm with ribosomes</vt:lpstr>
      <vt:lpstr>Cell Structure</vt:lpstr>
      <vt:lpstr>Why Are Cells So Small? (4.2)</vt:lpstr>
      <vt:lpstr>Cells</vt:lpstr>
      <vt:lpstr>عرض تقديمي في PowerPoint</vt:lpstr>
      <vt:lpstr>Nucleus</vt:lpstr>
      <vt:lpstr>عرض تقديمي في PowerPoint</vt:lpstr>
      <vt:lpstr>Nucleus</vt:lpstr>
      <vt:lpstr>Structures of the  Endomembrane System</vt:lpstr>
      <vt:lpstr>عرض تقديمي في PowerPoint</vt:lpstr>
      <vt:lpstr>Endoplasmic Reticulum (ER)</vt:lpstr>
      <vt:lpstr> </vt:lpstr>
      <vt:lpstr>Endoplasmic Reticulum</vt:lpstr>
      <vt:lpstr> </vt:lpstr>
      <vt:lpstr>Endomembrane System</vt:lpstr>
      <vt:lpstr>Endomembrane System</vt:lpstr>
      <vt:lpstr>Endomembrane System</vt:lpstr>
      <vt:lpstr>Endomembrane System</vt:lpstr>
      <vt:lpstr>Endomembrane System</vt:lpstr>
      <vt:lpstr>عرض تقديمي في PowerPoint</vt:lpstr>
      <vt:lpstr>Endomembrane System</vt:lpstr>
      <vt:lpstr>عرض تقديمي في PowerPoint</vt:lpstr>
      <vt:lpstr>Golgi Apparatus</vt:lpstr>
      <vt:lpstr>عرض تقديمي في PowerPoint</vt:lpstr>
      <vt:lpstr>Golgi Apparatus</vt:lpstr>
      <vt:lpstr>Golgi Apparatus</vt:lpstr>
      <vt:lpstr>Transport Vesicles</vt:lpstr>
      <vt:lpstr>Mitochondria (4.15)</vt:lpstr>
      <vt:lpstr>Mitochondria</vt:lpstr>
      <vt:lpstr>Mitochondria</vt:lpstr>
      <vt:lpstr>Mitochondria (4.15)</vt:lpstr>
      <vt:lpstr>Mitochondria</vt:lpstr>
      <vt:lpstr>عرض تقديمي في PowerPoint</vt:lpstr>
      <vt:lpstr>Mitochondria</vt:lpstr>
      <vt:lpstr>Mitochondria</vt:lpstr>
      <vt:lpstr>Mitochondria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Physiology: Cell Structure and Function</dc:title>
  <dc:creator>SELVI</dc:creator>
  <cp:lastModifiedBy>HP</cp:lastModifiedBy>
  <cp:revision>18</cp:revision>
  <dcterms:created xsi:type="dcterms:W3CDTF">2022-11-30T09:21:34Z</dcterms:created>
  <dcterms:modified xsi:type="dcterms:W3CDTF">2022-12-14T05:21:21Z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2022-11-30T00:00:00Z</vt:filetime>
  </property>
</Properties>
</file>