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75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187D7A1-478A-4BEB-8F83-3656EBCDC3FA}" type="datetimeFigureOut">
              <a:rPr lang="ar-IQ" smtClean="0"/>
              <a:t>25/10/1442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F55FDB5-EA6E-4D52-95B8-BE340BBCA582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39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D7A1-478A-4BEB-8F83-3656EBCDC3FA}" type="datetimeFigureOut">
              <a:rPr lang="ar-IQ" smtClean="0"/>
              <a:t>25/10/1442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FDB5-EA6E-4D52-95B8-BE340BBCA58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2330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D7A1-478A-4BEB-8F83-3656EBCDC3FA}" type="datetimeFigureOut">
              <a:rPr lang="ar-IQ" smtClean="0"/>
              <a:t>25/10/1442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FDB5-EA6E-4D52-95B8-BE340BBCA582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79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D7A1-478A-4BEB-8F83-3656EBCDC3FA}" type="datetimeFigureOut">
              <a:rPr lang="ar-IQ" smtClean="0"/>
              <a:t>25/10/1442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FDB5-EA6E-4D52-95B8-BE340BBCA582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240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D7A1-478A-4BEB-8F83-3656EBCDC3FA}" type="datetimeFigureOut">
              <a:rPr lang="ar-IQ" smtClean="0"/>
              <a:t>25/10/1442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FDB5-EA6E-4D52-95B8-BE340BBCA58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69094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D7A1-478A-4BEB-8F83-3656EBCDC3FA}" type="datetimeFigureOut">
              <a:rPr lang="ar-IQ" smtClean="0"/>
              <a:t>25/10/1442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FDB5-EA6E-4D52-95B8-BE340BBCA582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066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D7A1-478A-4BEB-8F83-3656EBCDC3FA}" type="datetimeFigureOut">
              <a:rPr lang="ar-IQ" smtClean="0"/>
              <a:t>25/10/1442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FDB5-EA6E-4D52-95B8-BE340BBCA582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746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D7A1-478A-4BEB-8F83-3656EBCDC3FA}" type="datetimeFigureOut">
              <a:rPr lang="ar-IQ" smtClean="0"/>
              <a:t>25/10/1442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FDB5-EA6E-4D52-95B8-BE340BBCA582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181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D7A1-478A-4BEB-8F83-3656EBCDC3FA}" type="datetimeFigureOut">
              <a:rPr lang="ar-IQ" smtClean="0"/>
              <a:t>25/10/1442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FDB5-EA6E-4D52-95B8-BE340BBCA582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71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D7A1-478A-4BEB-8F83-3656EBCDC3FA}" type="datetimeFigureOut">
              <a:rPr lang="ar-IQ" smtClean="0"/>
              <a:t>25/10/1442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FDB5-EA6E-4D52-95B8-BE340BBCA58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3924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D7A1-478A-4BEB-8F83-3656EBCDC3FA}" type="datetimeFigureOut">
              <a:rPr lang="ar-IQ" smtClean="0"/>
              <a:t>25/10/1442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FDB5-EA6E-4D52-95B8-BE340BBCA582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64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D7A1-478A-4BEB-8F83-3656EBCDC3FA}" type="datetimeFigureOut">
              <a:rPr lang="ar-IQ" smtClean="0"/>
              <a:t>25/10/1442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FDB5-EA6E-4D52-95B8-BE340BBCA58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8913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D7A1-478A-4BEB-8F83-3656EBCDC3FA}" type="datetimeFigureOut">
              <a:rPr lang="ar-IQ" smtClean="0"/>
              <a:t>25/10/1442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FDB5-EA6E-4D52-95B8-BE340BBCA582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72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D7A1-478A-4BEB-8F83-3656EBCDC3FA}" type="datetimeFigureOut">
              <a:rPr lang="ar-IQ" smtClean="0"/>
              <a:t>25/10/1442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FDB5-EA6E-4D52-95B8-BE340BBCA582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D7A1-478A-4BEB-8F83-3656EBCDC3FA}" type="datetimeFigureOut">
              <a:rPr lang="ar-IQ" smtClean="0"/>
              <a:t>25/10/1442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FDB5-EA6E-4D52-95B8-BE340BBCA58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530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D7A1-478A-4BEB-8F83-3656EBCDC3FA}" type="datetimeFigureOut">
              <a:rPr lang="ar-IQ" smtClean="0"/>
              <a:t>25/10/1442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FDB5-EA6E-4D52-95B8-BE340BBCA582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11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D7A1-478A-4BEB-8F83-3656EBCDC3FA}" type="datetimeFigureOut">
              <a:rPr lang="ar-IQ" smtClean="0"/>
              <a:t>25/10/1442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FDB5-EA6E-4D52-95B8-BE340BBCA58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4290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87D7A1-478A-4BEB-8F83-3656EBCDC3FA}" type="datetimeFigureOut">
              <a:rPr lang="ar-IQ" smtClean="0"/>
              <a:t>25/10/1442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55FDB5-EA6E-4D52-95B8-BE340BBCA58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8454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ss-tutorials.com/spss-independent-samples-t-test/#assumption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ss-tutorials.com/spss-independent-samples-t-test/#assumptions" TargetMode="External"/><Relationship Id="rId2" Type="http://schemas.openxmlformats.org/officeDocument/2006/relationships/hyperlink" Target="https://www.spss-tutorials.com/levenes-test-in-sps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ss-tutorials.com/spss-independent-samples-t-test/#null-hypothesis" TargetMode="External"/><Relationship Id="rId2" Type="http://schemas.openxmlformats.org/officeDocument/2006/relationships/hyperlink" Target="https://www.spss-tutorials.com/statistical-significanc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pss-tutorials.com/downloads/divorced.sa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ss-tutorials.com/normal-distributio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ss-tutorials.com/spss-what-is-it/" TargetMode="External"/><Relationship Id="rId2" Type="http://schemas.openxmlformats.org/officeDocument/2006/relationships/hyperlink" Target="https://www.spss-tutorials.com/standard-deviation-what-is-i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ss-tutorials.com/frequency-distribution-what-is-it/" TargetMode="External"/><Relationship Id="rId2" Type="http://schemas.openxmlformats.org/officeDocument/2006/relationships/hyperlink" Target="https://www.spss-tutorials.com/histogram-what-is-it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pss-tutorials.com/spss-missing-values/#spss-user-missing-value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148" y="1088310"/>
            <a:ext cx="9912096" cy="1944257"/>
          </a:xfrm>
        </p:spPr>
        <p:txBody>
          <a:bodyPr/>
          <a:lstStyle/>
          <a:p>
            <a:r>
              <a:rPr lang="en-US" sz="2800" b="1" dirty="0" smtClean="0"/>
              <a:t>Al-</a:t>
            </a:r>
            <a:r>
              <a:rPr lang="en-US" sz="2800" b="1" dirty="0" err="1" smtClean="0"/>
              <a:t>Mustaqbal</a:t>
            </a:r>
            <a:r>
              <a:rPr lang="en-US" sz="2800" b="1" dirty="0" smtClean="0"/>
              <a:t> University College</a:t>
            </a:r>
            <a:br>
              <a:rPr lang="en-US" sz="2800" b="1" dirty="0" smtClean="0"/>
            </a:br>
            <a:r>
              <a:rPr lang="en-US" sz="2800" b="1" dirty="0" smtClean="0"/>
              <a:t>Department of Medical Laboratory Techniques</a:t>
            </a:r>
            <a:endParaRPr lang="ar-IQ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1195" y="3937475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Lecture </a:t>
            </a:r>
            <a:r>
              <a:rPr lang="en-US" sz="3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18</a:t>
            </a:r>
            <a:endParaRPr lang="en-US" sz="3600" dirty="0" smtClean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2020-2021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Algerian" panose="04020705040A02060702" pitchFamily="82" charset="0"/>
              </a:rPr>
              <a:t>Israa</a:t>
            </a:r>
            <a:r>
              <a:rPr lang="en-US" sz="36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lgerian" panose="04020705040A02060702" pitchFamily="82" charset="0"/>
              </a:rPr>
              <a:t>SAleh</a:t>
            </a:r>
            <a:endParaRPr lang="ar-IQ" sz="3600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3911" y="677333"/>
            <a:ext cx="32060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  <p:sp>
        <p:nvSpPr>
          <p:cNvPr id="5" name="TextBox 4"/>
          <p:cNvSpPr txBox="1"/>
          <p:nvPr/>
        </p:nvSpPr>
        <p:spPr>
          <a:xfrm>
            <a:off x="2376311" y="829733"/>
            <a:ext cx="32060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9" b="96765" l="3824" r="96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713" y="0"/>
            <a:ext cx="2465776" cy="24657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36323" y="3291144"/>
            <a:ext cx="747374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/>
              <a:t>Independent Samples </a:t>
            </a:r>
            <a:r>
              <a:rPr lang="en-US" sz="3200" b="1" dirty="0" smtClean="0"/>
              <a:t>T-</a:t>
            </a:r>
            <a:r>
              <a:rPr lang="en-US" sz="3200" b="1" i="1" dirty="0" smtClean="0"/>
              <a:t> </a:t>
            </a:r>
            <a:r>
              <a:rPr lang="en-US" sz="3200" b="1" dirty="0"/>
              <a:t>Tests in SPSS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67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378" y="666045"/>
            <a:ext cx="10515600" cy="138853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54578"/>
            <a:ext cx="9601196" cy="3821290"/>
          </a:xfrm>
        </p:spPr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note that the </a:t>
            </a:r>
            <a:r>
              <a:rPr lang="en-US" b="1" dirty="0"/>
              <a:t>sample sizes</a:t>
            </a:r>
            <a:r>
              <a:rPr lang="en-US" dirty="0"/>
              <a:t> used for our t-test are 49 and 34. Since both are larger than 25, we don't need to bother about the </a:t>
            </a:r>
            <a:r>
              <a:rPr lang="en-US" b="1" dirty="0"/>
              <a:t>normality </a:t>
            </a:r>
            <a:r>
              <a:rPr lang="en-US" b="1" dirty="0">
                <a:hlinkClick r:id="rId2"/>
              </a:rPr>
              <a:t>assumption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782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378" y="2144889"/>
            <a:ext cx="10360377" cy="38946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78" y="666045"/>
            <a:ext cx="10515600" cy="138853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Independent Samples T-Test Output</a:t>
            </a:r>
          </a:p>
        </p:txBody>
      </p:sp>
    </p:spTree>
    <p:extLst>
      <p:ext uri="{BB962C8B-B14F-4D97-AF65-F5344CB8AC3E}">
        <p14:creationId xmlns:p14="http://schemas.microsoft.com/office/powerpoint/2010/main" val="3871041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b="1" dirty="0"/>
              <a:t>Independent Samples T-Test Output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4490829"/>
            <a:ext cx="9505243" cy="3318936"/>
          </a:xfrm>
        </p:spPr>
        <p:txBody>
          <a:bodyPr>
            <a:normAutofit/>
          </a:bodyPr>
          <a:lstStyle/>
          <a:p>
            <a:pPr lvl="0" algn="l" rtl="0"/>
            <a:r>
              <a:rPr lang="en-US" b="1" dirty="0"/>
              <a:t>As a rule of thumb, if </a:t>
            </a:r>
            <a:r>
              <a:rPr lang="en-US" b="1" dirty="0">
                <a:solidFill>
                  <a:srgbClr val="00B0F0"/>
                </a:solidFill>
              </a:rPr>
              <a:t>Sig. &gt; 0.05</a:t>
            </a:r>
            <a:r>
              <a:rPr lang="en-US" b="1" dirty="0"/>
              <a:t>, we conclude that the assumption of equal variances holds. Since </a:t>
            </a:r>
            <a:r>
              <a:rPr lang="en-US" b="1" dirty="0">
                <a:solidFill>
                  <a:srgbClr val="7030A0"/>
                </a:solidFill>
              </a:rPr>
              <a:t>Sig. = 0.159 </a:t>
            </a:r>
            <a:r>
              <a:rPr lang="en-US" b="1" dirty="0"/>
              <a:t>here, we report the first line of t-test results, denoted as </a:t>
            </a:r>
            <a:r>
              <a:rPr lang="en-US" b="1" dirty="0">
                <a:solidFill>
                  <a:srgbClr val="FF0000"/>
                </a:solidFill>
              </a:rPr>
              <a:t>equal variances assumed</a:t>
            </a:r>
            <a:r>
              <a:rPr lang="en-US" b="1" dirty="0"/>
              <a:t>. </a:t>
            </a:r>
            <a:endParaRPr lang="ar-IQ" b="1" dirty="0"/>
          </a:p>
        </p:txBody>
      </p:sp>
      <p:sp>
        <p:nvSpPr>
          <p:cNvPr id="5" name="Rectangle 4"/>
          <p:cNvSpPr/>
          <p:nvPr/>
        </p:nvSpPr>
        <p:spPr>
          <a:xfrm>
            <a:off x="1295401" y="2551837"/>
            <a:ext cx="96011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Note that we have two lines of t-test results: </a:t>
            </a:r>
            <a:r>
              <a:rPr lang="en-US" sz="2400" b="1" dirty="0">
                <a:solidFill>
                  <a:srgbClr val="FF0000"/>
                </a:solidFill>
              </a:rPr>
              <a:t>equal variances assumed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equal variances not assumed</a:t>
            </a:r>
            <a:r>
              <a:rPr lang="en-US" sz="2400" b="1" dirty="0"/>
              <a:t>. So which line should we report? Well, this depends on </a:t>
            </a:r>
            <a:r>
              <a:rPr lang="en-US" sz="2400" b="1" dirty="0" err="1">
                <a:hlinkClick r:id="rId2"/>
              </a:rPr>
              <a:t>Levene's</a:t>
            </a:r>
            <a:r>
              <a:rPr lang="en-US" sz="2400" b="1" dirty="0">
                <a:hlinkClick r:id="rId2"/>
              </a:rPr>
              <a:t> test</a:t>
            </a:r>
            <a:r>
              <a:rPr lang="en-US" sz="2400" b="1" dirty="0"/>
              <a:t> for equal variances which tests the aforementioned homogeneity </a:t>
            </a:r>
            <a:r>
              <a:rPr lang="en-US" sz="2400" b="1" dirty="0">
                <a:hlinkClick r:id="rId3"/>
              </a:rPr>
              <a:t>assumption</a:t>
            </a:r>
            <a:r>
              <a:rPr lang="en-US" sz="2400" b="1" dirty="0"/>
              <a:t>.</a:t>
            </a:r>
            <a:br>
              <a:rPr lang="en-US" sz="2400" b="1" dirty="0"/>
            </a:b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2104040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07912"/>
          </a:xfrm>
          <a:solidFill>
            <a:schemeClr val="accent4">
              <a:lumMod val="60000"/>
              <a:lumOff val="4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Independent Samples T-Test Output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223" y="2432754"/>
            <a:ext cx="9601196" cy="3318936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If </a:t>
            </a:r>
            <a:r>
              <a:rPr lang="en-US" b="1" dirty="0">
                <a:solidFill>
                  <a:srgbClr val="FF0000"/>
                </a:solidFill>
              </a:rPr>
              <a:t>Sig. (2-tailed) &gt; 0.05</a:t>
            </a:r>
            <a:r>
              <a:rPr lang="en-US" b="1" dirty="0"/>
              <a:t>, we usually conclude that our </a:t>
            </a:r>
            <a:r>
              <a:rPr lang="en-US" b="1" dirty="0">
                <a:solidFill>
                  <a:srgbClr val="7030A0"/>
                </a:solidFill>
              </a:rPr>
              <a:t>population means are equal.</a:t>
            </a:r>
            <a:r>
              <a:rPr lang="en-US" b="1" dirty="0"/>
              <a:t> </a:t>
            </a:r>
            <a:endParaRPr lang="en-US" b="1" dirty="0" smtClean="0"/>
          </a:p>
          <a:p>
            <a:pPr algn="l" rtl="0"/>
            <a:endParaRPr lang="en-US" b="1" dirty="0"/>
          </a:p>
          <a:p>
            <a:pPr algn="l" rtl="0"/>
            <a:r>
              <a:rPr lang="en-US" b="1" dirty="0" smtClean="0"/>
              <a:t>“</a:t>
            </a:r>
            <a:r>
              <a:rPr lang="en-US" b="1" dirty="0"/>
              <a:t>Sig.” is called a </a:t>
            </a:r>
            <a:r>
              <a:rPr lang="en-US" b="1" dirty="0">
                <a:hlinkClick r:id="rId2"/>
              </a:rPr>
              <a:t>p-value</a:t>
            </a:r>
            <a:r>
              <a:rPr lang="en-US" b="1" dirty="0"/>
              <a:t> (or just “p”) in reports. P indicates how likely our </a:t>
            </a:r>
            <a:r>
              <a:rPr lang="en-US" b="1" i="1" dirty="0"/>
              <a:t>sample</a:t>
            </a:r>
            <a:r>
              <a:rPr lang="en-US" b="1" dirty="0"/>
              <a:t> result is if our </a:t>
            </a:r>
            <a:r>
              <a:rPr lang="en-US" b="1" i="1" dirty="0"/>
              <a:t>population</a:t>
            </a:r>
            <a:r>
              <a:rPr lang="en-US" b="1" dirty="0"/>
              <a:t> means are really equal. In our case, p = 0.055 (a 5.5% probability) and that's not unlikely enough for rejecting our </a:t>
            </a:r>
            <a:r>
              <a:rPr lang="en-US" b="1" dirty="0">
                <a:hlinkClick r:id="rId3"/>
              </a:rPr>
              <a:t>null hypothesis</a:t>
            </a:r>
            <a:r>
              <a:rPr lang="en-US" b="1" dirty="0"/>
              <a:t>.</a:t>
            </a:r>
            <a:br>
              <a:rPr lang="en-US" b="1" dirty="0"/>
            </a:b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1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8373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rtl="0"/>
            <a:r>
              <a:rPr lang="en-US" b="1" dirty="0"/>
              <a:t>SPSS Independent T-Test Example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0978"/>
            <a:ext cx="4066821" cy="3414890"/>
          </a:xfrm>
          <a:noFill/>
        </p:spPr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US" b="1" dirty="0"/>
              <a:t>A scientist wants to know if children from divorced parents score differently on some psychological tests than children from non divorced parents. The data collected are in </a:t>
            </a:r>
            <a:r>
              <a:rPr lang="en-US" b="1" dirty="0" err="1">
                <a:hlinkClick r:id="rId2"/>
              </a:rPr>
              <a:t>divorced.sav</a:t>
            </a:r>
            <a:r>
              <a:rPr lang="en-US" b="1" dirty="0"/>
              <a:t>, part of which is shown below</a:t>
            </a:r>
            <a:r>
              <a:rPr lang="en-US" b="1" dirty="0" smtClean="0"/>
              <a:t>.</a:t>
            </a:r>
          </a:p>
          <a:p>
            <a:pPr algn="l" rtl="0">
              <a:buFont typeface="Wingdings" panose="05000000000000000000" pitchFamily="2" charset="2"/>
              <a:buChar char="§"/>
            </a:pP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222" y="2065867"/>
            <a:ext cx="6107289" cy="412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70970"/>
            <a:ext cx="105156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rtl="0"/>
            <a:r>
              <a:rPr lang="en-US" b="1" dirty="0"/>
              <a:t>Independent Samples T-Test - Assumptions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96533"/>
            <a:ext cx="9601196" cy="4312356"/>
          </a:xfrm>
          <a:noFill/>
        </p:spPr>
        <p:txBody>
          <a:bodyPr>
            <a:normAutofit/>
          </a:bodyPr>
          <a:lstStyle/>
          <a:p>
            <a:pPr algn="l" rtl="0"/>
            <a:r>
              <a:rPr lang="en-US" b="1" dirty="0"/>
              <a:t>Conclusions from an independent samples t-test can be trusted if the following assumptions are met: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Independent observations</a:t>
            </a:r>
            <a:r>
              <a:rPr lang="en-US" b="1" dirty="0"/>
              <a:t>. This often holds if each case in SPSS represents a different person or other statistical unit. This seems to hold for our data.</a:t>
            </a:r>
          </a:p>
          <a:p>
            <a:pPr algn="l" rtl="0"/>
            <a:r>
              <a:rPr lang="en-US" b="1" dirty="0">
                <a:solidFill>
                  <a:srgbClr val="00B050"/>
                </a:solidFill>
              </a:rPr>
              <a:t>Normality</a:t>
            </a:r>
            <a:r>
              <a:rPr lang="en-US" b="1" dirty="0"/>
              <a:t>: the dependent variable must follow a </a:t>
            </a:r>
            <a:r>
              <a:rPr lang="en-US" b="1" dirty="0">
                <a:hlinkClick r:id="rId2"/>
              </a:rPr>
              <a:t>normal distribution</a:t>
            </a:r>
            <a:r>
              <a:rPr lang="en-US" b="1" dirty="0"/>
              <a:t> in the population. This is only needed for samples smaller than some 25 units. We'll see the actual samples sizes used for our t-test after running it so we won't bother about normality until then.</a:t>
            </a:r>
          </a:p>
          <a:p>
            <a:pPr marL="0" indent="0" algn="l" rtl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9129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77334"/>
            <a:ext cx="9601196" cy="12192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/>
              <a:t>Independent Samples T-Test - </a:t>
            </a:r>
            <a:r>
              <a:rPr lang="en-US" sz="4000" b="1" dirty="0" smtClean="0"/>
              <a:t>Assumptions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09423"/>
            <a:ext cx="9601196" cy="3928532"/>
          </a:xfrm>
          <a:noFill/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2800" b="1" dirty="0" smtClean="0">
              <a:solidFill>
                <a:srgbClr val="7030A0"/>
              </a:solidFill>
            </a:endParaRP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Homogeneity</a:t>
            </a:r>
            <a:r>
              <a:rPr lang="en-US" sz="2800" b="1" dirty="0"/>
              <a:t>: the </a:t>
            </a:r>
            <a:r>
              <a:rPr lang="en-US" sz="2800" b="1" dirty="0">
                <a:hlinkClick r:id="rId2"/>
              </a:rPr>
              <a:t>standard deviation</a:t>
            </a:r>
            <a:r>
              <a:rPr lang="en-US" sz="2800" b="1" dirty="0"/>
              <a:t> of our dependent variable must be equal in both populations. We only need this assumption if our sample sizes are (sharply) unequal</a:t>
            </a:r>
            <a:r>
              <a:rPr lang="en-US" sz="2800" b="1" dirty="0" smtClean="0"/>
              <a:t>.</a:t>
            </a:r>
          </a:p>
          <a:p>
            <a:pPr marL="0" indent="0" algn="l" rtl="0">
              <a:buNone/>
            </a:pP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>
                <a:hlinkClick r:id="rId3"/>
              </a:rPr>
              <a:t>SPSS</a:t>
            </a:r>
            <a:r>
              <a:rPr lang="en-US" sz="2800" b="1" dirty="0"/>
              <a:t> tests if this holds when we run our t-test. If it doesn't, we can still report corrected test results.</a:t>
            </a:r>
          </a:p>
          <a:p>
            <a:pPr marL="0" indent="0" algn="l" rtl="0">
              <a:buNone/>
            </a:pPr>
            <a:endParaRPr lang="ar-IQ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295401" y="677333"/>
            <a:ext cx="9601196" cy="11288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Quick Data Check</a:t>
            </a:r>
          </a:p>
        </p:txBody>
      </p:sp>
      <p:sp>
        <p:nvSpPr>
          <p:cNvPr id="3" name="Rectangle 2"/>
          <p:cNvSpPr/>
          <p:nvPr/>
        </p:nvSpPr>
        <p:spPr>
          <a:xfrm>
            <a:off x="948267" y="1990425"/>
            <a:ext cx="102841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The data at hand have been prepared and are good to go. 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However</a:t>
            </a:r>
            <a:r>
              <a:rPr lang="en-US" sz="2800" b="1" dirty="0"/>
              <a:t>, if you run a t-test on other data, you should at least inspect some </a:t>
            </a:r>
            <a:r>
              <a:rPr lang="en-US" sz="2800" b="1" dirty="0">
                <a:hlinkClick r:id="rId2"/>
              </a:rPr>
              <a:t>histograms</a:t>
            </a:r>
            <a:r>
              <a:rPr lang="en-US" sz="2800" b="1" dirty="0"/>
              <a:t> of your dependent variable(s). 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Make </a:t>
            </a:r>
            <a:r>
              <a:rPr lang="en-US" sz="2800" b="1" dirty="0"/>
              <a:t>sure their </a:t>
            </a:r>
            <a:r>
              <a:rPr lang="en-US" sz="2800" b="1" dirty="0">
                <a:hlinkClick r:id="rId3"/>
              </a:rPr>
              <a:t>distributions</a:t>
            </a:r>
            <a:r>
              <a:rPr lang="en-US" sz="2800" b="1" dirty="0"/>
              <a:t> look plausible. If they contain any extreme values, specify them as </a:t>
            </a:r>
            <a:r>
              <a:rPr lang="en-US" sz="2800" b="1" dirty="0">
                <a:hlinkClick r:id="rId4"/>
              </a:rPr>
              <a:t>user missing values</a:t>
            </a:r>
            <a:r>
              <a:rPr lang="en-US" sz="2800" b="1" dirty="0"/>
              <a:t>.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162043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4044" y="751293"/>
            <a:ext cx="957297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/>
              <a:t>Quick Data Check</a:t>
            </a:r>
            <a:endParaRPr lang="en-US" sz="32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3067" y="1477610"/>
            <a:ext cx="10024533" cy="440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514" y="662869"/>
            <a:ext cx="9601196" cy="116275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rtl="0"/>
            <a:r>
              <a:rPr lang="en-US" sz="3600" b="1" dirty="0"/>
              <a:t>Quick Data </a:t>
            </a:r>
            <a:r>
              <a:rPr lang="en-US" sz="3600" b="1" dirty="0" smtClean="0"/>
              <a:t>Check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134533" y="2629157"/>
            <a:ext cx="9922933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4534" y="2238375"/>
            <a:ext cx="9922932" cy="38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85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688" y="1941513"/>
            <a:ext cx="10001955" cy="42222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2514" y="662869"/>
            <a:ext cx="9601196" cy="116275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b="1" dirty="0"/>
              <a:t>Quick Data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88596"/>
            <a:ext cx="9601196" cy="138536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SPSS Output for an Independent Samples </a:t>
            </a:r>
            <a:r>
              <a:rPr lang="en-US" b="1" dirty="0" smtClean="0"/>
              <a:t>T-Test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532416"/>
            <a:ext cx="9601196" cy="22089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6576" y="5076628"/>
            <a:ext cx="97084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Children from divorced parents have an average anxiety score of 22.8 whereas the other children score 21.5.</a:t>
            </a:r>
            <a:endParaRPr lang="ar-IQ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1249</TotalTime>
  <Words>487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Algerian</vt:lpstr>
      <vt:lpstr>Arial</vt:lpstr>
      <vt:lpstr>Calibri</vt:lpstr>
      <vt:lpstr>Garamond</vt:lpstr>
      <vt:lpstr>Times New Roman</vt:lpstr>
      <vt:lpstr>Wingdings</vt:lpstr>
      <vt:lpstr>Organic</vt:lpstr>
      <vt:lpstr>Al-Mustaqbal University College Department of Medical Laboratory Techniques</vt:lpstr>
      <vt:lpstr>SPSS Independent T-Test Example </vt:lpstr>
      <vt:lpstr>Independent Samples T-Test - Assumptions </vt:lpstr>
      <vt:lpstr>Independent Samples T-Test - Assumptions</vt:lpstr>
      <vt:lpstr>PowerPoint Presentation</vt:lpstr>
      <vt:lpstr>PowerPoint Presentation</vt:lpstr>
      <vt:lpstr>Quick Data Check</vt:lpstr>
      <vt:lpstr>Quick Data Check</vt:lpstr>
      <vt:lpstr>SPSS Output for an Independent Samples T-Test</vt:lpstr>
      <vt:lpstr>PowerPoint Presentation</vt:lpstr>
      <vt:lpstr>Independent Samples T-Test Output</vt:lpstr>
      <vt:lpstr>Independent Samples T-Test Output</vt:lpstr>
      <vt:lpstr>Independent Samples T-Test Output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Fujitsu</cp:lastModifiedBy>
  <cp:revision>101</cp:revision>
  <dcterms:created xsi:type="dcterms:W3CDTF">2018-09-29T20:51:51Z</dcterms:created>
  <dcterms:modified xsi:type="dcterms:W3CDTF">2021-06-05T19:56:36Z</dcterms:modified>
</cp:coreProperties>
</file>