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04" autoAdjust="0"/>
  </p:normalViewPr>
  <p:slideViewPr>
    <p:cSldViewPr snapToGrid="0">
      <p:cViewPr>
        <p:scale>
          <a:sx n="75" d="100"/>
          <a:sy n="75" d="100"/>
        </p:scale>
        <p:origin x="-974" y="-3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9E414-6FFE-45F9-A1B2-6BDBED23E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D53B3DD-2455-4412-ACFD-467410D5A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8048FC7-7623-43A6-9E89-D76CD4134BFF}"/>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88A39712-48CE-4C3E-9B5D-C521FFD05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B91AFE2-BA6B-41EA-B8D1-9B4F33858CF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85237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FB058-860E-48B7-A49A-046CC41A08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943A487-F587-4493-97ED-6FE6D1568F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034A86B-DE93-45CD-9BA6-318CACE28447}"/>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77F9E848-1FEB-4FB8-A08C-0BD2CCA64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2027949-C4E3-4D2C-BFB3-ECBAE9BCEE5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311508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2D8FD3-91EB-4E15-92BE-1ADE03824B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6AD6B58-C606-4E85-A870-4549A189D1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3D7F4B7-9BDF-451B-8353-4D220268FFB2}"/>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30966A22-4E79-40DF-9468-EF551994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C6C128-077D-4FD5-9B77-6A83F3D5E581}"/>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92034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D8B32-8ACA-42E5-919A-037FE62B6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5252766-D046-45D5-954C-22FE3176F6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1FC1A1B-BBC8-46CF-BBD6-EBA3170AC885}"/>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7341A259-BC79-400E-96D7-7700FE0CA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A197BDC-7693-44A9-9D27-00803D74F9D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57549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FEB77-A039-47AB-B5D8-DE1CB6F21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002D3D5-D691-4A66-8EF3-25FD2F403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6CCBC41-299F-4973-BDA8-C57BB27F4B9E}"/>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B16493EE-EE47-432C-AEA8-099ED32488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2581025-19F5-4320-A8A4-ACD4EB83FB1A}"/>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356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5F5AA-219F-4E98-A78D-846B39F67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6E3449C-904A-4351-9953-8B91774214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03964EE-922F-4D9D-A969-3B5C96784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30D2DD3-57E5-429B-AFC3-0607F235EB71}"/>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6" name="Footer Placeholder 5">
            <a:extLst>
              <a:ext uri="{FF2B5EF4-FFF2-40B4-BE49-F238E27FC236}">
                <a16:creationId xmlns:a16="http://schemas.microsoft.com/office/drawing/2014/main" xmlns="" id="{3799904F-F129-4CB5-89E5-B37DE50DE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B1D32E9-6D84-496E-B30D-E8C9CDC5D398}"/>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8718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79389-D013-4B8A-866C-C2BA336EC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798D3FD-C0B1-4313-BCF5-ABFAD7C43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346D063-DBFF-4A15-9E4F-C1455CE431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A8AEAC8-EA5D-43CE-BD92-905AA71F0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A546F94-44F7-46A7-A042-DC26AA95DE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195DE64-8DE6-436E-8AD9-48797DCE2792}"/>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8" name="Footer Placeholder 7">
            <a:extLst>
              <a:ext uri="{FF2B5EF4-FFF2-40B4-BE49-F238E27FC236}">
                <a16:creationId xmlns:a16="http://schemas.microsoft.com/office/drawing/2014/main" xmlns="" id="{8D0759DC-794D-4BDB-B4AC-B81D871BAB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61453D7-C029-44CD-878B-065A97F0836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1405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B7D66-E858-4657-8727-C53E2E0D54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F98548C-7BD4-41FF-88BF-86E3358F271F}"/>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4" name="Footer Placeholder 3">
            <a:extLst>
              <a:ext uri="{FF2B5EF4-FFF2-40B4-BE49-F238E27FC236}">
                <a16:creationId xmlns:a16="http://schemas.microsoft.com/office/drawing/2014/main" xmlns="" id="{1C823608-8CAF-4127-99FA-571DF7CFF0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0626013-AF55-4483-BC10-9CF0FDDD1895}"/>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8989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F1FEA1-FF67-4297-B918-62CD0DA4B4E9}"/>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3" name="Footer Placeholder 2">
            <a:extLst>
              <a:ext uri="{FF2B5EF4-FFF2-40B4-BE49-F238E27FC236}">
                <a16:creationId xmlns:a16="http://schemas.microsoft.com/office/drawing/2014/main" xmlns="" id="{6BAC96B7-079B-4E74-8C77-6935F66211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58F73E1-A673-4AAD-A509-87542823E47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04728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96927-0332-47E5-911E-5B8E422C9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DB70F8D-F3A5-4C00-A24C-A57710F7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1803B5C-BF0F-45A4-8291-5B7008CB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28E6E64-E78D-4162-B032-66FDC9BD5E28}"/>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6" name="Footer Placeholder 5">
            <a:extLst>
              <a:ext uri="{FF2B5EF4-FFF2-40B4-BE49-F238E27FC236}">
                <a16:creationId xmlns:a16="http://schemas.microsoft.com/office/drawing/2014/main" xmlns="" id="{E2638A06-BDF4-4C49-97C9-662D35AE3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7CACCD8-6E4A-43A9-BB03-45A116F3A61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33014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79ED3-9B67-4D24-B65F-84BA306EB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7532B11-0EC4-4A80-A294-7D0ED331C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4434673-202A-4C6A-A90E-DEA537800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CFF5998-E8B6-45C5-B79D-1D6A8B65A493}"/>
              </a:ext>
            </a:extLst>
          </p:cNvPr>
          <p:cNvSpPr>
            <a:spLocks noGrp="1"/>
          </p:cNvSpPr>
          <p:nvPr>
            <p:ph type="dt" sz="half" idx="10"/>
          </p:nvPr>
        </p:nvSpPr>
        <p:spPr/>
        <p:txBody>
          <a:bodyPr/>
          <a:lstStyle/>
          <a:p>
            <a:fld id="{CEEB8BB3-A3B9-4E4B-98BD-827021F45048}" type="datetimeFigureOut">
              <a:rPr lang="en-GB" smtClean="0"/>
              <a:t>07/12/2022</a:t>
            </a:fld>
            <a:endParaRPr lang="en-GB"/>
          </a:p>
        </p:txBody>
      </p:sp>
      <p:sp>
        <p:nvSpPr>
          <p:cNvPr id="6" name="Footer Placeholder 5">
            <a:extLst>
              <a:ext uri="{FF2B5EF4-FFF2-40B4-BE49-F238E27FC236}">
                <a16:creationId xmlns:a16="http://schemas.microsoft.com/office/drawing/2014/main" xmlns="" id="{E238DD30-D2E1-4786-B6D0-1C41A9221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6CD12ED-8AE0-4141-85AB-B353C932EE69}"/>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79055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AE8048-72D9-4D38-9ED0-BC3C3850F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0CF72B7-8393-46CE-BB02-925373AC1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7DD0C63-5CDC-4F35-932E-6664CE3A6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8BB3-A3B9-4E4B-98BD-827021F45048}" type="datetimeFigureOut">
              <a:rPr lang="en-GB" smtClean="0"/>
              <a:t>07/12/2022</a:t>
            </a:fld>
            <a:endParaRPr lang="en-GB"/>
          </a:p>
        </p:txBody>
      </p:sp>
      <p:sp>
        <p:nvSpPr>
          <p:cNvPr id="5" name="Footer Placeholder 4">
            <a:extLst>
              <a:ext uri="{FF2B5EF4-FFF2-40B4-BE49-F238E27FC236}">
                <a16:creationId xmlns:a16="http://schemas.microsoft.com/office/drawing/2014/main" xmlns="" id="{4B71BDDF-6D8D-4536-B948-E39614C92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CDDDED3-5140-4524-AB8D-10B2AC69D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A607D-4E1A-4A2C-9C6E-DB316032F33A}" type="slidenum">
              <a:rPr lang="en-GB" smtClean="0"/>
              <a:t>‹#›</a:t>
            </a:fld>
            <a:endParaRPr lang="en-GB"/>
          </a:p>
        </p:txBody>
      </p:sp>
    </p:spTree>
    <p:extLst>
      <p:ext uri="{BB962C8B-B14F-4D97-AF65-F5344CB8AC3E}">
        <p14:creationId xmlns:p14="http://schemas.microsoft.com/office/powerpoint/2010/main" val="374472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9630CA5-FA81-4A5D-9B64-1482648EF7E7}"/>
              </a:ext>
            </a:extLst>
          </p:cNvPr>
          <p:cNvSpPr/>
          <p:nvPr/>
        </p:nvSpPr>
        <p:spPr>
          <a:xfrm>
            <a:off x="159656" y="119567"/>
            <a:ext cx="11930743" cy="7020320"/>
          </a:xfrm>
          <a:prstGeom prst="rect">
            <a:avLst/>
          </a:prstGeom>
        </p:spPr>
        <p:txBody>
          <a:bodyPr wrap="square">
            <a:spAutoFit/>
          </a:bodyPr>
          <a:lstStyle/>
          <a:p>
            <a:pPr>
              <a:lnSpc>
                <a:spcPct val="107000"/>
              </a:lnSpc>
              <a:spcBef>
                <a:spcPts val="1200"/>
              </a:spcBef>
              <a:spcAft>
                <a:spcPts val="800"/>
              </a:spcAft>
            </a:pPr>
            <a:r>
              <a:rPr lang="en-US" sz="54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Biology</a:t>
            </a:r>
            <a:endParaRPr lang="en-GB" sz="5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ar-IQ" sz="3200" dirty="0" smtClean="0">
                <a:latin typeface="Times New Roman" panose="02020603050405020304" pitchFamily="18" charset="0"/>
                <a:ea typeface="Calibri" panose="020F0502020204030204" pitchFamily="34" charset="0"/>
                <a:cs typeface="Arial" panose="020B0604020202020204" pitchFamily="34" charset="0"/>
              </a:rPr>
              <a:t>	</a:t>
            </a:r>
            <a:r>
              <a:rPr lang="en-GB" sz="3200" dirty="0" smtClean="0">
                <a:latin typeface="Times New Roman" panose="02020603050405020304" pitchFamily="18" charset="0"/>
                <a:ea typeface="Calibri" panose="020F0502020204030204" pitchFamily="34" charset="0"/>
                <a:cs typeface="Arial" panose="020B0604020202020204" pitchFamily="34" charset="0"/>
              </a:rPr>
              <a:t>Is </a:t>
            </a:r>
            <a:r>
              <a:rPr lang="en-GB" sz="3200" dirty="0">
                <a:latin typeface="Times New Roman" panose="02020603050405020304" pitchFamily="18" charset="0"/>
                <a:ea typeface="Calibri" panose="020F0502020204030204" pitchFamily="34" charset="0"/>
                <a:cs typeface="Arial" panose="020B0604020202020204" pitchFamily="34" charset="0"/>
              </a:rPr>
              <a:t>the science that studies the life from all its aspects. It is including the study of </a:t>
            </a:r>
            <a:r>
              <a:rPr lang="en-GB" sz="3200" u="sng" dirty="0">
                <a:latin typeface="Times New Roman" panose="02020603050405020304" pitchFamily="18" charset="0"/>
                <a:ea typeface="Calibri" panose="020F0502020204030204" pitchFamily="34" charset="0"/>
                <a:cs typeface="Arial" panose="020B0604020202020204" pitchFamily="34" charset="0"/>
              </a:rPr>
              <a:t>living</a:t>
            </a:r>
            <a:r>
              <a:rPr lang="en-GB" sz="3200" dirty="0">
                <a:latin typeface="Times New Roman" panose="02020603050405020304" pitchFamily="18" charset="0"/>
                <a:ea typeface="Calibri" panose="020F0502020204030204" pitchFamily="34" charset="0"/>
                <a:cs typeface="Arial" panose="020B0604020202020204" pitchFamily="34" charset="0"/>
              </a:rPr>
              <a:t> and </a:t>
            </a:r>
            <a:r>
              <a:rPr lang="en-GB" sz="3200" u="sng" dirty="0">
                <a:latin typeface="Times New Roman" panose="02020603050405020304" pitchFamily="18" charset="0"/>
                <a:ea typeface="Calibri" panose="020F0502020204030204" pitchFamily="34" charset="0"/>
                <a:cs typeface="Arial" panose="020B0604020202020204" pitchFamily="34" charset="0"/>
              </a:rPr>
              <a:t>non-living</a:t>
            </a:r>
            <a:r>
              <a:rPr lang="en-GB" sz="3200" dirty="0">
                <a:latin typeface="Times New Roman" panose="02020603050405020304" pitchFamily="18" charset="0"/>
                <a:ea typeface="Calibri" panose="020F0502020204030204" pitchFamily="34" charset="0"/>
                <a:cs typeface="Arial" panose="020B0604020202020204" pitchFamily="34" charset="0"/>
              </a:rPr>
              <a:t> parts in life. Studying living organisms divided into </a:t>
            </a:r>
            <a:r>
              <a:rPr lang="en-GB" sz="3200" u="sng" dirty="0">
                <a:latin typeface="Times New Roman" panose="02020603050405020304" pitchFamily="18" charset="0"/>
                <a:ea typeface="Calibri" panose="020F0502020204030204" pitchFamily="34" charset="0"/>
                <a:cs typeface="Arial" panose="020B0604020202020204" pitchFamily="34" charset="0"/>
              </a:rPr>
              <a:t>many specialized fields </a:t>
            </a:r>
            <a:r>
              <a:rPr lang="en-GB" sz="3200" dirty="0">
                <a:latin typeface="Times New Roman" panose="02020603050405020304" pitchFamily="18" charset="0"/>
                <a:ea typeface="Calibri" panose="020F0502020204030204" pitchFamily="34" charset="0"/>
                <a:cs typeface="Arial" panose="020B0604020202020204" pitchFamily="34" charset="0"/>
              </a:rPr>
              <a:t>covering their </a:t>
            </a:r>
            <a:r>
              <a:rPr lang="en-GB" sz="3200" b="1" dirty="0">
                <a:latin typeface="Times New Roman" panose="02020603050405020304" pitchFamily="18" charset="0"/>
                <a:ea typeface="Calibri" panose="020F0502020204030204" pitchFamily="34" charset="0"/>
                <a:cs typeface="Arial" panose="020B0604020202020204" pitchFamily="34" charset="0"/>
              </a:rPr>
              <a:t>morphology</a:t>
            </a:r>
            <a:r>
              <a:rPr lang="en-GB" sz="3200" dirty="0">
                <a:latin typeface="Times New Roman" panose="02020603050405020304" pitchFamily="18" charset="0"/>
                <a:ea typeface="Calibri" panose="020F0502020204030204" pitchFamily="34" charset="0"/>
                <a:cs typeface="Arial" panose="020B0604020202020204" pitchFamily="34" charset="0"/>
              </a:rPr>
              <a:t>, </a:t>
            </a:r>
            <a:r>
              <a:rPr lang="en-GB" sz="3200" b="1" dirty="0">
                <a:latin typeface="Times New Roman" panose="02020603050405020304" pitchFamily="18" charset="0"/>
                <a:ea typeface="Calibri" panose="020F0502020204030204" pitchFamily="34" charset="0"/>
                <a:cs typeface="Arial" panose="020B0604020202020204" pitchFamily="34" charset="0"/>
              </a:rPr>
              <a:t>physiology</a:t>
            </a:r>
            <a:r>
              <a:rPr lang="en-GB" sz="3200" dirty="0">
                <a:latin typeface="Times New Roman" panose="02020603050405020304" pitchFamily="18" charset="0"/>
                <a:ea typeface="Calibri" panose="020F0502020204030204" pitchFamily="34" charset="0"/>
                <a:cs typeface="Arial" panose="020B0604020202020204" pitchFamily="34" charset="0"/>
              </a:rPr>
              <a:t>, </a:t>
            </a:r>
            <a:r>
              <a:rPr lang="en-GB" sz="3200" b="1" dirty="0">
                <a:latin typeface="Times New Roman" panose="02020603050405020304" pitchFamily="18" charset="0"/>
                <a:ea typeface="Calibri" panose="020F0502020204030204" pitchFamily="34" charset="0"/>
                <a:cs typeface="Arial" panose="020B0604020202020204" pitchFamily="34" charset="0"/>
              </a:rPr>
              <a:t>anatomy</a:t>
            </a:r>
            <a:r>
              <a:rPr lang="en-GB" sz="3200" dirty="0">
                <a:latin typeface="Times New Roman" panose="02020603050405020304" pitchFamily="18" charset="0"/>
                <a:ea typeface="Calibri" panose="020F0502020204030204" pitchFamily="34" charset="0"/>
                <a:cs typeface="Arial" panose="020B0604020202020204" pitchFamily="34" charset="0"/>
              </a:rPr>
              <a:t>, </a:t>
            </a:r>
            <a:r>
              <a:rPr lang="en-GB" sz="3200" b="1" dirty="0">
                <a:latin typeface="Times New Roman" panose="02020603050405020304" pitchFamily="18" charset="0"/>
                <a:ea typeface="Calibri" panose="020F0502020204030204" pitchFamily="34" charset="0"/>
                <a:cs typeface="Arial" panose="020B0604020202020204" pitchFamily="34" charset="0"/>
              </a:rPr>
              <a:t>behaviour</a:t>
            </a:r>
            <a:r>
              <a:rPr lang="en-GB" sz="3200" dirty="0">
                <a:latin typeface="Times New Roman" panose="02020603050405020304" pitchFamily="18" charset="0"/>
                <a:ea typeface="Calibri" panose="020F0502020204030204" pitchFamily="34" charset="0"/>
                <a:cs typeface="Arial" panose="020B0604020202020204" pitchFamily="34" charset="0"/>
              </a:rPr>
              <a:t>, </a:t>
            </a:r>
            <a:r>
              <a:rPr lang="en-GB" sz="3200" b="1" dirty="0">
                <a:latin typeface="Times New Roman" panose="02020603050405020304" pitchFamily="18" charset="0"/>
                <a:ea typeface="Calibri" panose="020F0502020204030204" pitchFamily="34" charset="0"/>
                <a:cs typeface="Arial" panose="020B0604020202020204" pitchFamily="34" charset="0"/>
              </a:rPr>
              <a:t>origin</a:t>
            </a:r>
            <a:r>
              <a:rPr lang="en-GB" sz="3200" dirty="0">
                <a:latin typeface="Times New Roman" panose="02020603050405020304" pitchFamily="18" charset="0"/>
                <a:ea typeface="Calibri" panose="020F0502020204030204" pitchFamily="34" charset="0"/>
                <a:cs typeface="Arial" panose="020B0604020202020204" pitchFamily="34" charset="0"/>
              </a:rPr>
              <a:t>, and </a:t>
            </a:r>
            <a:r>
              <a:rPr lang="en-GB" sz="3200" b="1" dirty="0">
                <a:latin typeface="Times New Roman" panose="02020603050405020304" pitchFamily="18" charset="0"/>
                <a:ea typeface="Calibri" panose="020F0502020204030204" pitchFamily="34" charset="0"/>
                <a:cs typeface="Arial" panose="020B0604020202020204" pitchFamily="34" charset="0"/>
              </a:rPr>
              <a:t>distribution.</a:t>
            </a:r>
            <a:r>
              <a:rPr lang="en-GB" sz="3200" dirty="0">
                <a:solidFill>
                  <a:srgbClr val="555555"/>
                </a:solidFill>
                <a:latin typeface="Arial" panose="020B0604020202020204" pitchFamily="34" charset="0"/>
                <a:ea typeface="Calibri" panose="020F0502020204030204" pitchFamily="34" charset="0"/>
                <a:cs typeface="Arial" panose="020B0604020202020204" pitchFamily="34" charset="0"/>
              </a:rPr>
              <a:t>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latin typeface="Times New Roman" panose="02020603050405020304" pitchFamily="18" charset="0"/>
                <a:ea typeface="Calibri" panose="020F0502020204030204" pitchFamily="34" charset="0"/>
                <a:cs typeface="Arial" panose="020B0604020202020204" pitchFamily="34" charset="0"/>
              </a:rPr>
              <a:t>Biology includes many branches, such as: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a:t>
            </a:r>
            <a:r>
              <a:rPr lang="en-US" sz="3000" dirty="0">
                <a:latin typeface="Times New Roman" panose="02020603050405020304" pitchFamily="18" charset="0"/>
                <a:ea typeface="Calibri" panose="020F0502020204030204" pitchFamily="34" charset="0"/>
                <a:cs typeface="Arial" panose="020B0604020202020204" pitchFamily="34" charset="0"/>
              </a:rPr>
              <a:t>. </a:t>
            </a:r>
            <a:r>
              <a:rPr lang="en-US" sz="30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Anatomy</a:t>
            </a:r>
            <a:r>
              <a:rPr lang="en-US" sz="30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0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the basic structure of the body of the organisms</a:t>
            </a:r>
            <a:r>
              <a:rPr lang="en-GB" sz="30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parts. </a:t>
            </a:r>
            <a:r>
              <a:rPr lang="en-GB" sz="30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Microscopic</a:t>
            </a:r>
            <a:r>
              <a:rPr lang="en-GB" sz="3000" dirty="0">
                <a:solidFill>
                  <a:prstClr val="black"/>
                </a:solidFill>
                <a:latin typeface="Times New Roman" panose="02020603050405020304" pitchFamily="18" charset="0"/>
                <a:ea typeface="Calibri" panose="020F0502020204030204" pitchFamily="34" charset="0"/>
                <a:cs typeface="Arial" panose="020B0604020202020204" pitchFamily="34" charset="0"/>
              </a:rPr>
              <a:t> anatomy involves the use of </a:t>
            </a:r>
            <a:r>
              <a:rPr lang="en-GB" sz="3000" b="1" u="sng" dirty="0">
                <a:solidFill>
                  <a:prstClr val="black"/>
                </a:solidFill>
                <a:latin typeface="Times New Roman" panose="02020603050405020304" pitchFamily="18" charset="0"/>
                <a:ea typeface="Calibri" panose="020F0502020204030204" pitchFamily="34" charset="0"/>
                <a:cs typeface="Arial" panose="020B0604020202020204" pitchFamily="34" charset="0"/>
              </a:rPr>
              <a:t>optical instruments </a:t>
            </a:r>
            <a:r>
              <a:rPr lang="en-GB" sz="3000" dirty="0">
                <a:solidFill>
                  <a:prstClr val="black"/>
                </a:solidFill>
                <a:latin typeface="Times New Roman" panose="02020603050405020304" pitchFamily="18" charset="0"/>
                <a:ea typeface="Calibri" panose="020F0502020204030204" pitchFamily="34" charset="0"/>
                <a:cs typeface="Arial" panose="020B0604020202020204" pitchFamily="34" charset="0"/>
              </a:rPr>
              <a:t>in the study of the tissues of various structures (which known as histology), and also in the study of cells. </a:t>
            </a:r>
            <a:endParaRPr lang="en-GB"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6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830D91-449C-4C35-ADFC-065A95B91A22}"/>
              </a:ext>
            </a:extLst>
          </p:cNvPr>
          <p:cNvSpPr/>
          <p:nvPr/>
        </p:nvSpPr>
        <p:spPr>
          <a:xfrm>
            <a:off x="130628" y="159657"/>
            <a:ext cx="11945257" cy="5417958"/>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Cells</a:t>
            </a:r>
          </a:p>
          <a:p>
            <a:pPr algn="just">
              <a:lnSpc>
                <a:spcPct val="107000"/>
              </a:lnSpc>
              <a:spcBef>
                <a:spcPts val="1200"/>
              </a:spcBef>
              <a:spcAft>
                <a:spcPts val="800"/>
              </a:spcAft>
            </a:pPr>
            <a:r>
              <a:rPr lang="en-GB" sz="3200" dirty="0" smtClean="0">
                <a:latin typeface="Times New Roman" panose="02020603050405020304" pitchFamily="18" charset="0"/>
                <a:cs typeface="Arial" panose="020B0604020202020204" pitchFamily="34" charset="0"/>
              </a:rPr>
              <a:t>	Cells </a:t>
            </a:r>
            <a:r>
              <a:rPr lang="en-GB" sz="3200" dirty="0">
                <a:latin typeface="Times New Roman" panose="02020603050405020304" pitchFamily="18" charset="0"/>
                <a:cs typeface="Arial" panose="020B0604020202020204" pitchFamily="34" charset="0"/>
              </a:rPr>
              <a:t>are the basic units of structure and function in the human body, as they are in all living things. Each cell carries out basic life processes that allow the body to survive. Many human cells specialized in form and function. Each type of these specialized cells plays a specific role. For example, the nerve cells have long projections that help them in carrying the electrical messages to other cells. </a:t>
            </a:r>
            <a:r>
              <a:rPr lang="en-GB" sz="3200" dirty="0">
                <a:effectLst/>
                <a:latin typeface="Times New Roman" panose="02020603050405020304" pitchFamily="18" charset="0"/>
                <a:ea typeface="Calibri" panose="020F0502020204030204" pitchFamily="34" charset="0"/>
              </a:rPr>
              <a:t>Muscle cells have many mitochondria that provide the energy they need to move the body.</a:t>
            </a:r>
            <a:r>
              <a:rPr lang="en-GB" sz="3200" dirty="0">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4734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CFDAFF-D463-4869-92EC-44975820120E}"/>
              </a:ext>
            </a:extLst>
          </p:cNvPr>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371600" y="153094"/>
            <a:ext cx="9448800" cy="6603999"/>
          </a:xfrm>
          <a:prstGeom prst="rect">
            <a:avLst/>
          </a:prstGeom>
          <a:noFill/>
          <a:ln>
            <a:noFill/>
          </a:ln>
        </p:spPr>
      </p:pic>
    </p:spTree>
    <p:extLst>
      <p:ext uri="{BB962C8B-B14F-4D97-AF65-F5344CB8AC3E}">
        <p14:creationId xmlns:p14="http://schemas.microsoft.com/office/powerpoint/2010/main" val="6405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7A7FC8-F3BF-444A-910B-8910965DE632}"/>
              </a:ext>
            </a:extLst>
          </p:cNvPr>
          <p:cNvSpPr/>
          <p:nvPr/>
        </p:nvSpPr>
        <p:spPr>
          <a:xfrm>
            <a:off x="101600" y="-178003"/>
            <a:ext cx="11959771" cy="7059625"/>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Tissues</a:t>
            </a:r>
          </a:p>
          <a:p>
            <a:pPr algn="just">
              <a:lnSpc>
                <a:spcPct val="107000"/>
              </a:lnSpc>
              <a:spcAft>
                <a:spcPts val="800"/>
              </a:spcAft>
            </a:pPr>
            <a:r>
              <a:rPr lang="en-GB" sz="3200" dirty="0" smtClean="0">
                <a:effectLst/>
                <a:latin typeface="Times New Roman" panose="02020603050405020304" pitchFamily="18" charset="0"/>
                <a:ea typeface="Calibri" panose="020F0502020204030204" pitchFamily="34" charset="0"/>
                <a:cs typeface="Arial" panose="020B0604020202020204" pitchFamily="34" charset="0"/>
              </a:rPr>
              <a:t>	The </a:t>
            </a:r>
            <a:r>
              <a:rPr lang="en-GB" sz="3200" dirty="0">
                <a:effectLst/>
                <a:latin typeface="Times New Roman" panose="02020603050405020304" pitchFamily="18" charset="0"/>
                <a:ea typeface="Calibri" panose="020F0502020204030204" pitchFamily="34" charset="0"/>
                <a:cs typeface="Arial" panose="020B0604020202020204" pitchFamily="34" charset="0"/>
              </a:rPr>
              <a:t>tissue is the </a:t>
            </a:r>
            <a:r>
              <a:rPr lang="en-GB" sz="3200" u="sng" dirty="0">
                <a:effectLst/>
                <a:latin typeface="Times New Roman" panose="02020603050405020304" pitchFamily="18" charset="0"/>
                <a:ea typeface="Calibri" panose="020F0502020204030204" pitchFamily="34" charset="0"/>
                <a:cs typeface="Arial" panose="020B0604020202020204" pitchFamily="34" charset="0"/>
              </a:rPr>
              <a:t>next level </a:t>
            </a:r>
            <a:r>
              <a:rPr lang="en-GB" sz="3200" dirty="0">
                <a:effectLst/>
                <a:latin typeface="Times New Roman" panose="02020603050405020304" pitchFamily="18" charset="0"/>
                <a:ea typeface="Calibri" panose="020F0502020204030204" pitchFamily="34" charset="0"/>
                <a:cs typeface="Arial" panose="020B0604020202020204" pitchFamily="34" charset="0"/>
              </a:rPr>
              <a:t>of organization in the human body. A tissue is a group of </a:t>
            </a:r>
            <a:r>
              <a:rPr lang="en-GB" sz="3200" u="sng" dirty="0">
                <a:effectLst/>
                <a:latin typeface="Times New Roman" panose="02020603050405020304" pitchFamily="18" charset="0"/>
                <a:ea typeface="Calibri" panose="020F0502020204030204" pitchFamily="34" charset="0"/>
                <a:cs typeface="Arial" panose="020B0604020202020204" pitchFamily="34" charset="0"/>
              </a:rPr>
              <a:t>connected cells </a:t>
            </a:r>
            <a:r>
              <a:rPr lang="en-GB" sz="3200" dirty="0">
                <a:effectLst/>
                <a:latin typeface="Times New Roman" panose="02020603050405020304" pitchFamily="18" charset="0"/>
                <a:ea typeface="Calibri" panose="020F0502020204030204" pitchFamily="34" charset="0"/>
                <a:cs typeface="Arial" panose="020B0604020202020204" pitchFamily="34" charset="0"/>
              </a:rPr>
              <a:t>that have a similar function. There are four basic types of human tissues: epithelial, muscular, nervous, and connective tissues. These four tissue types make up all the organs of the human body.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Connective tissue</a:t>
            </a:r>
            <a:r>
              <a:rPr lang="en-GB" sz="3200" dirty="0">
                <a:effectLst/>
                <a:latin typeface="Times New Roman" panose="02020603050405020304" pitchFamily="18" charset="0"/>
                <a:ea typeface="Calibri" panose="020F0502020204030204" pitchFamily="34" charset="0"/>
                <a:cs typeface="Arial" panose="020B0604020202020204" pitchFamily="34" charset="0"/>
              </a:rPr>
              <a:t> is made up of cells that </a:t>
            </a:r>
            <a:r>
              <a:rPr lang="en-GB" sz="3200" u="sng" dirty="0">
                <a:effectLst/>
                <a:latin typeface="Times New Roman" panose="02020603050405020304" pitchFamily="18" charset="0"/>
                <a:ea typeface="Calibri" panose="020F0502020204030204" pitchFamily="34" charset="0"/>
                <a:cs typeface="Arial" panose="020B0604020202020204" pitchFamily="34" charset="0"/>
              </a:rPr>
              <a:t>form the body’s structure</a:t>
            </a:r>
            <a:r>
              <a:rPr lang="en-GB" sz="3200" u="sng" dirty="0">
                <a:latin typeface="Times New Roman" panose="02020603050405020304" pitchFamily="18" charset="0"/>
                <a:ea typeface="Calibri" panose="020F0502020204030204" pitchFamily="34" charset="0"/>
                <a:cs typeface="Arial" panose="020B0604020202020204" pitchFamily="34" charset="0"/>
              </a:rPr>
              <a:t>, </a:t>
            </a:r>
            <a:r>
              <a:rPr lang="en-GB" sz="3200" dirty="0">
                <a:latin typeface="Times New Roman" panose="02020603050405020304" pitchFamily="18" charset="0"/>
                <a:ea typeface="Calibri" panose="020F0502020204030204" pitchFamily="34" charset="0"/>
                <a:cs typeface="Arial" panose="020B0604020202020204" pitchFamily="34" charset="0"/>
              </a:rPr>
              <a:t>such as the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bone</a:t>
            </a:r>
            <a:r>
              <a:rPr lang="en-GB" sz="3200" dirty="0">
                <a:effectLst/>
                <a:latin typeface="Times New Roman" panose="02020603050405020304" pitchFamily="18" charset="0"/>
                <a:ea typeface="Calibri" panose="020F0502020204030204" pitchFamily="34" charset="0"/>
                <a:cs typeface="Arial" panose="020B0604020202020204" pitchFamily="34" charset="0"/>
              </a:rPr>
              <a:t> and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cartilage</a:t>
            </a:r>
            <a:r>
              <a:rPr lang="en-GB" sz="3200" dirty="0">
                <a:effectLst/>
                <a:latin typeface="Times New Roman" panose="02020603050405020304" pitchFamily="18" charset="0"/>
                <a:ea typeface="Calibri" panose="020F0502020204030204" pitchFamily="34" charset="0"/>
                <a:cs typeface="Arial" panose="020B0604020202020204" pitchFamily="34" charset="0"/>
              </a:rPr>
              <a:t>.</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Epithelial tissue</a:t>
            </a: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is made up of cells that </a:t>
            </a:r>
            <a:r>
              <a:rPr lang="en-GB" sz="3200" u="sng" dirty="0">
                <a:effectLst/>
                <a:latin typeface="Times New Roman" panose="02020603050405020304" pitchFamily="18" charset="0"/>
                <a:ea typeface="Calibri" panose="020F0502020204030204" pitchFamily="34" charset="0"/>
                <a:cs typeface="Arial" panose="020B0604020202020204" pitchFamily="34" charset="0"/>
              </a:rPr>
              <a:t>line inner and outer bod</a:t>
            </a:r>
            <a:r>
              <a:rPr lang="en-GB" sz="3200" dirty="0">
                <a:effectLst/>
                <a:latin typeface="Times New Roman" panose="02020603050405020304" pitchFamily="18" charset="0"/>
                <a:ea typeface="Calibri" panose="020F0502020204030204" pitchFamily="34" charset="0"/>
                <a:cs typeface="Arial" panose="020B0604020202020204" pitchFamily="34" charset="0"/>
              </a:rPr>
              <a:t>y surfaces, such </a:t>
            </a:r>
            <a:r>
              <a:rPr lang="en-GB" sz="3200" dirty="0">
                <a:latin typeface="Times New Roman" panose="02020603050405020304" pitchFamily="18" charset="0"/>
                <a:cs typeface="Arial" panose="020B0604020202020204" pitchFamily="34" charset="0"/>
              </a:rPr>
              <a:t>as</a:t>
            </a:r>
            <a:r>
              <a:rPr lang="en-GB" sz="3200" dirty="0">
                <a:effectLst/>
                <a:latin typeface="Times New Roman" panose="02020603050405020304" pitchFamily="18" charset="0"/>
                <a:ea typeface="Calibri" panose="020F0502020204030204" pitchFamily="34" charset="0"/>
                <a:cs typeface="Arial" panose="020B0604020202020204" pitchFamily="34" charset="0"/>
              </a:rPr>
              <a:t> the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skin</a:t>
            </a:r>
            <a:r>
              <a:rPr lang="en-GB" sz="3200" dirty="0">
                <a:effectLst/>
                <a:latin typeface="Times New Roman" panose="02020603050405020304" pitchFamily="18" charset="0"/>
                <a:ea typeface="Calibri" panose="020F0502020204030204" pitchFamily="34" charset="0"/>
                <a:cs typeface="Arial" panose="020B0604020202020204" pitchFamily="34" charset="0"/>
              </a:rPr>
              <a:t> and the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lining of the digestive tract</a:t>
            </a:r>
            <a:r>
              <a:rPr lang="en-GB" sz="3200" dirty="0">
                <a:effectLst/>
                <a:latin typeface="Times New Roman" panose="02020603050405020304" pitchFamily="18" charset="0"/>
                <a:ea typeface="Calibri" panose="020F0502020204030204" pitchFamily="34" charset="0"/>
                <a:cs typeface="Arial" panose="020B0604020202020204" pitchFamily="34" charset="0"/>
              </a:rPr>
              <a:t>. Epithelial tissue </a:t>
            </a:r>
            <a:r>
              <a:rPr lang="en-GB" sz="3200" b="1" dirty="0">
                <a:effectLst/>
                <a:latin typeface="Times New Roman" panose="02020603050405020304" pitchFamily="18" charset="0"/>
                <a:ea typeface="Calibri" panose="020F0502020204030204" pitchFamily="34" charset="0"/>
                <a:cs typeface="Arial" panose="020B0604020202020204" pitchFamily="34" charset="0"/>
              </a:rPr>
              <a:t>protects the body and its internal organs</a:t>
            </a:r>
            <a:r>
              <a:rPr lang="en-GB" sz="3200" dirty="0">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effectLst/>
                <a:latin typeface="Times New Roman" panose="02020603050405020304" pitchFamily="18" charset="0"/>
                <a:ea typeface="Calibri" panose="020F0502020204030204" pitchFamily="34" charset="0"/>
                <a:cs typeface="Arial" panose="020B0604020202020204" pitchFamily="34" charset="0"/>
              </a:rPr>
              <a:t>secretes substances such as hormones, and absorbs substances such as nutrients</a:t>
            </a:r>
            <a:r>
              <a:rPr lang="en-GB" sz="3200" dirty="0">
                <a:effectLst/>
                <a:latin typeface="Times New Roman" panose="02020603050405020304" pitchFamily="18" charset="0"/>
                <a:ea typeface="Calibri" panose="020F0502020204030204" pitchFamily="34" charset="0"/>
                <a:cs typeface="Arial" panose="020B0604020202020204" pitchFamily="34" charset="0"/>
              </a:rPr>
              <a:t>.</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6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C0DA52E-7518-4D04-BB8E-E23AAA0D24CC}"/>
              </a:ext>
            </a:extLst>
          </p:cNvPr>
          <p:cNvSpPr/>
          <p:nvPr/>
        </p:nvSpPr>
        <p:spPr>
          <a:xfrm>
            <a:off x="116114" y="257672"/>
            <a:ext cx="11959772" cy="3330592"/>
          </a:xfrm>
          <a:prstGeom prst="rect">
            <a:avLst/>
          </a:prstGeom>
        </p:spPr>
        <p:txBody>
          <a:bodyPr wrap="square">
            <a:spAutoFit/>
          </a:bodyPr>
          <a:lstStyle/>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Muscular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cells that have a unique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ability to contract or become shorter</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Muscles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attached</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to bones enable the body to move.</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Nervous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neurons (or nerve cells) that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carry electrical messages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Nervous tissue </a:t>
            </a:r>
            <a:r>
              <a:rPr lang="en-GB"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makes up the brain and the nerves that connects the brain to all the body parts.</a:t>
            </a:r>
            <a:endParaRPr lang="en-GB" sz="3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9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BFA8C4-4BAD-482F-B5B4-35EECA1FFF1B}"/>
              </a:ext>
            </a:extLst>
          </p:cNvPr>
          <p:cNvSpPr/>
          <p:nvPr/>
        </p:nvSpPr>
        <p:spPr>
          <a:xfrm>
            <a:off x="188686" y="182887"/>
            <a:ext cx="11887200" cy="5860707"/>
          </a:xfrm>
          <a:prstGeom prst="rect">
            <a:avLst/>
          </a:prstGeom>
        </p:spPr>
        <p:txBody>
          <a:bodyPr wrap="square">
            <a:spAutoFit/>
          </a:bodyPr>
          <a:lstStyle/>
          <a:p>
            <a:pPr algn="just">
              <a:lnSpc>
                <a:spcPct val="107000"/>
              </a:lnSpc>
              <a:spcAft>
                <a:spcPts val="800"/>
              </a:spcAft>
            </a:pPr>
            <a:r>
              <a:rPr lang="en-GB" sz="5200" b="1" dirty="0">
                <a:solidFill>
                  <a:srgbClr val="C00000"/>
                </a:solidFill>
                <a:latin typeface="Times New Roman" panose="02020603050405020304" pitchFamily="18" charset="0"/>
                <a:cs typeface="Arial" panose="020B0604020202020204" pitchFamily="34" charset="0"/>
              </a:rPr>
              <a:t>Organs and Organ Systems</a:t>
            </a:r>
          </a:p>
          <a:p>
            <a:pPr algn="just">
              <a:lnSpc>
                <a:spcPct val="107000"/>
              </a:lnSpc>
              <a:spcAft>
                <a:spcPts val="800"/>
              </a:spcAft>
            </a:pPr>
            <a:r>
              <a:rPr lang="en-GB" sz="3200" dirty="0" smtClean="0">
                <a:latin typeface="Times New Roman" panose="02020603050405020304" pitchFamily="18" charset="0"/>
                <a:cs typeface="Arial" panose="020B0604020202020204" pitchFamily="34" charset="0"/>
              </a:rPr>
              <a:t>	Organs </a:t>
            </a:r>
            <a:r>
              <a:rPr lang="en-GB" sz="3200" dirty="0">
                <a:latin typeface="Times New Roman" panose="02020603050405020304" pitchFamily="18" charset="0"/>
                <a:cs typeface="Arial" panose="020B0604020202020204" pitchFamily="34" charset="0"/>
              </a:rPr>
              <a:t>are the </a:t>
            </a:r>
            <a:r>
              <a:rPr lang="en-GB" sz="3200" u="sng" dirty="0">
                <a:latin typeface="Times New Roman" panose="02020603050405020304" pitchFamily="18" charset="0"/>
                <a:cs typeface="Arial" panose="020B0604020202020204" pitchFamily="34" charset="0"/>
              </a:rPr>
              <a:t>next level</a:t>
            </a:r>
            <a:r>
              <a:rPr lang="en-GB" sz="3200" dirty="0">
                <a:latin typeface="Times New Roman" panose="02020603050405020304" pitchFamily="18" charset="0"/>
                <a:cs typeface="Arial" panose="020B0604020202020204" pitchFamily="34" charset="0"/>
              </a:rPr>
              <a:t> of organization of the human body. An organ is a structure that </a:t>
            </a:r>
            <a:r>
              <a:rPr lang="en-GB" sz="3200" u="sng" dirty="0">
                <a:latin typeface="Times New Roman" panose="02020603050405020304" pitchFamily="18" charset="0"/>
                <a:cs typeface="Arial" panose="020B0604020202020204" pitchFamily="34" charset="0"/>
              </a:rPr>
              <a:t>consists of two or more types of tissues</a:t>
            </a:r>
            <a:r>
              <a:rPr lang="en-GB" sz="3200" dirty="0">
                <a:latin typeface="Times New Roman" panose="02020603050405020304" pitchFamily="18" charset="0"/>
                <a:cs typeface="Arial" panose="020B0604020202020204" pitchFamily="34" charset="0"/>
              </a:rPr>
              <a:t> that work together to do the same job. Examples of human organs include the brain, heart, lungs, skin and kidneys. Human organs are organized into organ systems, many of which are shown in the figure.</a:t>
            </a:r>
          </a:p>
          <a:p>
            <a:pPr algn="just">
              <a:lnSpc>
                <a:spcPct val="107000"/>
              </a:lnSpc>
              <a:spcAft>
                <a:spcPts val="800"/>
              </a:spcAft>
            </a:pPr>
            <a:r>
              <a:rPr lang="en-GB" sz="3200" b="1" dirty="0">
                <a:solidFill>
                  <a:srgbClr val="C00000"/>
                </a:solidFill>
                <a:effectLst/>
                <a:latin typeface="Times New Roman" panose="02020603050405020304" pitchFamily="18" charset="0"/>
                <a:ea typeface="Calibri" panose="020F0502020204030204" pitchFamily="34" charset="0"/>
              </a:rPr>
              <a:t>An organ system</a:t>
            </a:r>
            <a:r>
              <a:rPr lang="en-GB" sz="3200" dirty="0">
                <a:solidFill>
                  <a:srgbClr val="C00000"/>
                </a:solidFill>
                <a:effectLst/>
                <a:latin typeface="Times New Roman" panose="02020603050405020304" pitchFamily="18" charset="0"/>
                <a:ea typeface="Calibri" panose="020F0502020204030204" pitchFamily="34" charset="0"/>
              </a:rPr>
              <a:t> </a:t>
            </a:r>
            <a:r>
              <a:rPr lang="en-GB" sz="3200" dirty="0">
                <a:effectLst/>
                <a:latin typeface="Times New Roman" panose="02020603050405020304" pitchFamily="18" charset="0"/>
                <a:ea typeface="Calibri" panose="020F0502020204030204" pitchFamily="34" charset="0"/>
              </a:rPr>
              <a:t>is a group of organs that work together to carry out a complex overall function. Each organ </a:t>
            </a:r>
            <a:r>
              <a:rPr lang="en-GB" sz="3200" dirty="0">
                <a:latin typeface="Times New Roman" panose="02020603050405020304" pitchFamily="18" charset="0"/>
                <a:ea typeface="Calibri" panose="020F0502020204030204" pitchFamily="34" charset="0"/>
              </a:rPr>
              <a:t>in</a:t>
            </a:r>
            <a:r>
              <a:rPr lang="en-GB" sz="3200" dirty="0">
                <a:effectLst/>
                <a:latin typeface="Times New Roman" panose="02020603050405020304" pitchFamily="18" charset="0"/>
                <a:ea typeface="Calibri" panose="020F0502020204030204" pitchFamily="34" charset="0"/>
              </a:rPr>
              <a:t> the system does part of the larger job. </a:t>
            </a:r>
            <a:r>
              <a:rPr lang="en-GB" sz="3200" dirty="0">
                <a:latin typeface="Times New Roman" panose="02020603050405020304" pitchFamily="18" charset="0"/>
                <a:ea typeface="Calibri" panose="020F0502020204030204" pitchFamily="34" charset="0"/>
              </a:rPr>
              <a:t>Your body has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12 organ systems</a:t>
            </a:r>
            <a:r>
              <a:rPr lang="en-GB" sz="3200" dirty="0">
                <a:latin typeface="Times New Roman" panose="02020603050405020304" pitchFamily="18" charset="0"/>
                <a:ea typeface="Calibri" panose="020F0502020204030204" pitchFamily="34" charset="0"/>
              </a:rPr>
              <a:t>, some of them are shown below the Table. </a:t>
            </a:r>
            <a:endParaRPr lang="en-US"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40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0138FB4-E8BB-48C6-82B9-C88C82A91A1F}"/>
              </a:ext>
            </a:extLst>
          </p:cNvPr>
          <p:cNvPicPr>
            <a:picLocks noChangeAspect="1"/>
          </p:cNvPicPr>
          <p:nvPr/>
        </p:nvPicPr>
        <p:blipFill>
          <a:blip r:embed="rId2"/>
          <a:stretch>
            <a:fillRect/>
          </a:stretch>
        </p:blipFill>
        <p:spPr>
          <a:xfrm>
            <a:off x="3007667" y="0"/>
            <a:ext cx="6176666" cy="6858000"/>
          </a:xfrm>
          <a:prstGeom prst="rect">
            <a:avLst/>
          </a:prstGeom>
        </p:spPr>
      </p:pic>
    </p:spTree>
    <p:extLst>
      <p:ext uri="{BB962C8B-B14F-4D97-AF65-F5344CB8AC3E}">
        <p14:creationId xmlns:p14="http://schemas.microsoft.com/office/powerpoint/2010/main" val="3543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C4A6988-D044-42E6-AC1E-8FB36E91778A}"/>
              </a:ext>
            </a:extLst>
          </p:cNvPr>
          <p:cNvSpPr/>
          <p:nvPr/>
        </p:nvSpPr>
        <p:spPr>
          <a:xfrm>
            <a:off x="116114" y="224458"/>
            <a:ext cx="11959772" cy="5509200"/>
          </a:xfrm>
          <a:prstGeom prst="rect">
            <a:avLst/>
          </a:prstGeom>
        </p:spPr>
        <p:txBody>
          <a:bodyPr wrap="square">
            <a:spAutoFit/>
          </a:bodyPr>
          <a:lstStyle/>
          <a:p>
            <a:pPr algn="just"/>
            <a:r>
              <a:rPr lang="en-GB" sz="4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Your organ systems do not work alone in your body. </a:t>
            </a:r>
            <a:r>
              <a:rPr lang="en-GB" sz="44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They must all be able to work together. </a:t>
            </a:r>
            <a:r>
              <a:rPr lang="en-GB" sz="4400" dirty="0">
                <a:solidFill>
                  <a:prstClr val="black"/>
                </a:solidFill>
                <a:latin typeface="Times New Roman" panose="02020603050405020304" pitchFamily="18" charset="0"/>
                <a:ea typeface="Calibri" panose="020F0502020204030204" pitchFamily="34" charset="0"/>
              </a:rPr>
              <a:t>For example, one of the most important functions of organ systems is to </a:t>
            </a:r>
            <a:r>
              <a:rPr lang="en-GB" sz="4400" u="sng" dirty="0">
                <a:solidFill>
                  <a:prstClr val="black"/>
                </a:solidFill>
                <a:latin typeface="Times New Roman" panose="02020603050405020304" pitchFamily="18" charset="0"/>
                <a:ea typeface="Calibri" panose="020F0502020204030204" pitchFamily="34" charset="0"/>
              </a:rPr>
              <a:t>provide cells with oxygen and nutrients and to remove toxic waste products</a:t>
            </a:r>
            <a:r>
              <a:rPr lang="en-GB" sz="4400" dirty="0">
                <a:solidFill>
                  <a:prstClr val="black"/>
                </a:solidFill>
                <a:latin typeface="Times New Roman" panose="02020603050405020304" pitchFamily="18" charset="0"/>
                <a:ea typeface="Calibri" panose="020F0502020204030204" pitchFamily="34" charset="0"/>
              </a:rPr>
              <a:t> such as carbon dioxide. A </a:t>
            </a:r>
            <a:r>
              <a:rPr lang="en-GB" sz="4400" b="1" dirty="0">
                <a:solidFill>
                  <a:prstClr val="black"/>
                </a:solidFill>
                <a:latin typeface="Times New Roman" panose="02020603050405020304" pitchFamily="18" charset="0"/>
                <a:ea typeface="Calibri" panose="020F0502020204030204" pitchFamily="34" charset="0"/>
              </a:rPr>
              <a:t>number of organ </a:t>
            </a:r>
            <a:r>
              <a:rPr lang="en-GB" sz="4400" dirty="0">
                <a:solidFill>
                  <a:prstClr val="black"/>
                </a:solidFill>
                <a:latin typeface="Times New Roman" panose="02020603050405020304" pitchFamily="18" charset="0"/>
                <a:ea typeface="Calibri" panose="020F0502020204030204" pitchFamily="34" charset="0"/>
              </a:rPr>
              <a:t>systems, including the </a:t>
            </a:r>
            <a:r>
              <a:rPr lang="en-GB" sz="4400" b="1" dirty="0">
                <a:solidFill>
                  <a:prstClr val="black"/>
                </a:solidFill>
                <a:latin typeface="Times New Roman" panose="02020603050405020304" pitchFamily="18" charset="0"/>
                <a:ea typeface="Calibri" panose="020F0502020204030204" pitchFamily="34" charset="0"/>
              </a:rPr>
              <a:t>cardiovascular and respiratory systems</a:t>
            </a:r>
            <a:r>
              <a:rPr lang="en-GB" sz="4400" dirty="0">
                <a:solidFill>
                  <a:prstClr val="black"/>
                </a:solidFill>
                <a:latin typeface="Times New Roman" panose="02020603050405020304" pitchFamily="18" charset="0"/>
                <a:ea typeface="Calibri" panose="020F0502020204030204" pitchFamily="34" charset="0"/>
              </a:rPr>
              <a:t>, all work together to do this.</a:t>
            </a:r>
            <a:endParaRPr lang="en-GB" sz="2800" dirty="0"/>
          </a:p>
        </p:txBody>
      </p:sp>
    </p:spTree>
    <p:extLst>
      <p:ext uri="{BB962C8B-B14F-4D97-AF65-F5344CB8AC3E}">
        <p14:creationId xmlns:p14="http://schemas.microsoft.com/office/powerpoint/2010/main" val="8248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8EFC1B5F-0228-4DD2-AB06-DB53ED4B7373}"/>
              </a:ext>
            </a:extLst>
          </p:cNvPr>
          <p:cNvGraphicFramePr>
            <a:graphicFrameLocks noGrp="1"/>
          </p:cNvGraphicFramePr>
          <p:nvPr>
            <p:extLst>
              <p:ext uri="{D42A27DB-BD31-4B8C-83A1-F6EECF244321}">
                <p14:modId xmlns:p14="http://schemas.microsoft.com/office/powerpoint/2010/main" val="3553822932"/>
              </p:ext>
            </p:extLst>
          </p:nvPr>
        </p:nvGraphicFramePr>
        <p:xfrm>
          <a:off x="132080" y="869430"/>
          <a:ext cx="11890029" cy="5836920"/>
        </p:xfrm>
        <a:graphic>
          <a:graphicData uri="http://schemas.openxmlformats.org/drawingml/2006/table">
            <a:tbl>
              <a:tblPr firstRow="1" firstCol="1" bandRow="1"/>
              <a:tblGrid>
                <a:gridCol w="3789680">
                  <a:extLst>
                    <a:ext uri="{9D8B030D-6E8A-4147-A177-3AD203B41FA5}">
                      <a16:colId xmlns:a16="http://schemas.microsoft.com/office/drawing/2014/main" xmlns="" val="4248747639"/>
                    </a:ext>
                  </a:extLst>
                </a:gridCol>
                <a:gridCol w="2901687">
                  <a:extLst>
                    <a:ext uri="{9D8B030D-6E8A-4147-A177-3AD203B41FA5}">
                      <a16:colId xmlns:a16="http://schemas.microsoft.com/office/drawing/2014/main" xmlns="" val="1306986363"/>
                    </a:ext>
                  </a:extLst>
                </a:gridCol>
                <a:gridCol w="5198662">
                  <a:extLst>
                    <a:ext uri="{9D8B030D-6E8A-4147-A177-3AD203B41FA5}">
                      <a16:colId xmlns:a16="http://schemas.microsoft.com/office/drawing/2014/main" xmlns="" val="4236335188"/>
                    </a:ext>
                  </a:extLst>
                </a:gridCol>
              </a:tblGrid>
              <a:tr h="243471">
                <a:tc>
                  <a:txBody>
                    <a:bodyPr/>
                    <a:lstStyle/>
                    <a:p>
                      <a:pP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Organ System</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Major Tissues and Organs</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Function</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50238160"/>
                  </a:ext>
                </a:extLst>
              </a:tr>
              <a:tr h="523067">
                <a:tc>
                  <a:txBody>
                    <a:bodyPr/>
                    <a:lstStyle/>
                    <a:p>
                      <a:pPr>
                        <a:lnSpc>
                          <a:spcPct val="100000"/>
                        </a:lnSpc>
                        <a:spcAft>
                          <a:spcPts val="0"/>
                        </a:spcAft>
                      </a:pPr>
                      <a:r>
                        <a:rPr lang="en-GB" sz="29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Cardiovascular system</a:t>
                      </a:r>
                      <a:endParaRPr lang="en-GB"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GB" sz="2900" dirty="0">
                          <a:effectLst/>
                          <a:latin typeface="Times New Roman" panose="02020603050405020304" pitchFamily="18" charset="0"/>
                          <a:ea typeface="Calibri" panose="020F0502020204030204" pitchFamily="34" charset="0"/>
                          <a:cs typeface="Arial" panose="020B0604020202020204" pitchFamily="34" charset="0"/>
                        </a:rPr>
                        <a:t>Heart; blood vessels; blood</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2900" dirty="0">
                          <a:effectLst/>
                          <a:latin typeface="Times New Roman" panose="02020603050405020304" pitchFamily="18" charset="0"/>
                          <a:ea typeface="Calibri" panose="020F0502020204030204" pitchFamily="34" charset="0"/>
                          <a:cs typeface="Arial" panose="020B0604020202020204" pitchFamily="34" charset="0"/>
                        </a:rPr>
                        <a:t>Transports oxygen, hormones, and nutrients to the body cells. Moves wastes and carbon dioxide away from cells.</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509057486"/>
                  </a:ext>
                </a:extLst>
              </a:tr>
              <a:tr h="523067">
                <a:tc>
                  <a:txBody>
                    <a:bodyPr/>
                    <a:lstStyle/>
                    <a:p>
                      <a:pPr>
                        <a:lnSpc>
                          <a:spcPct val="100000"/>
                        </a:lnSpc>
                        <a:spcAft>
                          <a:spcPts val="0"/>
                        </a:spcAft>
                      </a:pPr>
                      <a:r>
                        <a:rPr lang="en-GB" sz="29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Lymphatic </a:t>
                      </a:r>
                      <a:r>
                        <a:rPr lang="en-GB" sz="29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system</a:t>
                      </a:r>
                      <a:endParaRPr lang="ar-IQ" sz="2900" kern="12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a:lnSpc>
                          <a:spcPct val="100000"/>
                        </a:lnSpc>
                        <a:spcAft>
                          <a:spcPts val="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GB" sz="2900" dirty="0">
                          <a:effectLst/>
                          <a:latin typeface="Times New Roman" panose="02020603050405020304" pitchFamily="18" charset="0"/>
                          <a:ea typeface="Calibri" panose="020F0502020204030204" pitchFamily="34" charset="0"/>
                          <a:cs typeface="Arial" panose="020B0604020202020204" pitchFamily="34" charset="0"/>
                        </a:rPr>
                        <a:t>Lymph nodes; lymph vessels</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2900" dirty="0">
                          <a:effectLst/>
                          <a:latin typeface="Times New Roman" panose="02020603050405020304" pitchFamily="18" charset="0"/>
                          <a:ea typeface="Calibri" panose="020F0502020204030204" pitchFamily="34" charset="0"/>
                          <a:cs typeface="Arial" panose="020B0604020202020204" pitchFamily="34" charset="0"/>
                        </a:rPr>
                        <a:t>Defend against infection and disease, moves lymph between tissues and the blood stream.</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15907612"/>
                  </a:ext>
                </a:extLst>
              </a:tr>
              <a:tr h="345834">
                <a:tc>
                  <a:txBody>
                    <a:bodyPr/>
                    <a:lstStyle/>
                    <a:p>
                      <a:pPr>
                        <a:lnSpc>
                          <a:spcPct val="100000"/>
                        </a:lnSpc>
                        <a:spcAft>
                          <a:spcPts val="0"/>
                        </a:spcAft>
                      </a:pPr>
                      <a:r>
                        <a:rPr lang="en-GB" sz="29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Digestive system</a:t>
                      </a: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r>
                        <a:rPr lang="en-GB" sz="2900" dirty="0" err="1">
                          <a:effectLst/>
                          <a:latin typeface="Times New Roman" panose="02020603050405020304" pitchFamily="18" charset="0"/>
                          <a:ea typeface="Calibri" panose="020F0502020204030204" pitchFamily="34" charset="0"/>
                          <a:cs typeface="Arial" panose="020B0604020202020204" pitchFamily="34" charset="0"/>
                        </a:rPr>
                        <a:t>Esophagus</a:t>
                      </a:r>
                      <a:r>
                        <a:rPr lang="en-GB" sz="2900" dirty="0">
                          <a:effectLst/>
                          <a:latin typeface="Times New Roman" panose="02020603050405020304" pitchFamily="18" charset="0"/>
                          <a:ea typeface="Calibri" panose="020F0502020204030204" pitchFamily="34" charset="0"/>
                          <a:cs typeface="Arial" panose="020B0604020202020204" pitchFamily="34" charset="0"/>
                        </a:rPr>
                        <a:t>; stomach; small intestine; large intestine</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2900" dirty="0">
                          <a:effectLst/>
                          <a:latin typeface="Times New Roman" panose="02020603050405020304" pitchFamily="18" charset="0"/>
                          <a:ea typeface="Calibri" panose="020F0502020204030204" pitchFamily="34" charset="0"/>
                          <a:cs typeface="Arial" panose="020B0604020202020204" pitchFamily="34" charset="0"/>
                        </a:rPr>
                        <a:t>Digests foods and absorbs nutrients, minerals, vitamins, and water.</a:t>
                      </a:r>
                      <a:endParaRPr lang="en-GB" sz="29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53287370"/>
                  </a:ext>
                </a:extLst>
              </a:tr>
            </a:tbl>
          </a:graphicData>
        </a:graphic>
      </p:graphicFrame>
      <p:sp>
        <p:nvSpPr>
          <p:cNvPr id="6" name="Rectangle 5">
            <a:extLst>
              <a:ext uri="{FF2B5EF4-FFF2-40B4-BE49-F238E27FC236}">
                <a16:creationId xmlns:a16="http://schemas.microsoft.com/office/drawing/2014/main" xmlns="" id="{5F0EDF11-2D8C-45B0-820C-B6ACBD5D28A3}"/>
              </a:ext>
            </a:extLst>
          </p:cNvPr>
          <p:cNvSpPr/>
          <p:nvPr/>
        </p:nvSpPr>
        <p:spPr>
          <a:xfrm>
            <a:off x="1598960" y="142168"/>
            <a:ext cx="8984099" cy="584775"/>
          </a:xfrm>
          <a:prstGeom prst="rect">
            <a:avLst/>
          </a:prstGeom>
        </p:spPr>
        <p:txBody>
          <a:bodyPr wrap="square">
            <a:spAutoFit/>
          </a:bodyPr>
          <a:lstStyle/>
          <a:p>
            <a:pPr algn="ctr"/>
            <a:r>
              <a:rPr lang="en-GB" sz="3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Major Organ Systems of the Human Body</a:t>
            </a:r>
            <a:endParaRPr lang="en-GB" sz="3200" dirty="0">
              <a:solidFill>
                <a:srgbClr val="C00000"/>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60" y="2319793"/>
            <a:ext cx="3728720" cy="1236208"/>
          </a:xfrm>
          <a:prstGeom prst="rect">
            <a:avLst/>
          </a:prstGeom>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320" y="5394960"/>
            <a:ext cx="2219960" cy="1300480"/>
          </a:xfrm>
          <a:prstGeom prst="rect">
            <a:avLst/>
          </a:prstGeom>
        </p:spPr>
      </p:pic>
    </p:spTree>
    <p:extLst>
      <p:ext uri="{BB962C8B-B14F-4D97-AF65-F5344CB8AC3E}">
        <p14:creationId xmlns:p14="http://schemas.microsoft.com/office/powerpoint/2010/main" val="8758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D4E40BE-4D6A-43A1-8743-DE7F70A331BC}"/>
              </a:ext>
            </a:extLst>
          </p:cNvPr>
          <p:cNvGraphicFramePr>
            <a:graphicFrameLocks noGrp="1"/>
          </p:cNvGraphicFramePr>
          <p:nvPr>
            <p:extLst>
              <p:ext uri="{D42A27DB-BD31-4B8C-83A1-F6EECF244321}">
                <p14:modId xmlns:p14="http://schemas.microsoft.com/office/powerpoint/2010/main" val="289597765"/>
              </p:ext>
            </p:extLst>
          </p:nvPr>
        </p:nvGraphicFramePr>
        <p:xfrm>
          <a:off x="152401" y="127454"/>
          <a:ext cx="11887198" cy="6783959"/>
        </p:xfrm>
        <a:graphic>
          <a:graphicData uri="http://schemas.openxmlformats.org/drawingml/2006/table">
            <a:tbl>
              <a:tblPr firstRow="1" firstCol="1" bandRow="1"/>
              <a:tblGrid>
                <a:gridCol w="3000949">
                  <a:extLst>
                    <a:ext uri="{9D8B030D-6E8A-4147-A177-3AD203B41FA5}">
                      <a16:colId xmlns:a16="http://schemas.microsoft.com/office/drawing/2014/main" xmlns="" val="863732709"/>
                    </a:ext>
                  </a:extLst>
                </a:gridCol>
                <a:gridCol w="3687587">
                  <a:extLst>
                    <a:ext uri="{9D8B030D-6E8A-4147-A177-3AD203B41FA5}">
                      <a16:colId xmlns:a16="http://schemas.microsoft.com/office/drawing/2014/main" xmlns="" val="1927301448"/>
                    </a:ext>
                  </a:extLst>
                </a:gridCol>
                <a:gridCol w="5198662">
                  <a:extLst>
                    <a:ext uri="{9D8B030D-6E8A-4147-A177-3AD203B41FA5}">
                      <a16:colId xmlns:a16="http://schemas.microsoft.com/office/drawing/2014/main" xmlns="" val="3340264439"/>
                    </a:ext>
                  </a:extLst>
                </a:gridCol>
              </a:tblGrid>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Endocrine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Pituitary gland, hypothalamus; adrenal glands; ovaries; testes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Produces hormones that communicate between cells.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12207931"/>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Integumentary</a:t>
                      </a:r>
                    </a:p>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Skin, hair, nails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Provides protection from injury and water loss, physical defense against infection by microorganisms, and temperature control.</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540851607"/>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Muscular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Cardiac (heart) muscle; skeletal muscle; smooth muscle;</a:t>
                      </a:r>
                      <a:r>
                        <a:rPr lang="en-GB" sz="3200" dirty="0">
                          <a:effectLst/>
                          <a:latin typeface="Times New Roman" panose="02020603050405020304" pitchFamily="18" charset="0"/>
                          <a:ea typeface="Calibri" panose="020F0502020204030204" pitchFamily="34" charset="0"/>
                        </a:rPr>
                        <a:t> tendons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Involved in movement and heat production.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69390865"/>
                  </a:ext>
                </a:extLst>
              </a:tr>
            </a:tbl>
          </a:graphicData>
        </a:graphic>
      </p:graphicFrame>
    </p:spTree>
    <p:extLst>
      <p:ext uri="{BB962C8B-B14F-4D97-AF65-F5344CB8AC3E}">
        <p14:creationId xmlns:p14="http://schemas.microsoft.com/office/powerpoint/2010/main" val="23451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A9DAAF5-18F8-40C6-AC3F-99DCD9B137F0}"/>
              </a:ext>
            </a:extLst>
          </p:cNvPr>
          <p:cNvGraphicFramePr>
            <a:graphicFrameLocks noGrp="1"/>
          </p:cNvGraphicFramePr>
          <p:nvPr>
            <p:extLst>
              <p:ext uri="{D42A27DB-BD31-4B8C-83A1-F6EECF244321}">
                <p14:modId xmlns:p14="http://schemas.microsoft.com/office/powerpoint/2010/main" val="1915094962"/>
              </p:ext>
            </p:extLst>
          </p:nvPr>
        </p:nvGraphicFramePr>
        <p:xfrm>
          <a:off x="152401" y="330651"/>
          <a:ext cx="11887198" cy="5714556"/>
        </p:xfrm>
        <a:graphic>
          <a:graphicData uri="http://schemas.openxmlformats.org/drawingml/2006/table">
            <a:tbl>
              <a:tblPr firstRow="1" firstCol="1" bandRow="1"/>
              <a:tblGrid>
                <a:gridCol w="3000949">
                  <a:extLst>
                    <a:ext uri="{9D8B030D-6E8A-4147-A177-3AD203B41FA5}">
                      <a16:colId xmlns:a16="http://schemas.microsoft.com/office/drawing/2014/main" xmlns="" val="3746966951"/>
                    </a:ext>
                  </a:extLst>
                </a:gridCol>
                <a:gridCol w="3687587">
                  <a:extLst>
                    <a:ext uri="{9D8B030D-6E8A-4147-A177-3AD203B41FA5}">
                      <a16:colId xmlns:a16="http://schemas.microsoft.com/office/drawing/2014/main" xmlns="" val="2081811771"/>
                    </a:ext>
                  </a:extLst>
                </a:gridCol>
                <a:gridCol w="5198662">
                  <a:extLst>
                    <a:ext uri="{9D8B030D-6E8A-4147-A177-3AD203B41FA5}">
                      <a16:colId xmlns:a16="http://schemas.microsoft.com/office/drawing/2014/main" xmlns="" val="2980731070"/>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Nervous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Brain, spinal cord; nerves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Collects, transfers, and processes information.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814754909"/>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Reproductive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Female: uterus; vagina; fallopian tubes; ovaries </a:t>
                      </a:r>
                      <a:endParaRPr lang="ar-IQ" sz="3200" dirty="0" smtClean="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en-GB" sz="3200" dirty="0" smtClean="0">
                          <a:effectLst/>
                          <a:latin typeface="Times New Roman" panose="02020603050405020304" pitchFamily="18" charset="0"/>
                          <a:ea typeface="Calibri" panose="020F0502020204030204" pitchFamily="34" charset="0"/>
                          <a:cs typeface="Arial" panose="020B0604020202020204" pitchFamily="34" charset="0"/>
                        </a:rPr>
                        <a:t>Male</a:t>
                      </a:r>
                      <a:r>
                        <a:rPr lang="en-GB" sz="3200" dirty="0">
                          <a:effectLst/>
                          <a:latin typeface="Times New Roman" panose="02020603050405020304" pitchFamily="18" charset="0"/>
                          <a:ea typeface="Calibri" panose="020F0502020204030204" pitchFamily="34" charset="0"/>
                          <a:cs typeface="Arial" panose="020B0604020202020204" pitchFamily="34" charset="0"/>
                        </a:rPr>
                        <a:t>: penis; testes; seminal vesicles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Produces gametes (sex cells) and sex hormones.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473640503"/>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Respiratory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Trachea, larynx, pharynx,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Brings air to sites where gas exchange can occur between the blood and cells (around body) or blood and air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820836106"/>
                  </a:ext>
                </a:extLst>
              </a:tr>
            </a:tbl>
          </a:graphicData>
        </a:graphic>
      </p:graphicFrame>
    </p:spTree>
    <p:extLst>
      <p:ext uri="{BB962C8B-B14F-4D97-AF65-F5344CB8AC3E}">
        <p14:creationId xmlns:p14="http://schemas.microsoft.com/office/powerpoint/2010/main" val="9153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25E21A5-C2FB-4A82-A008-32F5F636ACDE}"/>
              </a:ext>
            </a:extLst>
          </p:cNvPr>
          <p:cNvSpPr/>
          <p:nvPr/>
        </p:nvSpPr>
        <p:spPr>
          <a:xfrm>
            <a:off x="117987" y="161637"/>
            <a:ext cx="11946194" cy="6839487"/>
          </a:xfrm>
          <a:prstGeom prst="rect">
            <a:avLst/>
          </a:prstGeom>
        </p:spPr>
        <p:txBody>
          <a:bodyPr wrap="square">
            <a:spAutoFit/>
          </a:bodyPr>
          <a:lstStyle/>
          <a:p>
            <a:pPr lvl="0" algn="just">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Histology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study of the </a:t>
            </a:r>
            <a:r>
              <a:rPr lang="en-GB" sz="3200" u="sng" dirty="0">
                <a:latin typeface="Times New Roman" panose="02020603050405020304" pitchFamily="18" charset="0"/>
                <a:ea typeface="Calibri" panose="020F0502020204030204" pitchFamily="34" charset="0"/>
                <a:cs typeface="Arial" panose="020B0604020202020204" pitchFamily="34" charset="0"/>
              </a:rPr>
              <a:t>microscopic structure of tissues</a:t>
            </a:r>
            <a:r>
              <a:rPr lang="en-US" sz="3200" dirty="0">
                <a:latin typeface="Times New Roman" panose="02020603050405020304" pitchFamily="18" charset="0"/>
                <a:ea typeface="Calibri" panose="020F0502020204030204" pitchFamily="34" charset="0"/>
                <a:cs typeface="Arial" panose="020B0604020202020204" pitchFamily="34" charset="0"/>
              </a:rPr>
              <a: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3.</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Cytology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branch of biology that </a:t>
            </a:r>
            <a:r>
              <a:rPr lang="en-US" sz="3200" dirty="0">
                <a:latin typeface="Times New Roman" panose="02020603050405020304" pitchFamily="18" charset="0"/>
                <a:ea typeface="Calibri" panose="020F0502020204030204" pitchFamily="34" charset="0"/>
                <a:cs typeface="Arial" panose="020B0604020202020204" pitchFamily="34" charset="0"/>
              </a:rPr>
              <a:t>studies</a:t>
            </a:r>
            <a:r>
              <a:rPr lang="en-GB" sz="3200" dirty="0">
                <a:latin typeface="Times New Roman" panose="02020603050405020304" pitchFamily="18" charset="0"/>
                <a:ea typeface="Calibri" panose="020F0502020204030204" pitchFamily="34" charset="0"/>
                <a:cs typeface="Arial" panose="020B0604020202020204" pitchFamily="34" charset="0"/>
              </a:rPr>
              <a:t> the </a:t>
            </a:r>
            <a:r>
              <a:rPr lang="en-GB" sz="3200" u="sng" dirty="0">
                <a:latin typeface="Times New Roman" panose="02020603050405020304" pitchFamily="18" charset="0"/>
                <a:ea typeface="Calibri" panose="020F0502020204030204" pitchFamily="34" charset="0"/>
                <a:cs typeface="Arial" panose="020B0604020202020204" pitchFamily="34" charset="0"/>
              </a:rPr>
              <a:t>structure and function of </a:t>
            </a:r>
            <a:r>
              <a:rPr lang="en-US" sz="3200" u="sng" dirty="0">
                <a:latin typeface="Times New Roman" panose="02020603050405020304" pitchFamily="18" charset="0"/>
                <a:ea typeface="Calibri" panose="020F0502020204030204" pitchFamily="34" charset="0"/>
                <a:cs typeface="Arial" panose="020B0604020202020204" pitchFamily="34" charset="0"/>
              </a:rPr>
              <a:t>cells</a:t>
            </a:r>
            <a:r>
              <a:rPr lang="en-US" sz="3200" dirty="0">
                <a:latin typeface="Times New Roman" panose="02020603050405020304" pitchFamily="18" charset="0"/>
                <a:ea typeface="Calibri" panose="020F0502020204030204" pitchFamily="34" charset="0"/>
                <a:cs typeface="Arial" panose="020B0604020202020204" pitchFamily="34" charset="0"/>
              </a:rPr>
              <a:t>.</a:t>
            </a:r>
            <a:endParaRPr lang="en-GB" sz="3200" dirty="0">
              <a:latin typeface="Calibri" panose="020F0502020204030204" pitchFamily="34" charset="0"/>
              <a:ea typeface="Calibri" panose="020F0502020204030204" pitchFamily="34" charset="0"/>
              <a:cs typeface="Arial" panose="020B0604020202020204" pitchFamily="34" charset="0"/>
            </a:endParaRPr>
          </a:p>
          <a:p>
            <a:pPr lvl="0"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4.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Physiology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that studies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the normal functions of living organisms and their parts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It studies the function of each structure in the body and the </a:t>
            </a:r>
            <a:r>
              <a:rPr lang="en-US"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chemical reactions</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occur inside the body.</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5.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Embryology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and medicine concerned with the study of </a:t>
            </a:r>
            <a:r>
              <a:rPr lang="en-US"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generation and the growth of embryos</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development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6.</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Genetics</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the branch of biology that studies </a:t>
            </a:r>
            <a:r>
              <a:rPr lang="en-US"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the inherited characteristics of the organisms. It is also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variation of inherited characteristics.</a:t>
            </a:r>
            <a:endParaRPr lang="en-GB" sz="3200" u="sng"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8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6B04978-4AE5-4317-8E3F-DC93B67038E7}"/>
              </a:ext>
            </a:extLst>
          </p:cNvPr>
          <p:cNvGraphicFramePr>
            <a:graphicFrameLocks noGrp="1"/>
          </p:cNvGraphicFramePr>
          <p:nvPr>
            <p:extLst>
              <p:ext uri="{D42A27DB-BD31-4B8C-83A1-F6EECF244321}">
                <p14:modId xmlns:p14="http://schemas.microsoft.com/office/powerpoint/2010/main" val="1950520453"/>
              </p:ext>
            </p:extLst>
          </p:nvPr>
        </p:nvGraphicFramePr>
        <p:xfrm>
          <a:off x="152401" y="258082"/>
          <a:ext cx="11887198" cy="5218430"/>
        </p:xfrm>
        <a:graphic>
          <a:graphicData uri="http://schemas.openxmlformats.org/drawingml/2006/table">
            <a:tbl>
              <a:tblPr firstRow="1" firstCol="1" bandRow="1"/>
              <a:tblGrid>
                <a:gridCol w="3000949">
                  <a:extLst>
                    <a:ext uri="{9D8B030D-6E8A-4147-A177-3AD203B41FA5}">
                      <a16:colId xmlns:a16="http://schemas.microsoft.com/office/drawing/2014/main" xmlns="" val="3432093259"/>
                    </a:ext>
                  </a:extLst>
                </a:gridCol>
                <a:gridCol w="3687587">
                  <a:extLst>
                    <a:ext uri="{9D8B030D-6E8A-4147-A177-3AD203B41FA5}">
                      <a16:colId xmlns:a16="http://schemas.microsoft.com/office/drawing/2014/main" xmlns="" val="2995729824"/>
                    </a:ext>
                  </a:extLst>
                </a:gridCol>
                <a:gridCol w="5198662">
                  <a:extLst>
                    <a:ext uri="{9D8B030D-6E8A-4147-A177-3AD203B41FA5}">
                      <a16:colId xmlns:a16="http://schemas.microsoft.com/office/drawing/2014/main" xmlns="" val="2777090703"/>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Skeletal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Bones, cartilage; ligaments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Supports and protects soft tissues of body; produces blood cells; stores minerals.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421441591"/>
                  </a:ext>
                </a:extLst>
              </a:tr>
              <a:tr h="700298">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Urinary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Kidneys; ureters; urinary bladder</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Removes extra water, salts,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waste products from blood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body; controls pH; controls water and salt balance.</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134977103"/>
                  </a:ext>
                </a:extLst>
              </a:tr>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Immune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Bone marrow; spleen; white blood cells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Defends against diseases.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510466301"/>
                  </a:ext>
                </a:extLst>
              </a:tr>
            </a:tbl>
          </a:graphicData>
        </a:graphic>
      </p:graphicFrame>
    </p:spTree>
    <p:extLst>
      <p:ext uri="{BB962C8B-B14F-4D97-AF65-F5344CB8AC3E}">
        <p14:creationId xmlns:p14="http://schemas.microsoft.com/office/powerpoint/2010/main" val="5545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07C89C-6BCE-4C79-BA3A-24D3F8DC17F7}"/>
              </a:ext>
            </a:extLst>
          </p:cNvPr>
          <p:cNvSpPr/>
          <p:nvPr/>
        </p:nvSpPr>
        <p:spPr>
          <a:xfrm>
            <a:off x="116113" y="0"/>
            <a:ext cx="11930743" cy="6723764"/>
          </a:xfrm>
          <a:prstGeom prst="rect">
            <a:avLst/>
          </a:prstGeom>
        </p:spPr>
        <p:txBody>
          <a:bodyPr wrap="square">
            <a:spAutoFit/>
          </a:bodyPr>
          <a:lstStyle/>
          <a:p>
            <a:pPr algn="just">
              <a:lnSpc>
                <a:spcPct val="107000"/>
              </a:lnSpc>
              <a:spcBef>
                <a:spcPts val="1200"/>
              </a:spcBef>
              <a:spcAft>
                <a:spcPts val="800"/>
              </a:spcAft>
            </a:pPr>
            <a:r>
              <a:rPr lang="en-GB" sz="5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Development</a:t>
            </a:r>
            <a:endParaRPr lang="en-GB" sz="5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smtClean="0">
                <a:effectLst/>
                <a:latin typeface="Times New Roman" panose="02020603050405020304" pitchFamily="18" charset="0"/>
                <a:ea typeface="Calibri" panose="020F0502020204030204" pitchFamily="34" charset="0"/>
                <a:cs typeface="Arial" panose="020B0604020202020204" pitchFamily="34" charset="0"/>
              </a:rPr>
              <a:t>	</a:t>
            </a: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Development </a:t>
            </a:r>
            <a:r>
              <a:rPr lang="en-GB" sz="3000" dirty="0">
                <a:effectLst/>
                <a:latin typeface="Times New Roman" panose="02020603050405020304" pitchFamily="18" charset="0"/>
                <a:ea typeface="Calibri" panose="020F0502020204030204" pitchFamily="34" charset="0"/>
                <a:cs typeface="Arial" panose="020B0604020202020204" pitchFamily="34" charset="0"/>
              </a:rPr>
              <a:t>of the human body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is the process of growth to maturity</a:t>
            </a:r>
            <a:r>
              <a:rPr lang="en-GB" sz="3000" dirty="0">
                <a:effectLst/>
                <a:latin typeface="Times New Roman" panose="02020603050405020304" pitchFamily="18" charset="0"/>
                <a:ea typeface="Calibri" panose="020F0502020204030204" pitchFamily="34" charset="0"/>
                <a:cs typeface="Arial" panose="020B0604020202020204" pitchFamily="34" charset="0"/>
              </a:rPr>
              <a:t>. The process begins with </a:t>
            </a:r>
            <a:r>
              <a:rPr lang="en-GB" sz="3000" u="sng" dirty="0">
                <a:effectLst/>
                <a:latin typeface="Times New Roman" panose="02020603050405020304" pitchFamily="18" charset="0"/>
                <a:ea typeface="Calibri" panose="020F0502020204030204" pitchFamily="34" charset="0"/>
                <a:cs typeface="Arial" panose="020B0604020202020204" pitchFamily="34" charset="0"/>
              </a:rPr>
              <a:t>fertilization</a:t>
            </a:r>
            <a:r>
              <a:rPr lang="en-GB" sz="3000" dirty="0">
                <a:effectLst/>
                <a:latin typeface="Times New Roman" panose="02020603050405020304" pitchFamily="18" charset="0"/>
                <a:ea typeface="Calibri" panose="020F0502020204030204" pitchFamily="34" charset="0"/>
                <a:cs typeface="Arial" panose="020B0604020202020204" pitchFamily="34" charset="0"/>
              </a:rPr>
              <a:t>, where an egg released from the ovary of a female is penetrated by a sperm. The fertilized egg then lodges in the uterus, where an embryo and later foetus develop until birth.</a:t>
            </a:r>
          </a:p>
          <a:p>
            <a:pPr algn="just">
              <a:lnSpc>
                <a:spcPct val="107000"/>
              </a:lnSpc>
              <a:spcBef>
                <a:spcPts val="1200"/>
              </a:spcBef>
              <a:spcAft>
                <a:spcPts val="800"/>
              </a:spcAft>
            </a:pP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	Growth </a:t>
            </a:r>
            <a:r>
              <a:rPr lang="en-GB" sz="3000" dirty="0">
                <a:effectLst/>
                <a:latin typeface="Times New Roman" panose="02020603050405020304" pitchFamily="18" charset="0"/>
                <a:ea typeface="Calibri" panose="020F0502020204030204" pitchFamily="34" charset="0"/>
                <a:cs typeface="Arial" panose="020B0604020202020204" pitchFamily="34" charset="0"/>
              </a:rPr>
              <a:t>and development occur after birth, and include both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physical and psychological development</a:t>
            </a:r>
            <a:r>
              <a:rPr lang="en-GB" sz="3000" dirty="0">
                <a:effectLst/>
                <a:latin typeface="Times New Roman" panose="02020603050405020304" pitchFamily="18" charset="0"/>
                <a:ea typeface="Calibri" panose="020F0502020204030204" pitchFamily="34" charset="0"/>
                <a:cs typeface="Arial" panose="020B0604020202020204" pitchFamily="34" charset="0"/>
              </a:rPr>
              <a:t>, influenced by </a:t>
            </a:r>
            <a:r>
              <a:rPr lang="en-GB" sz="3000" u="sng" dirty="0">
                <a:effectLst/>
                <a:latin typeface="Times New Roman" panose="02020603050405020304" pitchFamily="18" charset="0"/>
                <a:ea typeface="Calibri" panose="020F0502020204030204" pitchFamily="34" charset="0"/>
                <a:cs typeface="Arial" panose="020B0604020202020204" pitchFamily="34" charset="0"/>
              </a:rPr>
              <a:t>genetic</a:t>
            </a:r>
            <a:r>
              <a:rPr lang="en-GB" sz="3000" dirty="0">
                <a:effectLst/>
                <a:latin typeface="Times New Roman" panose="02020603050405020304" pitchFamily="18" charset="0"/>
                <a:ea typeface="Calibri" panose="020F0502020204030204" pitchFamily="34" charset="0"/>
                <a:cs typeface="Arial" panose="020B0604020202020204" pitchFamily="34" charset="0"/>
              </a:rPr>
              <a:t>, </a:t>
            </a:r>
            <a:r>
              <a:rPr lang="en-GB" sz="3000" u="sng" dirty="0">
                <a:effectLst/>
                <a:latin typeface="Times New Roman" panose="02020603050405020304" pitchFamily="18" charset="0"/>
                <a:ea typeface="Calibri" panose="020F0502020204030204" pitchFamily="34" charset="0"/>
                <a:cs typeface="Arial" panose="020B0604020202020204" pitchFamily="34" charset="0"/>
              </a:rPr>
              <a:t>hormonal</a:t>
            </a:r>
            <a:r>
              <a:rPr lang="en-GB" sz="3000" dirty="0">
                <a:effectLst/>
                <a:latin typeface="Times New Roman" panose="02020603050405020304" pitchFamily="18" charset="0"/>
                <a:ea typeface="Calibri" panose="020F0502020204030204" pitchFamily="34" charset="0"/>
                <a:cs typeface="Arial" panose="020B0604020202020204" pitchFamily="34" charset="0"/>
              </a:rPr>
              <a:t>, </a:t>
            </a:r>
            <a:r>
              <a:rPr lang="en-GB" sz="3000" u="sng" dirty="0">
                <a:effectLst/>
                <a:latin typeface="Times New Roman" panose="02020603050405020304" pitchFamily="18" charset="0"/>
                <a:ea typeface="Calibri" panose="020F0502020204030204" pitchFamily="34" charset="0"/>
                <a:cs typeface="Arial" panose="020B0604020202020204" pitchFamily="34" charset="0"/>
              </a:rPr>
              <a:t>environmental</a:t>
            </a:r>
            <a:r>
              <a:rPr lang="en-GB" sz="3000" dirty="0">
                <a:effectLst/>
                <a:latin typeface="Times New Roman" panose="02020603050405020304" pitchFamily="18" charset="0"/>
                <a:ea typeface="Calibri" panose="020F0502020204030204" pitchFamily="34" charset="0"/>
                <a:cs typeface="Arial" panose="020B0604020202020204" pitchFamily="34" charset="0"/>
              </a:rPr>
              <a:t> and other factors. </a:t>
            </a:r>
            <a:endParaRPr lang="en-GB" sz="3000" dirty="0" smtClean="0">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000" dirty="0">
                <a:latin typeface="Times New Roman" panose="02020603050405020304" pitchFamily="18" charset="0"/>
                <a:ea typeface="Calibri" panose="020F0502020204030204" pitchFamily="34" charset="0"/>
                <a:cs typeface="Arial" panose="020B0604020202020204" pitchFamily="34" charset="0"/>
              </a:rPr>
              <a:t>	</a:t>
            </a:r>
            <a:r>
              <a:rPr lang="en-GB" sz="3000" dirty="0" smtClean="0">
                <a:effectLst/>
                <a:latin typeface="Times New Roman" panose="02020603050405020304" pitchFamily="18" charset="0"/>
                <a:ea typeface="Calibri" panose="020F0502020204030204" pitchFamily="34" charset="0"/>
                <a:cs typeface="Arial" panose="020B0604020202020204" pitchFamily="34" charset="0"/>
              </a:rPr>
              <a:t>Development </a:t>
            </a:r>
            <a:r>
              <a:rPr lang="en-GB" sz="3000" dirty="0">
                <a:effectLst/>
                <a:latin typeface="Times New Roman" panose="02020603050405020304" pitchFamily="18" charset="0"/>
                <a:ea typeface="Calibri" panose="020F0502020204030204" pitchFamily="34" charset="0"/>
                <a:cs typeface="Arial" panose="020B0604020202020204" pitchFamily="34" charset="0"/>
              </a:rPr>
              <a:t>and growth continue throughout life, through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childhood</a:t>
            </a:r>
            <a:r>
              <a:rPr lang="en-GB" sz="3000" dirty="0">
                <a:effectLst/>
                <a:latin typeface="Times New Roman" panose="02020603050405020304" pitchFamily="18" charset="0"/>
                <a:ea typeface="Calibri" panose="020F0502020204030204" pitchFamily="34" charset="0"/>
                <a:cs typeface="Arial" panose="020B0604020202020204" pitchFamily="34" charset="0"/>
              </a:rPr>
              <a:t>,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adolescence</a:t>
            </a:r>
            <a:r>
              <a:rPr lang="en-GB" sz="3000" dirty="0">
                <a:effectLst/>
                <a:latin typeface="Times New Roman" panose="02020603050405020304" pitchFamily="18" charset="0"/>
                <a:ea typeface="Calibri" panose="020F0502020204030204" pitchFamily="34" charset="0"/>
                <a:cs typeface="Arial" panose="020B0604020202020204" pitchFamily="34" charset="0"/>
              </a:rPr>
              <a:t>, and through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adulthood</a:t>
            </a:r>
            <a:r>
              <a:rPr lang="en-GB" sz="3000" dirty="0">
                <a:effectLst/>
                <a:latin typeface="Times New Roman" panose="02020603050405020304" pitchFamily="18" charset="0"/>
                <a:ea typeface="Calibri" panose="020F0502020204030204" pitchFamily="34" charset="0"/>
                <a:cs typeface="Arial" panose="020B0604020202020204" pitchFamily="34" charset="0"/>
              </a:rPr>
              <a:t> to </a:t>
            </a:r>
            <a:r>
              <a:rPr lang="en-GB" sz="3000" b="1" u="sng" dirty="0">
                <a:effectLst/>
                <a:latin typeface="Times New Roman" panose="02020603050405020304" pitchFamily="18" charset="0"/>
                <a:ea typeface="Calibri" panose="020F0502020204030204" pitchFamily="34" charset="0"/>
                <a:cs typeface="Arial" panose="020B0604020202020204" pitchFamily="34" charset="0"/>
              </a:rPr>
              <a:t>senility</a:t>
            </a:r>
            <a:r>
              <a:rPr lang="en-GB" sz="3000" dirty="0">
                <a:effectLst/>
                <a:latin typeface="Times New Roman" panose="02020603050405020304" pitchFamily="18" charset="0"/>
                <a:ea typeface="Calibri" panose="020F0502020204030204" pitchFamily="34" charset="0"/>
                <a:cs typeface="Arial" panose="020B0604020202020204" pitchFamily="34" charset="0"/>
              </a:rPr>
              <a:t> (ageing)</a:t>
            </a:r>
            <a:r>
              <a:rPr lang="en-GB" sz="3200" dirty="0">
                <a:effectLst/>
                <a:latin typeface="Times New Roman" panose="02020603050405020304" pitchFamily="18" charset="0"/>
                <a:ea typeface="Calibri" panose="020F0502020204030204" pitchFamily="34" charset="0"/>
                <a:cs typeface="Arial" panose="020B0604020202020204" pitchFamily="34" charset="0"/>
              </a:rPr>
              <a:t>. </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5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5B5799C-79BD-46DC-88D8-BCB0F1866834}"/>
              </a:ext>
            </a:extLst>
          </p:cNvPr>
          <p:cNvSpPr/>
          <p:nvPr/>
        </p:nvSpPr>
        <p:spPr>
          <a:xfrm>
            <a:off x="116114" y="131940"/>
            <a:ext cx="11974286" cy="6618158"/>
          </a:xfrm>
          <a:prstGeom prst="rect">
            <a:avLst/>
          </a:prstGeom>
        </p:spPr>
        <p:txBody>
          <a:bodyPr wrap="square">
            <a:spAutoFit/>
          </a:bodyPr>
          <a:lstStyle/>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7.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Molecular Biology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biology at the molecular level</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e.g.: studying biological molecules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like DNA and RNA</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8.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Biochemistry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chemical nature and sequence of biochemical reactions in organisms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9.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Zoology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scientific study of the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behaviour, structure, physiology, classification and distribution</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of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animals.</a:t>
            </a:r>
            <a:endParaRPr lang="en-GB" sz="32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10.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Botany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branch that studies the </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plants</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11.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Microbiology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science that studies the </a:t>
            </a:r>
            <a:r>
              <a:rPr lang="en-US" sz="3200" u="sng"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microorganisms</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Evolution</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GB" sz="3200" dirty="0">
                <a:latin typeface="Times New Roman" panose="02020603050405020304" pitchFamily="18" charset="0"/>
                <a:ea typeface="Calibri" panose="020F0502020204030204" pitchFamily="34" charset="0"/>
                <a:cs typeface="Arial" panose="020B0604020202020204" pitchFamily="34" charset="0"/>
              </a:rPr>
              <a:t> The study that deals with the development of highly organized species from lowly organized species by a gradual change.</a:t>
            </a:r>
            <a:endParaRPr lang="en-GB"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86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40F0731-EC70-49B0-8F9B-AB9460DDDE98}"/>
              </a:ext>
            </a:extLst>
          </p:cNvPr>
          <p:cNvSpPr/>
          <p:nvPr/>
        </p:nvSpPr>
        <p:spPr>
          <a:xfrm>
            <a:off x="101600" y="503711"/>
            <a:ext cx="11988800" cy="1929631"/>
          </a:xfrm>
          <a:prstGeom prst="rect">
            <a:avLst/>
          </a:prstGeom>
        </p:spPr>
        <p:txBody>
          <a:bodyPr wrap="square">
            <a:spAutoFit/>
          </a:bodyPr>
          <a:lstStyle/>
          <a:p>
            <a:pPr lvl="0"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13.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Ecology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that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deals with the relations of organisms one to another and to their physical surroundings.</a:t>
            </a:r>
          </a:p>
          <a:p>
            <a:pPr lvl="0"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rPr>
              <a:t>14.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Entomology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rPr>
              <a:t> The study of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Insects</a:t>
            </a:r>
            <a:r>
              <a:rPr lang="en-GB" sz="3200" dirty="0">
                <a:solidFill>
                  <a:prstClr val="black"/>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9699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F34C502-BA91-488F-8A25-F31B3258A023}"/>
              </a:ext>
            </a:extLst>
          </p:cNvPr>
          <p:cNvSpPr/>
          <p:nvPr/>
        </p:nvSpPr>
        <p:spPr>
          <a:xfrm>
            <a:off x="101600" y="242409"/>
            <a:ext cx="11962581" cy="6622582"/>
          </a:xfrm>
          <a:prstGeom prst="rect">
            <a:avLst/>
          </a:prstGeom>
        </p:spPr>
        <p:txBody>
          <a:bodyPr wrap="square">
            <a:spAutoFit/>
          </a:bodyPr>
          <a:lstStyle/>
          <a:p>
            <a:pPr lvl="0" algn="just">
              <a:lnSpc>
                <a:spcPct val="107000"/>
              </a:lnSpc>
              <a:spcBef>
                <a:spcPts val="1200"/>
              </a:spcBef>
              <a:spcAft>
                <a:spcPts val="800"/>
              </a:spcAft>
            </a:pP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Human Biology</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Bef>
                <a:spcPts val="1200"/>
              </a:spcBef>
              <a:spcAft>
                <a:spcPts val="800"/>
              </a:spcAft>
            </a:pPr>
            <a:r>
              <a:rPr lang="ar-IQ" sz="3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Is </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the study of the anatomy and all the human activities such as growth, nutrition, reproduction, respiration, digestion, excretion, secretion ….etc.</a:t>
            </a:r>
          </a:p>
          <a:p>
            <a:pPr lvl="0"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human body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involves the study of the anatomy, physiology, histology and embryology. Physiological study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focuses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on the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systems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organs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of the human body and their functions. </a:t>
            </a:r>
          </a:p>
          <a:p>
            <a:pPr lvl="0" algn="just">
              <a:lnSpc>
                <a:spcPct val="107000"/>
              </a:lnSpc>
              <a:spcAft>
                <a:spcPts val="800"/>
              </a:spcAft>
            </a:pPr>
            <a:r>
              <a:rPr lang="ar-IQ" sz="3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GB" sz="32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Many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systems and mechanisms </a:t>
            </a:r>
            <a:r>
              <a:rPr lang="en-GB" sz="3200" u="sng" dirty="0">
                <a:solidFill>
                  <a:prstClr val="black"/>
                </a:solidFill>
                <a:latin typeface="Times New Roman" panose="02020603050405020304" pitchFamily="18" charset="0"/>
                <a:ea typeface="Calibri" panose="020F0502020204030204" pitchFamily="34" charset="0"/>
                <a:cs typeface="Arial" panose="020B0604020202020204" pitchFamily="34" charset="0"/>
              </a:rPr>
              <a:t>interact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in order to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maintain</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the homeostasis with safe levels of substances such as sugar and oxygen in the blood.</a:t>
            </a:r>
          </a:p>
        </p:txBody>
      </p:sp>
    </p:spTree>
    <p:extLst>
      <p:ext uri="{BB962C8B-B14F-4D97-AF65-F5344CB8AC3E}">
        <p14:creationId xmlns:p14="http://schemas.microsoft.com/office/powerpoint/2010/main" val="30570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9E59FBD-F5C2-422E-BCD6-E9AA3DC5413B}"/>
              </a:ext>
            </a:extLst>
          </p:cNvPr>
          <p:cNvGrpSpPr/>
          <p:nvPr/>
        </p:nvGrpSpPr>
        <p:grpSpPr>
          <a:xfrm>
            <a:off x="116114" y="101600"/>
            <a:ext cx="11959772" cy="6654800"/>
            <a:chOff x="116114" y="101600"/>
            <a:chExt cx="11959772" cy="6654800"/>
          </a:xfrm>
        </p:grpSpPr>
        <p:sp>
          <p:nvSpPr>
            <p:cNvPr id="2" name="Rectangle 1">
              <a:extLst>
                <a:ext uri="{FF2B5EF4-FFF2-40B4-BE49-F238E27FC236}">
                  <a16:creationId xmlns:a16="http://schemas.microsoft.com/office/drawing/2014/main" xmlns="" id="{E83F9359-6961-4AAF-907B-32891C8E1E0E}"/>
                </a:ext>
              </a:extLst>
            </p:cNvPr>
            <p:cNvSpPr/>
            <p:nvPr/>
          </p:nvSpPr>
          <p:spPr>
            <a:xfrm>
              <a:off x="116114" y="101600"/>
              <a:ext cx="11959772" cy="2199192"/>
            </a:xfrm>
            <a:prstGeom prst="rect">
              <a:avLst/>
            </a:prstGeom>
          </p:spPr>
          <p:txBody>
            <a:bodyPr wrap="square">
              <a:spAutoFit/>
            </a:bodyPr>
            <a:lstStyle/>
            <a:p>
              <a:pPr algn="just">
                <a:lnSpc>
                  <a:spcPct val="107000"/>
                </a:lnSpc>
                <a:spcBef>
                  <a:spcPts val="1200"/>
                </a:spcBef>
                <a:spcAft>
                  <a:spcPts val="800"/>
                </a:spcAft>
              </a:pPr>
              <a:r>
                <a:rPr lang="en-GB" sz="3200" b="1" dirty="0">
                  <a:solidFill>
                    <a:srgbClr val="C00000"/>
                  </a:solidFill>
                  <a:latin typeface="Georgia" panose="02040502050405020303" pitchFamily="18" charset="0"/>
                  <a:cs typeface="Times New Roman" panose="02020603050405020304" pitchFamily="18" charset="0"/>
                </a:rPr>
                <a:t>Organization of the Human Body</a:t>
              </a:r>
              <a:r>
                <a:rPr lang="en-GB" sz="1400" dirty="0">
                  <a:effectLst/>
                  <a:latin typeface="Times New Roman" panose="02020603050405020304" pitchFamily="18"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just"/>
              <a:r>
                <a:rPr lang="ar-IQ" sz="3200" dirty="0" smtClean="0">
                  <a:solidFill>
                    <a:prstClr val="black"/>
                  </a:solidFill>
                  <a:latin typeface="Times New Roman" panose="02020603050405020304" pitchFamily="18" charset="0"/>
                  <a:cs typeface="Arial" panose="020B0604020202020204" pitchFamily="34" charset="0"/>
                </a:rPr>
                <a:t>	</a:t>
              </a:r>
              <a:r>
                <a:rPr lang="en-GB" sz="3200" dirty="0" smtClean="0">
                  <a:solidFill>
                    <a:prstClr val="black"/>
                  </a:solidFill>
                  <a:latin typeface="Times New Roman" panose="02020603050405020304" pitchFamily="18" charset="0"/>
                  <a:cs typeface="Arial" panose="020B0604020202020204" pitchFamily="34" charset="0"/>
                </a:rPr>
                <a:t>The </a:t>
              </a:r>
              <a:r>
                <a:rPr lang="en-GB" sz="3200" dirty="0">
                  <a:solidFill>
                    <a:prstClr val="black"/>
                  </a:solidFill>
                  <a:latin typeface="Times New Roman" panose="02020603050405020304" pitchFamily="18" charset="0"/>
                  <a:cs typeface="Arial" panose="020B0604020202020204" pitchFamily="34" charset="0"/>
                </a:rPr>
                <a:t>human body is organized at different levels, </a:t>
              </a:r>
              <a:r>
                <a:rPr lang="en-GB" sz="3200" u="sng" dirty="0">
                  <a:solidFill>
                    <a:prstClr val="black"/>
                  </a:solidFill>
                  <a:latin typeface="Times New Roman" panose="02020603050405020304" pitchFamily="18" charset="0"/>
                  <a:cs typeface="Arial" panose="020B0604020202020204" pitchFamily="34" charset="0"/>
                </a:rPr>
                <a:t>starting</a:t>
              </a:r>
              <a:r>
                <a:rPr lang="en-GB" sz="3200" dirty="0">
                  <a:solidFill>
                    <a:prstClr val="black"/>
                  </a:solidFill>
                  <a:latin typeface="Times New Roman" panose="02020603050405020304" pitchFamily="18" charset="0"/>
                  <a:cs typeface="Arial" panose="020B0604020202020204" pitchFamily="34" charset="0"/>
                </a:rPr>
                <a:t> with the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cell</a:t>
              </a:r>
              <a:r>
                <a:rPr lang="en-GB" sz="3200" dirty="0">
                  <a:solidFill>
                    <a:prstClr val="black"/>
                  </a:solidFill>
                  <a:latin typeface="Times New Roman" panose="02020603050405020304" pitchFamily="18" charset="0"/>
                  <a:cs typeface="Arial" panose="020B0604020202020204" pitchFamily="34" charset="0"/>
                </a:rPr>
                <a:t> and </a:t>
              </a:r>
              <a:r>
                <a:rPr lang="en-GB" sz="3200" u="sng" dirty="0">
                  <a:solidFill>
                    <a:prstClr val="black"/>
                  </a:solidFill>
                  <a:latin typeface="Times New Roman" panose="02020603050405020304" pitchFamily="18" charset="0"/>
                  <a:cs typeface="Arial" panose="020B0604020202020204" pitchFamily="34" charset="0"/>
                </a:rPr>
                <a:t>ending</a:t>
              </a:r>
              <a:r>
                <a:rPr lang="en-GB" sz="3200" dirty="0">
                  <a:solidFill>
                    <a:prstClr val="black"/>
                  </a:solidFill>
                  <a:latin typeface="Times New Roman" panose="02020603050405020304" pitchFamily="18" charset="0"/>
                  <a:cs typeface="Arial" panose="020B0604020202020204" pitchFamily="34" charset="0"/>
                </a:rPr>
                <a:t> with the </a:t>
              </a:r>
              <a:r>
                <a:rPr lang="en-GB" sz="3200" dirty="0">
                  <a:solidFill>
                    <a:prstClr val="black"/>
                  </a:solidFill>
                  <a:effectLst>
                    <a:outerShdw blurRad="38100" dist="38100" dir="2700000" algn="tl">
                      <a:srgbClr val="000000">
                        <a:alpha val="43137"/>
                      </a:srgbClr>
                    </a:outerShdw>
                  </a:effectLst>
                  <a:latin typeface="Times New Roman" panose="02020603050405020304" pitchFamily="18" charset="0"/>
                  <a:cs typeface="Arial" panose="020B0604020202020204" pitchFamily="34" charset="0"/>
                </a:rPr>
                <a:t>entire organism</a:t>
              </a:r>
              <a:r>
                <a:rPr lang="en-GB" sz="3200" dirty="0">
                  <a:solidFill>
                    <a:prstClr val="black"/>
                  </a:solidFill>
                  <a:latin typeface="Times New Roman" panose="02020603050405020304" pitchFamily="18" charset="0"/>
                  <a:cs typeface="Arial" panose="020B0604020202020204" pitchFamily="34" charset="0"/>
                </a:rPr>
                <a:t> (see the figure). At each higher level of organization, there is a greater degree of complexity. </a:t>
              </a:r>
            </a:p>
          </p:txBody>
        </p:sp>
        <p:pic>
          <p:nvPicPr>
            <p:cNvPr id="4" name="Picture 3">
              <a:extLst>
                <a:ext uri="{FF2B5EF4-FFF2-40B4-BE49-F238E27FC236}">
                  <a16:creationId xmlns:a16="http://schemas.microsoft.com/office/drawing/2014/main" xmlns="" id="{05417E92-1F73-4BF4-921F-92197085E139}"/>
                </a:ext>
              </a:extLst>
            </p:cNvPr>
            <p:cNvPicPr>
              <a:picLocks noChangeAspect="1"/>
            </p:cNvPicPr>
            <p:nvPr/>
          </p:nvPicPr>
          <p:blipFill>
            <a:blip r:embed="rId2"/>
            <a:stretch>
              <a:fillRect/>
            </a:stretch>
          </p:blipFill>
          <p:spPr>
            <a:xfrm>
              <a:off x="4136570" y="2300792"/>
              <a:ext cx="4790993" cy="4455608"/>
            </a:xfrm>
            <a:prstGeom prst="rect">
              <a:avLst/>
            </a:prstGeom>
          </p:spPr>
        </p:pic>
      </p:grpSp>
    </p:spTree>
    <p:extLst>
      <p:ext uri="{BB962C8B-B14F-4D97-AF65-F5344CB8AC3E}">
        <p14:creationId xmlns:p14="http://schemas.microsoft.com/office/powerpoint/2010/main" val="28432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CDD8834-F615-406F-9DC7-8D17731C8AE3}"/>
              </a:ext>
            </a:extLst>
          </p:cNvPr>
          <p:cNvGrpSpPr/>
          <p:nvPr/>
        </p:nvGrpSpPr>
        <p:grpSpPr>
          <a:xfrm>
            <a:off x="130628" y="-1"/>
            <a:ext cx="11959772" cy="6858001"/>
            <a:chOff x="130628" y="-1"/>
            <a:chExt cx="11959772" cy="6858001"/>
          </a:xfrm>
        </p:grpSpPr>
        <p:sp>
          <p:nvSpPr>
            <p:cNvPr id="2" name="Rectangle 1">
              <a:extLst>
                <a:ext uri="{FF2B5EF4-FFF2-40B4-BE49-F238E27FC236}">
                  <a16:creationId xmlns:a16="http://schemas.microsoft.com/office/drawing/2014/main" xmlns="" id="{4C38BB5F-42A5-40BD-995A-BFD87FE973A3}"/>
                </a:ext>
              </a:extLst>
            </p:cNvPr>
            <p:cNvSpPr/>
            <p:nvPr/>
          </p:nvSpPr>
          <p:spPr>
            <a:xfrm>
              <a:off x="130628" y="-1"/>
              <a:ext cx="11959772" cy="2554545"/>
            </a:xfrm>
            <a:prstGeom prst="rect">
              <a:avLst/>
            </a:prstGeom>
          </p:spPr>
          <p:txBody>
            <a:bodyPr wrap="square">
              <a:spAutoFit/>
            </a:bodyPr>
            <a:lstStyle/>
            <a:p>
              <a:pPr algn="just"/>
              <a:r>
                <a:rPr lang="en-GB" sz="3200" dirty="0" smtClean="0">
                  <a:latin typeface="Times New Roman" panose="02020603050405020304" pitchFamily="18" charset="0"/>
                  <a:ea typeface="Calibri" panose="020F0502020204030204" pitchFamily="34" charset="0"/>
                </a:rPr>
                <a:t>	The </a:t>
              </a:r>
              <a:r>
                <a:rPr lang="en-GB" sz="3200" dirty="0">
                  <a:latin typeface="Times New Roman" panose="02020603050405020304" pitchFamily="18" charset="0"/>
                  <a:ea typeface="Calibri" panose="020F0502020204030204" pitchFamily="34" charset="0"/>
                </a:rPr>
                <a:t>organization of the human body begin at the </a:t>
              </a:r>
              <a:r>
                <a:rPr lang="en-GB"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very small</a:t>
              </a:r>
              <a:r>
                <a:rPr lang="en-GB" sz="3200" dirty="0">
                  <a:latin typeface="Times New Roman" panose="02020603050405020304" pitchFamily="18" charset="0"/>
                  <a:ea typeface="Calibri" panose="020F0502020204030204" pitchFamily="34" charset="0"/>
                </a:rPr>
                <a:t> and basic and come together to form the </a:t>
              </a:r>
              <a:r>
                <a:rPr lang="en-GB" sz="3200" b="1" u="sng" dirty="0">
                  <a:latin typeface="Times New Roman" panose="02020603050405020304" pitchFamily="18" charset="0"/>
                  <a:ea typeface="Calibri" panose="020F0502020204030204" pitchFamily="34" charset="0"/>
                </a:rPr>
                <a:t>complete body</a:t>
              </a:r>
              <a:r>
                <a:rPr lang="en-GB" sz="3200" dirty="0">
                  <a:latin typeface="Times New Roman" panose="02020603050405020304" pitchFamily="18" charset="0"/>
                  <a:ea typeface="Calibri" panose="020F0502020204030204" pitchFamily="34" charset="0"/>
                </a:rPr>
                <a:t> whose different parts work in unison. This can be seen as a kind of ladder going from the basic to the very complex. At the simplest level, the body is comprised of atoms.</a:t>
              </a:r>
              <a:endParaRPr lang="en-GB" sz="3200" dirty="0"/>
            </a:p>
          </p:txBody>
        </p:sp>
        <p:pic>
          <p:nvPicPr>
            <p:cNvPr id="3" name="Picture 2">
              <a:extLst>
                <a:ext uri="{FF2B5EF4-FFF2-40B4-BE49-F238E27FC236}">
                  <a16:creationId xmlns:a16="http://schemas.microsoft.com/office/drawing/2014/main" xmlns="" id="{15B76E17-4E1A-4E89-B9F5-5B812A23FAFE}"/>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9811" y="2197510"/>
              <a:ext cx="7621405" cy="4660490"/>
            </a:xfrm>
            <a:prstGeom prst="rect">
              <a:avLst/>
            </a:prstGeom>
          </p:spPr>
        </p:pic>
      </p:grpSp>
    </p:spTree>
    <p:extLst>
      <p:ext uri="{BB962C8B-B14F-4D97-AF65-F5344CB8AC3E}">
        <p14:creationId xmlns:p14="http://schemas.microsoft.com/office/powerpoint/2010/main" val="1551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8E44624-F46B-473B-BF79-2D216251A8CC}"/>
              </a:ext>
            </a:extLst>
          </p:cNvPr>
          <p:cNvSpPr/>
          <p:nvPr/>
        </p:nvSpPr>
        <p:spPr>
          <a:xfrm>
            <a:off x="101600" y="145143"/>
            <a:ext cx="11974285" cy="6395469"/>
          </a:xfrm>
          <a:prstGeom prst="rect">
            <a:avLst/>
          </a:prstGeom>
        </p:spPr>
        <p:txBody>
          <a:bodyPr wrap="square">
            <a:spAutoFit/>
          </a:bodyPr>
          <a:lstStyle/>
          <a:p>
            <a:pPr algn="just">
              <a:lnSpc>
                <a:spcPct val="107000"/>
              </a:lnSpc>
              <a:spcBef>
                <a:spcPts val="1200"/>
              </a:spcBef>
              <a:spcAft>
                <a:spcPts val="800"/>
              </a:spcAft>
            </a:pPr>
            <a:r>
              <a:rPr lang="ar-IQ" sz="3300" dirty="0" smtClean="0">
                <a:effectLst/>
                <a:latin typeface="Times New Roman" panose="02020603050405020304" pitchFamily="18" charset="0"/>
                <a:ea typeface="Calibri" panose="020F0502020204030204" pitchFamily="34" charset="0"/>
                <a:cs typeface="+mj-cs"/>
              </a:rPr>
              <a:t>	</a:t>
            </a:r>
            <a:r>
              <a:rPr lang="en-GB" sz="3300" dirty="0" smtClean="0">
                <a:effectLst/>
                <a:latin typeface="Times New Roman" panose="02020603050405020304" pitchFamily="18" charset="0"/>
                <a:ea typeface="Calibri" panose="020F0502020204030204" pitchFamily="34" charset="0"/>
                <a:cs typeface="+mj-cs"/>
              </a:rPr>
              <a:t>The</a:t>
            </a:r>
            <a:r>
              <a:rPr lang="en-GB" sz="3300" dirty="0">
                <a:effectLst/>
                <a:latin typeface="Times New Roman" panose="02020603050405020304" pitchFamily="18" charset="0"/>
                <a:ea typeface="Calibri" panose="020F0502020204030204" pitchFamily="34" charset="0"/>
                <a:cs typeface="+mj-cs"/>
              </a:rPr>
              <a:t> human body is composed</a:t>
            </a:r>
            <a:r>
              <a:rPr lang="en-GB" sz="3300" dirty="0">
                <a:effectLst/>
                <a:latin typeface="Calibri" panose="020F0502020204030204" pitchFamily="34" charset="0"/>
                <a:ea typeface="Calibri" panose="020F0502020204030204" pitchFamily="34" charset="0"/>
                <a:cs typeface="+mj-cs"/>
              </a:rPr>
              <a:t> </a:t>
            </a:r>
            <a:r>
              <a:rPr lang="en-GB" sz="3300" dirty="0">
                <a:effectLst/>
                <a:latin typeface="Times New Roman" panose="02020603050405020304" pitchFamily="18" charset="0"/>
                <a:ea typeface="Calibri" panose="020F0502020204030204" pitchFamily="34" charset="0"/>
                <a:cs typeface="+mj-cs"/>
              </a:rPr>
              <a:t>of </a:t>
            </a:r>
            <a:r>
              <a:rPr lang="en-GB" sz="3300" b="1" u="sng" dirty="0">
                <a:effectLst/>
                <a:latin typeface="Times New Roman" panose="02020603050405020304" pitchFamily="18" charset="0"/>
                <a:ea typeface="Calibri" panose="020F0502020204030204" pitchFamily="34" charset="0"/>
                <a:cs typeface="+mj-cs"/>
              </a:rPr>
              <a:t>elements</a:t>
            </a:r>
            <a:r>
              <a:rPr lang="en-GB" sz="3300" dirty="0">
                <a:effectLst/>
                <a:latin typeface="Times New Roman" panose="02020603050405020304" pitchFamily="18" charset="0"/>
                <a:ea typeface="Calibri" panose="020F0502020204030204" pitchFamily="34" charset="0"/>
                <a:cs typeface="+mj-cs"/>
              </a:rPr>
              <a:t> including </a:t>
            </a:r>
            <a:r>
              <a:rPr lang="en-GB" sz="3300" u="sng" dirty="0">
                <a:effectLst/>
                <a:latin typeface="Times New Roman" panose="02020603050405020304" pitchFamily="18" charset="0"/>
                <a:ea typeface="Calibri" panose="020F0502020204030204" pitchFamily="34" charset="0"/>
                <a:cs typeface="+mj-cs"/>
              </a:rPr>
              <a:t>hydrogen, oxygen, carbon, calcium and phosphorus</a:t>
            </a:r>
            <a:r>
              <a:rPr lang="en-GB" sz="3300" dirty="0">
                <a:effectLst/>
                <a:latin typeface="Times New Roman" panose="02020603050405020304" pitchFamily="18" charset="0"/>
                <a:ea typeface="Calibri" panose="020F0502020204030204" pitchFamily="34" charset="0"/>
                <a:cs typeface="+mj-cs"/>
              </a:rPr>
              <a:t>. These elements reside in </a:t>
            </a:r>
            <a:r>
              <a:rPr lang="en-GB" sz="3300" b="1" dirty="0">
                <a:effectLst/>
                <a:latin typeface="Times New Roman" panose="02020603050405020304" pitchFamily="18" charset="0"/>
                <a:ea typeface="Calibri" panose="020F0502020204030204" pitchFamily="34" charset="0"/>
                <a:cs typeface="+mj-cs"/>
              </a:rPr>
              <a:t>trillions</a:t>
            </a:r>
            <a:r>
              <a:rPr lang="en-GB" sz="3300" dirty="0">
                <a:effectLst/>
                <a:latin typeface="Times New Roman" panose="02020603050405020304" pitchFamily="18" charset="0"/>
                <a:ea typeface="Calibri" panose="020F0502020204030204" pitchFamily="34" charset="0"/>
                <a:cs typeface="+mj-cs"/>
              </a:rPr>
              <a:t> of cells and non-cellular components of the body.</a:t>
            </a:r>
            <a:endParaRPr lang="en-GB" sz="3300" dirty="0">
              <a:effectLst/>
              <a:latin typeface="Calibri" panose="020F0502020204030204" pitchFamily="34" charset="0"/>
              <a:ea typeface="Calibri" panose="020F0502020204030204" pitchFamily="34" charset="0"/>
              <a:cs typeface="+mj-cs"/>
            </a:endParaRPr>
          </a:p>
          <a:p>
            <a:pPr algn="just"/>
            <a:r>
              <a:rPr lang="ar-IQ" sz="3300" dirty="0" smtClean="0">
                <a:effectLst/>
                <a:latin typeface="Times New Roman" panose="02020603050405020304" pitchFamily="18" charset="0"/>
                <a:ea typeface="Calibri" panose="020F0502020204030204" pitchFamily="34" charset="0"/>
                <a:cs typeface="+mj-cs"/>
              </a:rPr>
              <a:t>	</a:t>
            </a:r>
            <a:r>
              <a:rPr lang="en-GB" sz="3300" dirty="0" smtClean="0">
                <a:effectLst/>
                <a:latin typeface="Times New Roman" panose="02020603050405020304" pitchFamily="18" charset="0"/>
                <a:ea typeface="Calibri" panose="020F0502020204030204" pitchFamily="34" charset="0"/>
                <a:cs typeface="+mj-cs"/>
              </a:rPr>
              <a:t>The </a:t>
            </a:r>
            <a:r>
              <a:rPr lang="en-GB" sz="3300" dirty="0">
                <a:effectLst/>
                <a:latin typeface="Times New Roman" panose="02020603050405020304" pitchFamily="18" charset="0"/>
                <a:ea typeface="Calibri" panose="020F0502020204030204" pitchFamily="34" charset="0"/>
                <a:cs typeface="+mj-cs"/>
              </a:rPr>
              <a:t>adult male body is </a:t>
            </a:r>
            <a:r>
              <a:rPr lang="en-GB" sz="3300" b="1" u="sng" dirty="0">
                <a:effectLst/>
                <a:latin typeface="Times New Roman" panose="02020603050405020304" pitchFamily="18" charset="0"/>
                <a:ea typeface="Calibri" panose="020F0502020204030204" pitchFamily="34" charset="0"/>
                <a:cs typeface="+mj-cs"/>
              </a:rPr>
              <a:t>about 60% water</a:t>
            </a:r>
            <a:r>
              <a:rPr lang="en-GB" sz="3300" dirty="0">
                <a:effectLst/>
                <a:latin typeface="Times New Roman" panose="02020603050405020304" pitchFamily="18" charset="0"/>
                <a:ea typeface="Calibri" panose="020F0502020204030204" pitchFamily="34" charset="0"/>
                <a:cs typeface="+mj-cs"/>
              </a:rPr>
              <a:t> for a total water content of some 42 litres. This is made up of about 19 litres of </a:t>
            </a:r>
            <a:r>
              <a:rPr lang="en-GB" sz="3300" u="sng" dirty="0">
                <a:effectLst/>
                <a:latin typeface="Times New Roman" panose="02020603050405020304" pitchFamily="18" charset="0"/>
                <a:ea typeface="Calibri" panose="020F0502020204030204" pitchFamily="34" charset="0"/>
                <a:cs typeface="+mj-cs"/>
              </a:rPr>
              <a:t>extracellular fluid</a:t>
            </a:r>
            <a:r>
              <a:rPr lang="en-GB" sz="3300" dirty="0">
                <a:effectLst/>
                <a:latin typeface="Times New Roman" panose="02020603050405020304" pitchFamily="18" charset="0"/>
                <a:ea typeface="Calibri" panose="020F0502020204030204" pitchFamily="34" charset="0"/>
                <a:cs typeface="+mj-cs"/>
              </a:rPr>
              <a:t> including about 3.2 litres of blood plasma and about 8.4 litres of interstitial fluid, and about 23 litres of fluid inside cells. </a:t>
            </a:r>
            <a:endParaRPr lang="ar-IQ" sz="3300" dirty="0" smtClean="0">
              <a:effectLst/>
              <a:latin typeface="Times New Roman" panose="02020603050405020304" pitchFamily="18" charset="0"/>
              <a:ea typeface="Calibri" panose="020F0502020204030204" pitchFamily="34" charset="0"/>
              <a:cs typeface="+mj-cs"/>
            </a:endParaRPr>
          </a:p>
          <a:p>
            <a:pPr algn="just"/>
            <a:r>
              <a:rPr lang="ar-IQ" sz="3300" dirty="0">
                <a:latin typeface="Times New Roman" panose="02020603050405020304" pitchFamily="18" charset="0"/>
                <a:ea typeface="Calibri" panose="020F0502020204030204" pitchFamily="34" charset="0"/>
                <a:cs typeface="+mj-cs"/>
              </a:rPr>
              <a:t>	</a:t>
            </a:r>
            <a:r>
              <a:rPr lang="en-GB" sz="3300" dirty="0" smtClean="0">
                <a:effectLst/>
                <a:latin typeface="Times New Roman" panose="02020603050405020304" pitchFamily="18" charset="0"/>
                <a:ea typeface="Calibri" panose="020F0502020204030204" pitchFamily="34" charset="0"/>
                <a:cs typeface="+mj-cs"/>
              </a:rPr>
              <a:t>The </a:t>
            </a:r>
            <a:r>
              <a:rPr lang="en-GB" sz="3300" dirty="0">
                <a:effectLst/>
                <a:latin typeface="Times New Roman" panose="02020603050405020304" pitchFamily="18" charset="0"/>
                <a:ea typeface="Calibri" panose="020F0502020204030204" pitchFamily="34" charset="0"/>
                <a:cs typeface="+mj-cs"/>
              </a:rPr>
              <a:t>content, acidity and composition of the water inside and outside cells is carefully maintained. The main electrolytes in body water outside cells are sodium and chloride, whereas within cells it is potassium and other phosphates.</a:t>
            </a:r>
            <a:endParaRPr lang="en-GB" sz="3300" dirty="0">
              <a:cs typeface="+mj-cs"/>
            </a:endParaRPr>
          </a:p>
        </p:txBody>
      </p:sp>
    </p:spTree>
    <p:extLst>
      <p:ext uri="{BB962C8B-B14F-4D97-AF65-F5344CB8AC3E}">
        <p14:creationId xmlns:p14="http://schemas.microsoft.com/office/powerpoint/2010/main" val="23199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C841F9-414E-4416-BFCE-03D5E57C5CC5}"/>
              </a:ext>
            </a:extLst>
          </p:cNvPr>
          <p:cNvSpPr/>
          <p:nvPr/>
        </p:nvSpPr>
        <p:spPr>
          <a:xfrm>
            <a:off x="101599" y="217714"/>
            <a:ext cx="11959771" cy="4258345"/>
          </a:xfrm>
          <a:prstGeom prst="rect">
            <a:avLst/>
          </a:prstGeom>
        </p:spPr>
        <p:txBody>
          <a:bodyPr wrap="square">
            <a:spAutoFit/>
          </a:bodyPr>
          <a:lstStyle/>
          <a:p>
            <a:pPr algn="just">
              <a:lnSpc>
                <a:spcPct val="107000"/>
              </a:lnSpc>
              <a:spcBef>
                <a:spcPts val="1200"/>
              </a:spcBef>
              <a:spcAft>
                <a:spcPts val="800"/>
              </a:spcAft>
            </a:pPr>
            <a:r>
              <a:rPr lang="en-GB" sz="3200" b="1" u="sng" dirty="0">
                <a:latin typeface="Times New Roman" panose="02020603050405020304" pitchFamily="18" charset="0"/>
                <a:cs typeface="Arial" panose="020B0604020202020204" pitchFamily="34" charset="0"/>
              </a:rPr>
              <a:t>The most basic parts of the human body are cells</a:t>
            </a:r>
            <a:r>
              <a:rPr lang="en-GB" sz="3200" dirty="0">
                <a:latin typeface="Times New Roman" panose="02020603050405020304" pitchFamily="18" charset="0"/>
                <a:cs typeface="Arial" panose="020B0604020202020204" pitchFamily="34" charset="0"/>
              </a:rPr>
              <a:t>, an amazing 100 trillion of them by the time the average person reaches adulthood. </a:t>
            </a:r>
            <a:endParaRPr lang="ar-IQ" sz="3200" dirty="0" smtClean="0">
              <a:latin typeface="Times New Roman" panose="02020603050405020304" pitchFamily="18" charset="0"/>
              <a:cs typeface="Arial" panose="020B0604020202020204" pitchFamily="34" charset="0"/>
            </a:endParaRPr>
          </a:p>
          <a:p>
            <a:pPr algn="just">
              <a:lnSpc>
                <a:spcPct val="107000"/>
              </a:lnSpc>
              <a:spcBef>
                <a:spcPts val="1200"/>
              </a:spcBef>
              <a:spcAft>
                <a:spcPts val="800"/>
              </a:spcAft>
            </a:pPr>
            <a:r>
              <a:rPr lang="ar-IQ" sz="3200" dirty="0">
                <a:latin typeface="Times New Roman" panose="02020603050405020304" pitchFamily="18" charset="0"/>
                <a:cs typeface="Arial" panose="020B0604020202020204" pitchFamily="34" charset="0"/>
              </a:rPr>
              <a:t>	</a:t>
            </a:r>
            <a:r>
              <a:rPr lang="en-GB" sz="3200" dirty="0" smtClean="0">
                <a:latin typeface="Times New Roman" panose="02020603050405020304" pitchFamily="18" charset="0"/>
                <a:cs typeface="Arial" panose="020B0604020202020204" pitchFamily="34" charset="0"/>
              </a:rPr>
              <a:t>The </a:t>
            </a:r>
            <a:r>
              <a:rPr lang="en-GB" sz="3200" dirty="0">
                <a:latin typeface="Times New Roman" panose="02020603050405020304" pitchFamily="18" charset="0"/>
                <a:cs typeface="Arial" panose="020B0604020202020204" pitchFamily="34" charset="0"/>
              </a:rPr>
              <a:t>human body is composed of many different types of cells that together create tissues and subsequently, organ systems. They ensure homeostasis and the viability of the human body. </a:t>
            </a:r>
          </a:p>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Generally, the human body comprises </a:t>
            </a:r>
            <a:r>
              <a:rPr lang="en-GB" sz="3200" u="sng" dirty="0">
                <a:latin typeface="Times New Roman" panose="02020603050405020304" pitchFamily="18" charset="0"/>
                <a:cs typeface="Arial" panose="020B0604020202020204" pitchFamily="34" charset="0"/>
              </a:rPr>
              <a:t>a head</a:t>
            </a:r>
            <a:r>
              <a:rPr lang="en-GB" sz="3200" dirty="0">
                <a:latin typeface="Times New Roman" panose="02020603050405020304" pitchFamily="18" charset="0"/>
                <a:cs typeface="Arial" panose="020B0604020202020204" pitchFamily="34" charset="0"/>
              </a:rPr>
              <a:t>, </a:t>
            </a:r>
            <a:r>
              <a:rPr lang="en-GB" sz="3200" u="sng" dirty="0">
                <a:latin typeface="Times New Roman" panose="02020603050405020304" pitchFamily="18" charset="0"/>
                <a:cs typeface="Arial" panose="020B0604020202020204" pitchFamily="34" charset="0"/>
              </a:rPr>
              <a:t>neck</a:t>
            </a:r>
            <a:r>
              <a:rPr lang="en-GB" sz="3200" dirty="0">
                <a:latin typeface="Times New Roman" panose="02020603050405020304" pitchFamily="18" charset="0"/>
                <a:cs typeface="Arial" panose="020B0604020202020204" pitchFamily="34" charset="0"/>
              </a:rPr>
              <a:t>, </a:t>
            </a:r>
            <a:r>
              <a:rPr lang="en-GB" sz="3200" u="sng" dirty="0">
                <a:latin typeface="Times New Roman" panose="02020603050405020304" pitchFamily="18" charset="0"/>
                <a:cs typeface="Arial" panose="020B0604020202020204" pitchFamily="34" charset="0"/>
              </a:rPr>
              <a:t>trunk</a:t>
            </a:r>
            <a:r>
              <a:rPr lang="en-GB" sz="3200" dirty="0">
                <a:latin typeface="Times New Roman" panose="02020603050405020304" pitchFamily="18" charset="0"/>
                <a:cs typeface="Arial" panose="020B0604020202020204" pitchFamily="34" charset="0"/>
              </a:rPr>
              <a:t> (which includes the thorax and abdomen), </a:t>
            </a:r>
            <a:r>
              <a:rPr lang="en-GB" sz="3200" u="sng" dirty="0">
                <a:latin typeface="Times New Roman" panose="02020603050405020304" pitchFamily="18" charset="0"/>
                <a:cs typeface="Arial" panose="020B0604020202020204" pitchFamily="34" charset="0"/>
              </a:rPr>
              <a:t>arms</a:t>
            </a:r>
            <a:r>
              <a:rPr lang="en-GB" sz="3200" dirty="0">
                <a:latin typeface="Times New Roman" panose="02020603050405020304" pitchFamily="18" charset="0"/>
                <a:cs typeface="Arial" panose="020B0604020202020204" pitchFamily="34" charset="0"/>
              </a:rPr>
              <a:t> and </a:t>
            </a:r>
            <a:r>
              <a:rPr lang="en-GB" sz="3200" u="sng" dirty="0">
                <a:latin typeface="Times New Roman" panose="02020603050405020304" pitchFamily="18" charset="0"/>
                <a:cs typeface="Arial" panose="020B0604020202020204" pitchFamily="34" charset="0"/>
              </a:rPr>
              <a:t>hands</a:t>
            </a:r>
            <a:r>
              <a:rPr lang="en-GB" sz="3200" dirty="0">
                <a:latin typeface="Times New Roman" panose="02020603050405020304" pitchFamily="18" charset="0"/>
                <a:cs typeface="Arial" panose="020B0604020202020204" pitchFamily="34" charset="0"/>
              </a:rPr>
              <a:t>, </a:t>
            </a:r>
            <a:r>
              <a:rPr lang="en-GB" sz="3200" u="sng" dirty="0">
                <a:latin typeface="Times New Roman" panose="02020603050405020304" pitchFamily="18" charset="0"/>
                <a:cs typeface="Arial" panose="020B0604020202020204" pitchFamily="34" charset="0"/>
              </a:rPr>
              <a:t>legs</a:t>
            </a:r>
            <a:r>
              <a:rPr lang="en-GB" sz="3200" dirty="0">
                <a:latin typeface="Times New Roman" panose="02020603050405020304" pitchFamily="18" charset="0"/>
                <a:cs typeface="Arial" panose="020B0604020202020204" pitchFamily="34" charset="0"/>
              </a:rPr>
              <a:t> and </a:t>
            </a:r>
            <a:r>
              <a:rPr lang="en-GB" sz="3200" u="sng" dirty="0">
                <a:latin typeface="Times New Roman" panose="02020603050405020304" pitchFamily="18" charset="0"/>
                <a:cs typeface="Arial" panose="020B0604020202020204" pitchFamily="34" charset="0"/>
              </a:rPr>
              <a:t>feet</a:t>
            </a:r>
            <a:r>
              <a:rPr lang="en-GB" sz="3200" dirty="0">
                <a:latin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3903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545</Words>
  <Application>Microsoft Office PowerPoint</Application>
  <PresentationFormat>مخصص</PresentationFormat>
  <Paragraphs>88</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Ahmed Ali (PG)</dc:creator>
  <cp:lastModifiedBy>HP</cp:lastModifiedBy>
  <cp:revision>50</cp:revision>
  <dcterms:created xsi:type="dcterms:W3CDTF">2018-11-05T21:22:51Z</dcterms:created>
  <dcterms:modified xsi:type="dcterms:W3CDTF">2022-12-07T17:36:03Z</dcterms:modified>
</cp:coreProperties>
</file>